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8" d="100"/>
          <a:sy n="78" d="100"/>
        </p:scale>
        <p:origin x="-1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tx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8/17/2017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2781"/>
            <a:ext cx="10597681" cy="692240"/>
          </a:xfrm>
        </p:spPr>
        <p:txBody>
          <a:bodyPr>
            <a:normAutofit fontScale="90000"/>
          </a:bodyPr>
          <a:lstStyle/>
          <a:p>
            <a:r>
              <a:rPr lang="en-US" b="1" dirty="0" smtClean="0">
                <a:solidFill>
                  <a:srgbClr val="003399"/>
                </a:solidFill>
              </a:rPr>
              <a:t>Youth is the agent of change</a:t>
            </a:r>
            <a:endParaRPr lang="en-US" b="1" dirty="0">
              <a:solidFill>
                <a:srgbClr val="003399"/>
              </a:solidFill>
            </a:endParaRPr>
          </a:p>
        </p:txBody>
      </p:sp>
      <p:sp>
        <p:nvSpPr>
          <p:cNvPr id="3" name="Subtitle 2"/>
          <p:cNvSpPr>
            <a:spLocks noGrp="1"/>
          </p:cNvSpPr>
          <p:nvPr>
            <p:ph type="subTitle" idx="1"/>
          </p:nvPr>
        </p:nvSpPr>
        <p:spPr>
          <a:xfrm>
            <a:off x="169056" y="4513569"/>
            <a:ext cx="6849929" cy="1947333"/>
          </a:xfrm>
        </p:spPr>
        <p:txBody>
          <a:bodyPr>
            <a:normAutofit/>
          </a:bodyPr>
          <a:lstStyle/>
          <a:p>
            <a:r>
              <a:rPr lang="en-US" sz="2400" dirty="0" smtClean="0">
                <a:solidFill>
                  <a:srgbClr val="FFC000"/>
                </a:solidFill>
              </a:rPr>
              <a:t>Dr. Michel P. Jazzar</a:t>
            </a:r>
          </a:p>
          <a:p>
            <a:r>
              <a:rPr lang="en-US" sz="2400" dirty="0" smtClean="0">
                <a:solidFill>
                  <a:srgbClr val="FFC000"/>
                </a:solidFill>
              </a:rPr>
              <a:t>RI Representative to UN-ESCWA</a:t>
            </a:r>
          </a:p>
          <a:p>
            <a:r>
              <a:rPr lang="en-US" sz="2400" dirty="0" smtClean="0">
                <a:solidFill>
                  <a:srgbClr val="FFC000"/>
                </a:solidFill>
              </a:rPr>
              <a:t>D.2452 Governor Elect 2018-2019</a:t>
            </a:r>
            <a:endParaRPr lang="en-US" sz="2400" dirty="0">
              <a:solidFill>
                <a:srgbClr val="FFC000"/>
              </a:solidFill>
            </a:endParaRPr>
          </a:p>
        </p:txBody>
      </p:sp>
      <p:sp>
        <p:nvSpPr>
          <p:cNvPr id="4" name="TextBox 3"/>
          <p:cNvSpPr txBox="1"/>
          <p:nvPr/>
        </p:nvSpPr>
        <p:spPr>
          <a:xfrm>
            <a:off x="169056" y="2975021"/>
            <a:ext cx="10122794" cy="646331"/>
          </a:xfrm>
          <a:prstGeom prst="rect">
            <a:avLst/>
          </a:prstGeom>
          <a:noFill/>
        </p:spPr>
        <p:txBody>
          <a:bodyPr wrap="square" rtlCol="0">
            <a:spAutoFit/>
          </a:bodyPr>
          <a:lstStyle/>
          <a:p>
            <a:r>
              <a:rPr lang="en-US" dirty="0" smtClean="0">
                <a:solidFill>
                  <a:srgbClr val="003399"/>
                </a:solidFill>
              </a:rPr>
              <a:t>AUB, Essam Fares amphitheater</a:t>
            </a:r>
          </a:p>
          <a:p>
            <a:r>
              <a:rPr lang="en-US" dirty="0" smtClean="0">
                <a:solidFill>
                  <a:srgbClr val="003399"/>
                </a:solidFill>
              </a:rPr>
              <a:t>Rotaract </a:t>
            </a:r>
            <a:r>
              <a:rPr lang="en-US" dirty="0">
                <a:solidFill>
                  <a:srgbClr val="003399"/>
                </a:solidFill>
              </a:rPr>
              <a:t>Global MUN, Beirut – Lebanon August 17, 2017.</a:t>
            </a:r>
          </a:p>
        </p:txBody>
      </p:sp>
      <p:pic>
        <p:nvPicPr>
          <p:cNvPr id="1028" name="Picture 4" descr="C:\Documents and Settings\Dr\Desktop\total\Polio event 3-7 september 2015\Logos\RotaryMoE_RGB.png"/>
          <p:cNvPicPr>
            <a:picLocks noChangeAspect="1" noChangeArrowheads="1"/>
          </p:cNvPicPr>
          <p:nvPr/>
        </p:nvPicPr>
        <p:blipFill>
          <a:blip r:embed="rId2"/>
          <a:srcRect/>
          <a:stretch>
            <a:fillRect/>
          </a:stretch>
        </p:blipFill>
        <p:spPr bwMode="auto">
          <a:xfrm>
            <a:off x="4946904" y="234696"/>
            <a:ext cx="1783080" cy="1783080"/>
          </a:xfrm>
          <a:prstGeom prst="rect">
            <a:avLst/>
          </a:prstGeom>
          <a:noFill/>
        </p:spPr>
      </p:pic>
    </p:spTree>
    <p:extLst>
      <p:ext uri="{BB962C8B-B14F-4D97-AF65-F5344CB8AC3E}">
        <p14:creationId xmlns:p14="http://schemas.microsoft.com/office/powerpoint/2010/main" xmlns="" val="228805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0146" y="451104"/>
            <a:ext cx="8046718" cy="6144768"/>
          </a:xfrm>
        </p:spPr>
        <p:txBody>
          <a:bodyPr>
            <a:noAutofit/>
          </a:bodyPr>
          <a:lstStyle/>
          <a:p>
            <a:r>
              <a:rPr lang="en-US" sz="4400" dirty="0" smtClean="0">
                <a:solidFill>
                  <a:srgbClr val="003399"/>
                </a:solidFill>
              </a:rPr>
              <a:t>That is why I adapt my address to be consistent with our vision as 2018-2019 Governor of D.2452 which brings together nine countries (across 3 continents and 5 different languages).</a:t>
            </a:r>
          </a:p>
          <a:p>
            <a:endParaRPr lang="en-US" sz="4400" dirty="0">
              <a:solidFill>
                <a:srgbClr val="003399"/>
              </a:solidFill>
            </a:endParaRPr>
          </a:p>
        </p:txBody>
      </p:sp>
      <p:pic>
        <p:nvPicPr>
          <p:cNvPr id="33793" name="Picture 1" descr="D:\rotary\District 2452\d2452 countries flags.jpg"/>
          <p:cNvPicPr>
            <a:picLocks noChangeAspect="1" noChangeArrowheads="1"/>
          </p:cNvPicPr>
          <p:nvPr/>
        </p:nvPicPr>
        <p:blipFill>
          <a:blip r:embed="rId2"/>
          <a:srcRect/>
          <a:stretch>
            <a:fillRect/>
          </a:stretch>
        </p:blipFill>
        <p:spPr bwMode="auto">
          <a:xfrm>
            <a:off x="8614790" y="1823276"/>
            <a:ext cx="3101721" cy="321621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87682" y="597408"/>
            <a:ext cx="9692638" cy="5169408"/>
          </a:xfrm>
        </p:spPr>
        <p:txBody>
          <a:bodyPr>
            <a:noAutofit/>
          </a:bodyPr>
          <a:lstStyle/>
          <a:p>
            <a:r>
              <a:rPr lang="en-US" sz="4800" dirty="0" smtClean="0">
                <a:solidFill>
                  <a:srgbClr val="003399"/>
                </a:solidFill>
              </a:rPr>
              <a:t>Because you are the future, “Nuclear Free world” keeps you highly concerned and </a:t>
            </a:r>
            <a:r>
              <a:rPr lang="en-US" sz="4800" dirty="0" smtClean="0">
                <a:solidFill>
                  <a:srgbClr val="FFFF00"/>
                </a:solidFill>
              </a:rPr>
              <a:t>a civic education</a:t>
            </a:r>
            <a:r>
              <a:rPr lang="en-US" sz="4800" dirty="0" smtClean="0">
                <a:solidFill>
                  <a:srgbClr val="003399"/>
                </a:solidFill>
              </a:rPr>
              <a:t> within </a:t>
            </a:r>
            <a:r>
              <a:rPr lang="en-US" sz="4800" dirty="0" smtClean="0">
                <a:solidFill>
                  <a:srgbClr val="FFFF00"/>
                </a:solidFill>
              </a:rPr>
              <a:t>Rotary values </a:t>
            </a:r>
            <a:r>
              <a:rPr lang="en-US" sz="4800" dirty="0" smtClean="0">
                <a:solidFill>
                  <a:srgbClr val="003399"/>
                </a:solidFill>
              </a:rPr>
              <a:t>could draw a path map for a world free of nuclear. </a:t>
            </a:r>
          </a:p>
          <a:p>
            <a:endParaRPr lang="en-US" sz="4800" dirty="0">
              <a:solidFill>
                <a:srgbClr val="0033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268224"/>
            <a:ext cx="10326622" cy="5681472"/>
          </a:xfrm>
        </p:spPr>
        <p:txBody>
          <a:bodyPr>
            <a:noAutofit/>
          </a:bodyPr>
          <a:lstStyle/>
          <a:p>
            <a:r>
              <a:rPr lang="en-US" sz="3600" dirty="0" smtClean="0">
                <a:solidFill>
                  <a:srgbClr val="003399"/>
                </a:solidFill>
              </a:rPr>
              <a:t>So these are two strong directions of the Rotary coming year and I invite you to be part with conviction, confidence and passion:</a:t>
            </a:r>
          </a:p>
          <a:p>
            <a:pPr lvl="0"/>
            <a:r>
              <a:rPr lang="en-US" sz="3600" dirty="0" smtClean="0">
                <a:solidFill>
                  <a:srgbClr val="003399"/>
                </a:solidFill>
              </a:rPr>
              <a:t>1-</a:t>
            </a:r>
            <a:r>
              <a:rPr lang="en-US" sz="3600" dirty="0" smtClean="0">
                <a:solidFill>
                  <a:srgbClr val="FFFF00"/>
                </a:solidFill>
              </a:rPr>
              <a:t>“Youth is our Future” </a:t>
            </a:r>
            <a:r>
              <a:rPr lang="en-US" sz="3600" dirty="0" smtClean="0">
                <a:solidFill>
                  <a:srgbClr val="003399"/>
                </a:solidFill>
              </a:rPr>
              <a:t>being the District 2452 theme for 2018-19</a:t>
            </a:r>
          </a:p>
          <a:p>
            <a:pPr lvl="0"/>
            <a:r>
              <a:rPr lang="en-US" sz="3600" dirty="0" smtClean="0">
                <a:solidFill>
                  <a:srgbClr val="003399"/>
                </a:solidFill>
              </a:rPr>
              <a:t>2-</a:t>
            </a:r>
            <a:r>
              <a:rPr lang="en-US" sz="3600" dirty="0" smtClean="0">
                <a:solidFill>
                  <a:srgbClr val="FFFF00"/>
                </a:solidFill>
              </a:rPr>
              <a:t>“Civic education and Peacebuilding” </a:t>
            </a:r>
            <a:r>
              <a:rPr lang="en-US" sz="3600" dirty="0" smtClean="0">
                <a:solidFill>
                  <a:srgbClr val="003399"/>
                </a:solidFill>
              </a:rPr>
              <a:t>being the customize District 2452 area of focus.</a:t>
            </a:r>
          </a:p>
          <a:p>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1" y="1921256"/>
            <a:ext cx="8534401" cy="2281600"/>
          </a:xfrm>
        </p:spPr>
        <p:txBody>
          <a:bodyPr/>
          <a:lstStyle/>
          <a:p>
            <a:pPr lvl="0" algn="ctr"/>
            <a:r>
              <a:rPr lang="en-US" b="1" dirty="0" smtClean="0">
                <a:solidFill>
                  <a:srgbClr val="003399"/>
                </a:solidFill>
              </a:rPr>
              <a:t>1- RI District 2452 theme 2018-2019: “Youth is our Future.”</a:t>
            </a:r>
            <a:r>
              <a:rPr lang="en-US" dirty="0" smtClean="0">
                <a:solidFill>
                  <a:srgbClr val="003399"/>
                </a:solidFill>
              </a:rPr>
              <a:t/>
            </a:r>
            <a:br>
              <a:rPr lang="en-US" dirty="0" smtClean="0">
                <a:solidFill>
                  <a:srgbClr val="003399"/>
                </a:solidFill>
              </a:rPr>
            </a:br>
            <a:endParaRPr lang="en-US" dirty="0">
              <a:solidFill>
                <a:srgbClr val="0033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268224"/>
            <a:ext cx="9375646" cy="5681472"/>
          </a:xfrm>
        </p:spPr>
        <p:txBody>
          <a:bodyPr>
            <a:noAutofit/>
          </a:bodyPr>
          <a:lstStyle/>
          <a:p>
            <a:endParaRPr lang="en-US" sz="5400" dirty="0" smtClean="0">
              <a:solidFill>
                <a:srgbClr val="003399"/>
              </a:solidFill>
            </a:endParaRPr>
          </a:p>
          <a:p>
            <a:r>
              <a:rPr lang="en-US" sz="5400" dirty="0" smtClean="0">
                <a:solidFill>
                  <a:srgbClr val="003399"/>
                </a:solidFill>
              </a:rPr>
              <a:t>We presently have the largest population of young people that the world has never known.</a:t>
            </a:r>
          </a:p>
          <a:p>
            <a:endParaRPr lang="en-US" sz="5400" dirty="0">
              <a:solidFill>
                <a:srgbClr val="0033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1304544"/>
            <a:ext cx="9765790" cy="3304032"/>
          </a:xfrm>
        </p:spPr>
        <p:txBody>
          <a:bodyPr>
            <a:noAutofit/>
          </a:bodyPr>
          <a:lstStyle/>
          <a:p>
            <a:r>
              <a:rPr lang="en-US" sz="4400" dirty="0" smtClean="0">
                <a:solidFill>
                  <a:srgbClr val="003399"/>
                </a:solidFill>
              </a:rPr>
              <a:t>The UN GS said: </a:t>
            </a:r>
          </a:p>
          <a:p>
            <a:r>
              <a:rPr lang="en-US" sz="4400" dirty="0" smtClean="0">
                <a:solidFill>
                  <a:srgbClr val="003399"/>
                </a:solidFill>
              </a:rPr>
              <a:t>“The NGOs must reach across ALL generations to create transformational and change.” </a:t>
            </a:r>
          </a:p>
          <a:p>
            <a:endParaRPr lang="en-US" sz="4400" dirty="0">
              <a:solidFill>
                <a:srgbClr val="0033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877824"/>
            <a:ext cx="9156190" cy="5120640"/>
          </a:xfrm>
        </p:spPr>
        <p:txBody>
          <a:bodyPr>
            <a:noAutofit/>
          </a:bodyPr>
          <a:lstStyle/>
          <a:p>
            <a:r>
              <a:rPr lang="en-US" sz="4400" dirty="0" smtClean="0">
                <a:solidFill>
                  <a:srgbClr val="003399"/>
                </a:solidFill>
              </a:rPr>
              <a:t>I am strongly convinced that the </a:t>
            </a:r>
            <a:r>
              <a:rPr lang="en-US" sz="4400" b="1" dirty="0" smtClean="0">
                <a:solidFill>
                  <a:srgbClr val="003399"/>
                </a:solidFill>
              </a:rPr>
              <a:t>YOUTH </a:t>
            </a:r>
            <a:r>
              <a:rPr lang="en-US" sz="4400" b="1" i="1" u="sng" dirty="0" smtClean="0">
                <a:solidFill>
                  <a:srgbClr val="FFFF00"/>
                </a:solidFill>
              </a:rPr>
              <a:t>is</a:t>
            </a:r>
            <a:r>
              <a:rPr lang="en-US" sz="4400" dirty="0" smtClean="0">
                <a:solidFill>
                  <a:srgbClr val="003399"/>
                </a:solidFill>
              </a:rPr>
              <a:t> our “</a:t>
            </a:r>
            <a:r>
              <a:rPr lang="en-US" sz="4400" b="1" dirty="0" smtClean="0">
                <a:solidFill>
                  <a:srgbClr val="003399"/>
                </a:solidFill>
              </a:rPr>
              <a:t>agent of change</a:t>
            </a:r>
            <a:r>
              <a:rPr lang="en-US" sz="4400" dirty="0" smtClean="0">
                <a:solidFill>
                  <a:srgbClr val="003399"/>
                </a:solidFill>
              </a:rPr>
              <a:t>”. Using “is” instead of “are” in the District theme </a:t>
            </a:r>
            <a:r>
              <a:rPr lang="en-US" sz="4400" dirty="0" smtClean="0">
                <a:solidFill>
                  <a:srgbClr val="FFFF00"/>
                </a:solidFill>
              </a:rPr>
              <a:t>“Youth </a:t>
            </a:r>
            <a:r>
              <a:rPr lang="en-US" sz="4400" b="1" u="sng" dirty="0" smtClean="0">
                <a:solidFill>
                  <a:srgbClr val="FFFF00"/>
                </a:solidFill>
              </a:rPr>
              <a:t>is</a:t>
            </a:r>
            <a:r>
              <a:rPr lang="en-US" sz="4400" dirty="0" smtClean="0">
                <a:solidFill>
                  <a:srgbClr val="FFFF00"/>
                </a:solidFill>
              </a:rPr>
              <a:t> our Future”</a:t>
            </a:r>
            <a:r>
              <a:rPr lang="en-US" sz="4400" dirty="0" smtClean="0">
                <a:solidFill>
                  <a:srgbClr val="003399"/>
                </a:solidFill>
              </a:rPr>
              <a:t>, because we believe that </a:t>
            </a:r>
            <a:r>
              <a:rPr lang="en-US" sz="4400" dirty="0" smtClean="0">
                <a:solidFill>
                  <a:srgbClr val="FFFF00"/>
                </a:solidFill>
              </a:rPr>
              <a:t>youth is not only a matter of age, but of spirit as well.</a:t>
            </a:r>
          </a:p>
          <a:p>
            <a:endParaRPr lang="en-US" sz="4400" dirty="0">
              <a:solidFill>
                <a:srgbClr val="0033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975360"/>
            <a:ext cx="9156190" cy="4645152"/>
          </a:xfrm>
        </p:spPr>
        <p:txBody>
          <a:bodyPr>
            <a:noAutofit/>
          </a:bodyPr>
          <a:lstStyle/>
          <a:p>
            <a:r>
              <a:rPr lang="en-US" sz="4800" dirty="0" smtClean="0">
                <a:solidFill>
                  <a:srgbClr val="003399"/>
                </a:solidFill>
              </a:rPr>
              <a:t>Rotarians and Rotaractors, </a:t>
            </a:r>
            <a:r>
              <a:rPr lang="en-US" sz="4800" u="sng" dirty="0" smtClean="0">
                <a:solidFill>
                  <a:srgbClr val="003399"/>
                </a:solidFill>
              </a:rPr>
              <a:t>with</a:t>
            </a:r>
            <a:r>
              <a:rPr lang="en-US" sz="4800" dirty="0" smtClean="0">
                <a:solidFill>
                  <a:srgbClr val="003399"/>
                </a:solidFill>
              </a:rPr>
              <a:t> their spirit of volunteering, the passion into engagement, the same grit in front of negativity, </a:t>
            </a:r>
            <a:r>
              <a:rPr lang="en-US" sz="4800" u="sng" dirty="0" smtClean="0">
                <a:solidFill>
                  <a:srgbClr val="003399"/>
                </a:solidFill>
              </a:rPr>
              <a:t>have many in common</a:t>
            </a:r>
            <a:r>
              <a:rPr lang="en-US" sz="4800" dirty="0" smtClean="0">
                <a:solidFill>
                  <a:srgbClr val="003399"/>
                </a:solidFill>
              </a:rPr>
              <a:t>.</a:t>
            </a:r>
          </a:p>
          <a:p>
            <a:endParaRPr lang="en-US" sz="4800" dirty="0">
              <a:solidFill>
                <a:srgbClr val="0033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316992"/>
            <a:ext cx="9156190" cy="5876544"/>
          </a:xfrm>
        </p:spPr>
        <p:txBody>
          <a:bodyPr>
            <a:noAutofit/>
          </a:bodyPr>
          <a:lstStyle/>
          <a:p>
            <a:r>
              <a:rPr lang="en-US" sz="3600" dirty="0" smtClean="0">
                <a:solidFill>
                  <a:srgbClr val="003399"/>
                </a:solidFill>
              </a:rPr>
              <a:t>Rather than letting young people work in isolation, intergenerational joint projects are evidence of mutual trust </a:t>
            </a:r>
            <a:r>
              <a:rPr lang="en-US" sz="3600" b="1" dirty="0" smtClean="0">
                <a:solidFill>
                  <a:srgbClr val="003399"/>
                </a:solidFill>
              </a:rPr>
              <a:t>to serve society together and give young people the opportunity to shape the future.</a:t>
            </a:r>
            <a:r>
              <a:rPr lang="en-US" sz="3600" strike="sngStrike" dirty="0" smtClean="0">
                <a:solidFill>
                  <a:srgbClr val="003399"/>
                </a:solidFill>
              </a:rPr>
              <a:t> </a:t>
            </a:r>
            <a:endParaRPr lang="en-US" sz="3600" dirty="0" smtClean="0">
              <a:solidFill>
                <a:srgbClr val="003399"/>
              </a:solidFill>
            </a:endParaRPr>
          </a:p>
          <a:p>
            <a:r>
              <a:rPr lang="en-US" sz="3600" dirty="0" smtClean="0">
                <a:solidFill>
                  <a:srgbClr val="003399"/>
                </a:solidFill>
              </a:rPr>
              <a:t>This initiative is to be accompanied by dialogue and to promoting the intergenerational exchange to reach together the unreachable!</a:t>
            </a:r>
          </a:p>
          <a:p>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36450" y="1158240"/>
            <a:ext cx="9156190" cy="3901440"/>
          </a:xfrm>
        </p:spPr>
        <p:txBody>
          <a:bodyPr>
            <a:noAutofit/>
          </a:bodyPr>
          <a:lstStyle/>
          <a:p>
            <a:r>
              <a:rPr lang="en-US" sz="4000" dirty="0" smtClean="0">
                <a:solidFill>
                  <a:srgbClr val="003399"/>
                </a:solidFill>
              </a:rPr>
              <a:t>Through partnerships with Rotary Clubs, community groups and leaders, </a:t>
            </a:r>
            <a:r>
              <a:rPr lang="en-US" sz="4000" b="1" dirty="0" smtClean="0">
                <a:solidFill>
                  <a:srgbClr val="003399"/>
                </a:solidFill>
              </a:rPr>
              <a:t>YOUTH </a:t>
            </a:r>
            <a:r>
              <a:rPr lang="en-US" sz="4000" dirty="0" smtClean="0">
                <a:solidFill>
                  <a:srgbClr val="003399"/>
                </a:solidFill>
              </a:rPr>
              <a:t>can demonstrate the benefits of their actions, into any field: Education, health, peace, environment …</a:t>
            </a:r>
          </a:p>
          <a:p>
            <a:endParaRPr lang="en-US" sz="4000" dirty="0">
              <a:solidFill>
                <a:srgbClr val="0033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9184" y="609600"/>
            <a:ext cx="8570976" cy="5078313"/>
          </a:xfrm>
          <a:prstGeom prst="rect">
            <a:avLst/>
          </a:prstGeom>
        </p:spPr>
        <p:txBody>
          <a:bodyPr wrap="square">
            <a:spAutoFit/>
          </a:bodyPr>
          <a:lstStyle/>
          <a:p>
            <a:r>
              <a:rPr lang="en-US" sz="3600" dirty="0" smtClean="0">
                <a:solidFill>
                  <a:srgbClr val="003399"/>
                </a:solidFill>
              </a:rPr>
              <a:t>May I thank Rotaractors Maxton Scotland, Natalia Hermida and of Rotaractors of Sahel Metn to give me, as former PP of Rotaract1976-1977, and, RI 2452 District Governor Elect for 2018-2019, this opportunity to share with you a hearty message based on my experience embracing youth, peace and UN-SDGs</a:t>
            </a:r>
            <a:endParaRPr lang="en-US" sz="3600" dirty="0">
              <a:solidFill>
                <a:srgbClr val="003399"/>
              </a:solidFill>
            </a:endParaRPr>
          </a:p>
        </p:txBody>
      </p:sp>
      <p:pic>
        <p:nvPicPr>
          <p:cNvPr id="2050" name="Picture 2" descr="C:\Documents and Settings\Dr\Desktop\RGMUN_17-20August 2017\mun.jpg"/>
          <p:cNvPicPr>
            <a:picLocks noChangeAspect="1" noChangeArrowheads="1"/>
          </p:cNvPicPr>
          <p:nvPr/>
        </p:nvPicPr>
        <p:blipFill>
          <a:blip r:embed="rId2"/>
          <a:srcRect/>
          <a:stretch>
            <a:fillRect/>
          </a:stretch>
        </p:blipFill>
        <p:spPr bwMode="auto">
          <a:xfrm>
            <a:off x="9040124" y="1738375"/>
            <a:ext cx="3103108" cy="2760473"/>
          </a:xfrm>
          <a:prstGeom prst="rect">
            <a:avLst/>
          </a:prstGeom>
          <a:noFill/>
        </p:spPr>
      </p:pic>
    </p:spTree>
    <p:extLst>
      <p:ext uri="{BB962C8B-B14F-4D97-AF65-F5344CB8AC3E}">
        <p14:creationId xmlns:p14="http://schemas.microsoft.com/office/powerpoint/2010/main" xmlns="" val="198360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316992"/>
            <a:ext cx="9156190" cy="5876544"/>
          </a:xfrm>
        </p:spPr>
        <p:txBody>
          <a:bodyPr>
            <a:noAutofit/>
          </a:bodyPr>
          <a:lstStyle/>
          <a:p>
            <a:r>
              <a:rPr lang="en-US" sz="4000" dirty="0" smtClean="0">
                <a:solidFill>
                  <a:srgbClr val="003399"/>
                </a:solidFill>
              </a:rPr>
              <a:t>Such communication, planning, acting, monitoring and evaluating channels enable young people and Rotarians to explore common problems they face and to tackle them together, thus participating in the emergence of sustainable solutions and demonstrate that </a:t>
            </a:r>
            <a:r>
              <a:rPr lang="en-US" sz="4000" dirty="0" smtClean="0">
                <a:solidFill>
                  <a:srgbClr val="FFFF00"/>
                </a:solidFill>
              </a:rPr>
              <a:t>“Youth is our Future”.</a:t>
            </a:r>
          </a:p>
          <a:p>
            <a:endParaRPr lang="en-US" sz="4000" dirty="0">
              <a:solidFill>
                <a:srgbClr val="0033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12066" y="987552"/>
            <a:ext cx="9912094" cy="4389120"/>
          </a:xfrm>
        </p:spPr>
        <p:txBody>
          <a:bodyPr>
            <a:noAutofit/>
          </a:bodyPr>
          <a:lstStyle/>
          <a:p>
            <a:r>
              <a:rPr lang="en-US" sz="4400" dirty="0" smtClean="0">
                <a:solidFill>
                  <a:srgbClr val="003399"/>
                </a:solidFill>
              </a:rPr>
              <a:t>By valuing the end of the action we will tie people within different groups, we will reduce the gap between generations and we push for an intergenerational dynamic of “osmosis and diffusion.”</a:t>
            </a:r>
          </a:p>
          <a:p>
            <a:endParaRPr lang="en-US" sz="4400" dirty="0">
              <a:solidFill>
                <a:srgbClr val="0033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41378" y="268224"/>
            <a:ext cx="9912094" cy="5876544"/>
          </a:xfrm>
        </p:spPr>
        <p:txBody>
          <a:bodyPr>
            <a:noAutofit/>
          </a:bodyPr>
          <a:lstStyle/>
          <a:p>
            <a:r>
              <a:rPr lang="en-US" sz="3600" dirty="0" smtClean="0">
                <a:solidFill>
                  <a:srgbClr val="003399"/>
                </a:solidFill>
              </a:rPr>
              <a:t>To succeed, the District theme 2018-19 implementation </a:t>
            </a:r>
            <a:r>
              <a:rPr lang="en-US" sz="3600" dirty="0" smtClean="0">
                <a:solidFill>
                  <a:schemeClr val="accent2">
                    <a:lumMod val="60000"/>
                    <a:lumOff val="40000"/>
                  </a:schemeClr>
                </a:solidFill>
              </a:rPr>
              <a:t>needs your support</a:t>
            </a:r>
            <a:r>
              <a:rPr lang="en-US" sz="3600" dirty="0" smtClean="0">
                <a:solidFill>
                  <a:srgbClr val="003399"/>
                </a:solidFill>
              </a:rPr>
              <a:t>, involvement and engagement in the program that it will be set by Rotarians former Rotaractors and current Rotaractor clubs members. </a:t>
            </a:r>
          </a:p>
          <a:p>
            <a:r>
              <a:rPr lang="en-US" sz="3600" dirty="0" smtClean="0">
                <a:solidFill>
                  <a:srgbClr val="003399"/>
                </a:solidFill>
              </a:rPr>
              <a:t>The highlights of this program will be discussed during brainstorming retreat and meetings </a:t>
            </a:r>
            <a:r>
              <a:rPr lang="en-US" sz="3600" dirty="0" smtClean="0">
                <a:solidFill>
                  <a:srgbClr val="FFFF00"/>
                </a:solidFill>
              </a:rPr>
              <a:t>with you</a:t>
            </a:r>
            <a:r>
              <a:rPr lang="en-US" sz="3600" dirty="0" smtClean="0">
                <a:solidFill>
                  <a:srgbClr val="003399"/>
                </a:solidFill>
              </a:rPr>
              <a:t>, so we will be fine for its implementation starting 1</a:t>
            </a:r>
            <a:r>
              <a:rPr lang="en-US" sz="3600" baseline="30000" dirty="0" smtClean="0">
                <a:solidFill>
                  <a:srgbClr val="003399"/>
                </a:solidFill>
              </a:rPr>
              <a:t>st</a:t>
            </a:r>
            <a:r>
              <a:rPr lang="en-US" sz="3600" dirty="0" smtClean="0">
                <a:solidFill>
                  <a:srgbClr val="003399"/>
                </a:solidFill>
              </a:rPr>
              <a:t> of July 2018.</a:t>
            </a:r>
          </a:p>
          <a:p>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947" y="2157984"/>
            <a:ext cx="10776269" cy="1618152"/>
          </a:xfrm>
        </p:spPr>
        <p:txBody>
          <a:bodyPr/>
          <a:lstStyle/>
          <a:p>
            <a:pPr lvl="0"/>
            <a:r>
              <a:rPr lang="en-US" b="1" dirty="0" smtClean="0">
                <a:solidFill>
                  <a:srgbClr val="003399"/>
                </a:solidFill>
              </a:rPr>
              <a:t>2- Civic Education and Peacebuilding.</a:t>
            </a:r>
            <a:r>
              <a:rPr lang="en-US" dirty="0" smtClean="0">
                <a:solidFill>
                  <a:srgbClr val="003399"/>
                </a:solidFill>
              </a:rPr>
              <a:t/>
            </a:r>
            <a:br>
              <a:rPr lang="en-US" dirty="0" smtClean="0">
                <a:solidFill>
                  <a:srgbClr val="003399"/>
                </a:solidFill>
              </a:rPr>
            </a:br>
            <a:endParaRPr lang="en-US" dirty="0">
              <a:solidFill>
                <a:srgbClr val="0033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41378" y="890016"/>
            <a:ext cx="9912094" cy="4413504"/>
          </a:xfrm>
        </p:spPr>
        <p:txBody>
          <a:bodyPr>
            <a:noAutofit/>
          </a:bodyPr>
          <a:lstStyle/>
          <a:p>
            <a:r>
              <a:rPr lang="en-US" sz="3600" dirty="0" smtClean="0">
                <a:solidFill>
                  <a:srgbClr val="003399"/>
                </a:solidFill>
              </a:rPr>
              <a:t>Surrounded by violence, civil wars, fear, Lebanon and many other countries of District 2452 are crushed under the weight of, refugees flooding from Iraq, Syria, Palestine and in addition to already existing infrastructure, environmental, economic and social issues!</a:t>
            </a:r>
          </a:p>
          <a:p>
            <a:endParaRPr lang="en-US" sz="3600" dirty="0" smtClean="0">
              <a:solidFill>
                <a:srgbClr val="003399"/>
              </a:solidFill>
            </a:endParaRPr>
          </a:p>
          <a:p>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41378" y="890016"/>
            <a:ext cx="9912094" cy="4803648"/>
          </a:xfrm>
        </p:spPr>
        <p:txBody>
          <a:bodyPr>
            <a:noAutofit/>
          </a:bodyPr>
          <a:lstStyle/>
          <a:p>
            <a:r>
              <a:rPr lang="en-US" sz="4000" dirty="0" smtClean="0">
                <a:solidFill>
                  <a:srgbClr val="003399"/>
                </a:solidFill>
              </a:rPr>
              <a:t>This apocalyptic panorama has different roots. </a:t>
            </a:r>
          </a:p>
          <a:p>
            <a:r>
              <a:rPr lang="en-US" sz="4000" dirty="0" smtClean="0">
                <a:solidFill>
                  <a:srgbClr val="003399"/>
                </a:solidFill>
              </a:rPr>
              <a:t>One of them is the lack of belonging to humanity and the movement of peoples enlightened by </a:t>
            </a:r>
            <a:r>
              <a:rPr lang="en-US" sz="4000" dirty="0" smtClean="0">
                <a:solidFill>
                  <a:srgbClr val="FFFF00"/>
                </a:solidFill>
              </a:rPr>
              <a:t>positive peace</a:t>
            </a:r>
            <a:r>
              <a:rPr lang="en-US" sz="4000" dirty="0" smtClean="0">
                <a:solidFill>
                  <a:srgbClr val="003399"/>
                </a:solidFill>
              </a:rPr>
              <a:t>, </a:t>
            </a:r>
            <a:r>
              <a:rPr lang="en-US" sz="4000" u="sng" dirty="0" smtClean="0">
                <a:solidFill>
                  <a:srgbClr val="003399"/>
                </a:solidFill>
              </a:rPr>
              <a:t>that social peace which is at the basis of world peace.</a:t>
            </a:r>
            <a:r>
              <a:rPr lang="en-US" sz="4000" dirty="0" smtClean="0">
                <a:solidFill>
                  <a:srgbClr val="003399"/>
                </a:solidFill>
              </a:rPr>
              <a:t> </a:t>
            </a:r>
          </a:p>
          <a:p>
            <a:endParaRPr lang="en-US" sz="4000" dirty="0">
              <a:solidFill>
                <a:srgbClr val="0033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92610" y="219456"/>
            <a:ext cx="9912094" cy="6108192"/>
          </a:xfrm>
        </p:spPr>
        <p:txBody>
          <a:bodyPr>
            <a:noAutofit/>
          </a:bodyPr>
          <a:lstStyle/>
          <a:p>
            <a:r>
              <a:rPr lang="en-US" sz="3600" dirty="0" smtClean="0">
                <a:solidFill>
                  <a:srgbClr val="003399"/>
                </a:solidFill>
              </a:rPr>
              <a:t>Our project is to train educators, in pilot governmental or private schools, by Rotary trainers with a specific curriculum and adapted materials, through cooperative games, participatory and creative conflict resolution activities which stress upon peaceful existence, civic engagement and awareness about larger issues, and thus to highlight the </a:t>
            </a:r>
            <a:r>
              <a:rPr lang="en-US" sz="3600" b="1" u="sng" dirty="0" smtClean="0">
                <a:solidFill>
                  <a:srgbClr val="003399"/>
                </a:solidFill>
              </a:rPr>
              <a:t>Rotary core of values </a:t>
            </a:r>
            <a:r>
              <a:rPr lang="en-US" sz="3600" dirty="0" smtClean="0">
                <a:solidFill>
                  <a:srgbClr val="003399"/>
                </a:solidFill>
              </a:rPr>
              <a:t>which are: </a:t>
            </a:r>
            <a:r>
              <a:rPr lang="en-US" sz="3600" b="1" dirty="0" smtClean="0">
                <a:solidFill>
                  <a:srgbClr val="FFFF00"/>
                </a:solidFill>
              </a:rPr>
              <a:t>Diversity, leadership, friendship, integrity and service.</a:t>
            </a:r>
            <a:endParaRPr lang="en-US" sz="3600" dirty="0" smtClean="0">
              <a:solidFill>
                <a:srgbClr val="FFFF00"/>
              </a:solidFill>
            </a:endParaRPr>
          </a:p>
          <a:p>
            <a:endParaRPr lang="en-US" sz="3600" dirty="0" smtClean="0">
              <a:solidFill>
                <a:srgbClr val="003399"/>
              </a:solidFill>
            </a:endParaRPr>
          </a:p>
          <a:p>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92610" y="219456"/>
            <a:ext cx="9912094" cy="6108192"/>
          </a:xfrm>
        </p:spPr>
        <p:txBody>
          <a:bodyPr>
            <a:noAutofit/>
          </a:bodyPr>
          <a:lstStyle/>
          <a:p>
            <a:r>
              <a:rPr lang="en-US" sz="3600" dirty="0" smtClean="0">
                <a:solidFill>
                  <a:srgbClr val="003399"/>
                </a:solidFill>
              </a:rPr>
              <a:t>Knowledge of civic rights and development of the skills and practice of peaceful social engagement form the core of civic education. Effective programming in civic education requires special focus on classroom techniques; modeling good civic behavior in the classroom is necessary to impart civic skills for participation, in addition to knowledge of rights and processes. </a:t>
            </a:r>
          </a:p>
          <a:p>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92610" y="219456"/>
            <a:ext cx="9912094" cy="6108192"/>
          </a:xfrm>
        </p:spPr>
        <p:txBody>
          <a:bodyPr>
            <a:noAutofit/>
          </a:bodyPr>
          <a:lstStyle/>
          <a:p>
            <a:r>
              <a:rPr lang="en-US" sz="3600" dirty="0" smtClean="0">
                <a:solidFill>
                  <a:srgbClr val="003399"/>
                </a:solidFill>
              </a:rPr>
              <a:t>Case studies of civic education programming in District countries illustrate the challenges of working in post conflict contexts and prevent new conflicts. These challenges can be met partially by a focus on high-quality materials and teacher training, engagement with education officials at the highest level possible, and sustained attention and adaptation following lessons learned. </a:t>
            </a:r>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92610" y="219456"/>
            <a:ext cx="9912094" cy="6108192"/>
          </a:xfrm>
        </p:spPr>
        <p:txBody>
          <a:bodyPr>
            <a:noAutofit/>
          </a:bodyPr>
          <a:lstStyle/>
          <a:p>
            <a:r>
              <a:rPr lang="en-US" sz="3600" dirty="0" smtClean="0">
                <a:solidFill>
                  <a:srgbClr val="003399"/>
                </a:solidFill>
              </a:rPr>
              <a:t>The cases also show that opportunities arise continually to use civic education more informally, as in periods of constitutional reform or elections, when attention fixes on issues of governance and participation. Using creative techniques, such as music or theater, can carry the message to a wider audience, often more effectively, than printed materials. </a:t>
            </a:r>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38914" y="548640"/>
            <a:ext cx="6120382" cy="5547360"/>
          </a:xfrm>
        </p:spPr>
        <p:txBody>
          <a:bodyPr>
            <a:normAutofit/>
          </a:bodyPr>
          <a:lstStyle/>
          <a:p>
            <a:r>
              <a:rPr lang="en-US" sz="3200" dirty="0" smtClean="0">
                <a:solidFill>
                  <a:srgbClr val="003399"/>
                </a:solidFill>
              </a:rPr>
              <a:t>It is with great pleasure that I have received an invitation as RI Representative to the United Nations – ESCWA to address you during the </a:t>
            </a:r>
            <a:r>
              <a:rPr lang="en-US" sz="3200" i="1" dirty="0" smtClean="0">
                <a:solidFill>
                  <a:srgbClr val="003399"/>
                </a:solidFill>
              </a:rPr>
              <a:t>5</a:t>
            </a:r>
            <a:r>
              <a:rPr lang="en-US" sz="3200" i="1" baseline="30000" dirty="0" smtClean="0">
                <a:solidFill>
                  <a:srgbClr val="003399"/>
                </a:solidFill>
              </a:rPr>
              <a:t>th</a:t>
            </a:r>
            <a:r>
              <a:rPr lang="en-US" sz="3200" i="1" dirty="0" smtClean="0">
                <a:solidFill>
                  <a:srgbClr val="003399"/>
                </a:solidFill>
              </a:rPr>
              <a:t> edition of Rotaract Global Model of UN</a:t>
            </a:r>
            <a:r>
              <a:rPr lang="en-US" sz="3200" dirty="0" smtClean="0">
                <a:solidFill>
                  <a:srgbClr val="003399"/>
                </a:solidFill>
              </a:rPr>
              <a:t> under the main theme of “</a:t>
            </a:r>
            <a:r>
              <a:rPr lang="en-US" sz="3200" b="1" dirty="0" smtClean="0">
                <a:solidFill>
                  <a:srgbClr val="003399"/>
                </a:solidFill>
              </a:rPr>
              <a:t>A Nuclear free world</a:t>
            </a:r>
            <a:r>
              <a:rPr lang="en-US" sz="3200" dirty="0" smtClean="0">
                <a:solidFill>
                  <a:srgbClr val="003399"/>
                </a:solidFill>
              </a:rPr>
              <a:t>” connecting to the UN Sustainable Development Goals.</a:t>
            </a:r>
          </a:p>
          <a:p>
            <a:endParaRPr lang="en-US" sz="3200" dirty="0">
              <a:solidFill>
                <a:srgbClr val="003399"/>
              </a:solidFill>
            </a:endParaRPr>
          </a:p>
        </p:txBody>
      </p:sp>
      <p:sp>
        <p:nvSpPr>
          <p:cNvPr id="40964"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6" name="Picture 6" descr="Image result for 13th UN Sustainable Development Goal."/>
          <p:cNvPicPr>
            <a:picLocks noChangeAspect="1" noChangeArrowheads="1"/>
          </p:cNvPicPr>
          <p:nvPr/>
        </p:nvPicPr>
        <p:blipFill>
          <a:blip r:embed="rId2"/>
          <a:srcRect/>
          <a:stretch>
            <a:fillRect/>
          </a:stretch>
        </p:blipFill>
        <p:spPr bwMode="auto">
          <a:xfrm>
            <a:off x="6669024" y="1676146"/>
            <a:ext cx="5218176" cy="317501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92610" y="219456"/>
            <a:ext cx="9912094" cy="6108192"/>
          </a:xfrm>
        </p:spPr>
        <p:txBody>
          <a:bodyPr>
            <a:noAutofit/>
          </a:bodyPr>
          <a:lstStyle/>
          <a:p>
            <a:r>
              <a:rPr lang="en-US" sz="4400" dirty="0" smtClean="0">
                <a:solidFill>
                  <a:srgbClr val="003399"/>
                </a:solidFill>
              </a:rPr>
              <a:t>Together, the theory and practice of civic education stimulates attention to the importance of civic knowledge, skills, and practice in designing peacebuilding support for post conflict societies or to prevent new conflicts.</a:t>
            </a:r>
            <a:endParaRPr lang="en-US" sz="4400" dirty="0">
              <a:solidFill>
                <a:srgbClr val="00339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04802" y="1182624"/>
            <a:ext cx="9912094" cy="4291584"/>
          </a:xfrm>
        </p:spPr>
        <p:txBody>
          <a:bodyPr>
            <a:noAutofit/>
          </a:bodyPr>
          <a:lstStyle/>
          <a:p>
            <a:r>
              <a:rPr lang="en-US" sz="4800" dirty="0" smtClean="0">
                <a:solidFill>
                  <a:srgbClr val="003399"/>
                </a:solidFill>
              </a:rPr>
              <a:t>Civic competency includes not only civic knowledge, but also civic skills and interpersonal/intrapersonal dispositions.</a:t>
            </a:r>
            <a:endParaRPr lang="en-US" sz="4800" dirty="0">
              <a:solidFill>
                <a:srgbClr val="00339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5490" y="1243584"/>
            <a:ext cx="10887454" cy="3938016"/>
          </a:xfrm>
        </p:spPr>
        <p:txBody>
          <a:bodyPr>
            <a:noAutofit/>
          </a:bodyPr>
          <a:lstStyle/>
          <a:p>
            <a:r>
              <a:rPr lang="en-US" sz="5400" dirty="0" smtClean="0">
                <a:solidFill>
                  <a:srgbClr val="003399"/>
                </a:solidFill>
              </a:rPr>
              <a:t>In the areas of peacebuilding within community, we have witnessed the need for civic education. </a:t>
            </a:r>
            <a:endParaRPr lang="en-US" sz="5400" dirty="0">
              <a:solidFill>
                <a:srgbClr val="0033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56034" y="609600"/>
            <a:ext cx="9912094" cy="5327904"/>
          </a:xfrm>
        </p:spPr>
        <p:txBody>
          <a:bodyPr>
            <a:noAutofit/>
          </a:bodyPr>
          <a:lstStyle/>
          <a:p>
            <a:r>
              <a:rPr lang="en-US" sz="4000" dirty="0" smtClean="0">
                <a:solidFill>
                  <a:srgbClr val="003399"/>
                </a:solidFill>
              </a:rPr>
              <a:t>The RI District 2452, through high level educated Rotarians will start brainstorming and managing inter-relationships between Rotary, young generation and UN agencies that can be interested in the project to set its strategy and curriculum content before the 1</a:t>
            </a:r>
            <a:r>
              <a:rPr lang="en-US" sz="4000" baseline="30000" dirty="0" smtClean="0">
                <a:solidFill>
                  <a:srgbClr val="003399"/>
                </a:solidFill>
              </a:rPr>
              <a:t>st</a:t>
            </a:r>
            <a:r>
              <a:rPr lang="en-US" sz="4000" dirty="0" smtClean="0">
                <a:solidFill>
                  <a:srgbClr val="003399"/>
                </a:solidFill>
              </a:rPr>
              <a:t> July 2018.</a:t>
            </a:r>
            <a:endParaRPr lang="en-US" sz="4000" dirty="0">
              <a:solidFill>
                <a:srgbClr val="00339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56034" y="390144"/>
            <a:ext cx="9912094" cy="6181344"/>
          </a:xfrm>
        </p:spPr>
        <p:txBody>
          <a:bodyPr>
            <a:noAutofit/>
          </a:bodyPr>
          <a:lstStyle/>
          <a:p>
            <a:r>
              <a:rPr lang="en-US" sz="4000" dirty="0" smtClean="0">
                <a:solidFill>
                  <a:srgbClr val="003399"/>
                </a:solidFill>
              </a:rPr>
              <a:t>To wrap up the “civic education and peacebuilding” , I believe that the limitations of particular resources has never been hindered the philosophy of civic education and engagement and we have witnessed cooperation in the local and the international scales from offering a way to actively tackle in order to promote good behaviors.</a:t>
            </a:r>
            <a:endParaRPr lang="en-US" sz="4000" dirty="0">
              <a:solidFill>
                <a:srgbClr val="00339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56034" y="390144"/>
            <a:ext cx="9912094" cy="6181344"/>
          </a:xfrm>
        </p:spPr>
        <p:txBody>
          <a:bodyPr>
            <a:noAutofit/>
          </a:bodyPr>
          <a:lstStyle/>
          <a:p>
            <a:r>
              <a:rPr lang="en-US" sz="3600" dirty="0" smtClean="0">
                <a:solidFill>
                  <a:srgbClr val="003399"/>
                </a:solidFill>
              </a:rPr>
              <a:t>Cooperation among Rotary family and friends of Rotary has often reached a valuable end. </a:t>
            </a:r>
          </a:p>
          <a:p>
            <a:r>
              <a:rPr lang="en-US" sz="3600" dirty="0" smtClean="0">
                <a:solidFill>
                  <a:srgbClr val="003399"/>
                </a:solidFill>
              </a:rPr>
              <a:t>It is your role, young people, to tangle hands , to work together on challenging the systems in place with a philosophy of inclusiveness and a vision of tomorrow leaders – a matter, in my humble opinion - that the world is in dire need of.</a:t>
            </a:r>
            <a:endParaRPr lang="en-US" sz="3600" dirty="0">
              <a:solidFill>
                <a:srgbClr val="0033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0146" y="1621536"/>
            <a:ext cx="9912094" cy="3328416"/>
          </a:xfrm>
        </p:spPr>
        <p:txBody>
          <a:bodyPr>
            <a:noAutofit/>
          </a:bodyPr>
          <a:lstStyle/>
          <a:p>
            <a:r>
              <a:rPr lang="en-US" sz="4800" dirty="0" smtClean="0">
                <a:solidFill>
                  <a:srgbClr val="003399"/>
                </a:solidFill>
              </a:rPr>
              <a:t>Rotary brings together a global network of volunteers dedicated to tackling the world’s humanitarian challenges. </a:t>
            </a:r>
            <a:endParaRPr lang="en-US" sz="4800" dirty="0">
              <a:solidFill>
                <a:srgbClr val="0033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0146" y="1316736"/>
            <a:ext cx="9912094" cy="4486656"/>
          </a:xfrm>
        </p:spPr>
        <p:txBody>
          <a:bodyPr>
            <a:noAutofit/>
          </a:bodyPr>
          <a:lstStyle/>
          <a:p>
            <a:r>
              <a:rPr lang="en-US" sz="4800" dirty="0" smtClean="0">
                <a:solidFill>
                  <a:srgbClr val="003399"/>
                </a:solidFill>
              </a:rPr>
              <a:t>Rotary, within societies and </a:t>
            </a:r>
            <a:r>
              <a:rPr lang="en-US" sz="4800" u="sng" dirty="0" smtClean="0">
                <a:solidFill>
                  <a:srgbClr val="003399"/>
                </a:solidFill>
              </a:rPr>
              <a:t>young leaders</a:t>
            </a:r>
            <a:r>
              <a:rPr lang="en-US" sz="4800" dirty="0" smtClean="0">
                <a:solidFill>
                  <a:srgbClr val="003399"/>
                </a:solidFill>
              </a:rPr>
              <a:t>, builds peace, international understanding through education and humanitarian service.</a:t>
            </a:r>
            <a:endParaRPr lang="en-US" sz="4800" dirty="0">
              <a:solidFill>
                <a:srgbClr val="00339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90146" y="560832"/>
            <a:ext cx="11021566" cy="4559808"/>
          </a:xfrm>
        </p:spPr>
        <p:txBody>
          <a:bodyPr>
            <a:noAutofit/>
          </a:bodyPr>
          <a:lstStyle/>
          <a:p>
            <a:r>
              <a:rPr lang="en-US" sz="4800" dirty="0" smtClean="0">
                <a:solidFill>
                  <a:srgbClr val="003399"/>
                </a:solidFill>
              </a:rPr>
              <a:t>You are those </a:t>
            </a:r>
            <a:r>
              <a:rPr lang="en-US" sz="4800" u="sng" dirty="0" smtClean="0">
                <a:solidFill>
                  <a:srgbClr val="003399"/>
                </a:solidFill>
              </a:rPr>
              <a:t>young leaders</a:t>
            </a:r>
            <a:r>
              <a:rPr lang="en-US" sz="4800" dirty="0" smtClean="0">
                <a:solidFill>
                  <a:srgbClr val="003399"/>
                </a:solidFill>
              </a:rPr>
              <a:t> and we believe in your capacity to change the world for a better place to live. </a:t>
            </a:r>
          </a:p>
          <a:p>
            <a:r>
              <a:rPr lang="en-US" sz="4800" b="1" dirty="0" smtClean="0">
                <a:solidFill>
                  <a:srgbClr val="003399"/>
                </a:solidFill>
              </a:rPr>
              <a:t>YOU ARE THE AGENT OF CHANGE</a:t>
            </a:r>
            <a:r>
              <a:rPr lang="en-US" sz="4800" dirty="0" smtClean="0">
                <a:solidFill>
                  <a:srgbClr val="003399"/>
                </a:solidFill>
              </a:rPr>
              <a:t>.</a:t>
            </a:r>
            <a:endParaRPr lang="en-US" sz="4800" dirty="0">
              <a:solidFill>
                <a:srgbClr val="00339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77954" y="1060704"/>
            <a:ext cx="11021566" cy="4559808"/>
          </a:xfrm>
        </p:spPr>
        <p:txBody>
          <a:bodyPr>
            <a:noAutofit/>
          </a:bodyPr>
          <a:lstStyle/>
          <a:p>
            <a:r>
              <a:rPr lang="en-US" sz="5400" dirty="0" smtClean="0">
                <a:solidFill>
                  <a:srgbClr val="003399"/>
                </a:solidFill>
              </a:rPr>
              <a:t>“If you ever think you’re too small to be effective, you’ve never been in bed with a mosquito!” </a:t>
            </a:r>
          </a:p>
          <a:p>
            <a:r>
              <a:rPr lang="en-US" sz="4800" dirty="0" smtClean="0">
                <a:solidFill>
                  <a:srgbClr val="003399"/>
                </a:solidFill>
              </a:rPr>
              <a:t>— Wendy </a:t>
            </a:r>
            <a:r>
              <a:rPr lang="en-US" sz="4800" dirty="0" err="1" smtClean="0">
                <a:solidFill>
                  <a:srgbClr val="003399"/>
                </a:solidFill>
              </a:rPr>
              <a:t>Lesko</a:t>
            </a:r>
            <a:endParaRPr lang="en-US" sz="4800" dirty="0">
              <a:solidFill>
                <a:srgbClr val="0033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90018" y="2286000"/>
            <a:ext cx="9156190" cy="3578352"/>
          </a:xfrm>
        </p:spPr>
        <p:txBody>
          <a:bodyPr>
            <a:normAutofit/>
          </a:bodyPr>
          <a:lstStyle/>
          <a:p>
            <a:r>
              <a:rPr lang="en-US" sz="4000" dirty="0" smtClean="0">
                <a:solidFill>
                  <a:srgbClr val="003399"/>
                </a:solidFill>
              </a:rPr>
              <a:t>Since its establishment, Rotary has worked closely and in partnership with the United Nations and other organizations toward a better and more peaceful world. </a:t>
            </a:r>
          </a:p>
          <a:p>
            <a:endParaRPr lang="en-US" sz="4000" dirty="0">
              <a:solidFill>
                <a:srgbClr val="003399"/>
              </a:solidFill>
            </a:endParaRPr>
          </a:p>
        </p:txBody>
      </p:sp>
      <p:pic>
        <p:nvPicPr>
          <p:cNvPr id="39938" name="Picture 2" descr="Image result for rotary and UN"/>
          <p:cNvPicPr>
            <a:picLocks noChangeAspect="1" noChangeArrowheads="1"/>
          </p:cNvPicPr>
          <p:nvPr/>
        </p:nvPicPr>
        <p:blipFill>
          <a:blip r:embed="rId2"/>
          <a:srcRect/>
          <a:stretch>
            <a:fillRect/>
          </a:stretch>
        </p:blipFill>
        <p:spPr bwMode="auto">
          <a:xfrm>
            <a:off x="1207008" y="0"/>
            <a:ext cx="8492647" cy="269362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77954" y="1661954"/>
            <a:ext cx="11021566" cy="2884995"/>
          </a:xfrm>
        </p:spPr>
        <p:txBody>
          <a:bodyPr>
            <a:noAutofit/>
          </a:bodyPr>
          <a:lstStyle/>
          <a:p>
            <a:r>
              <a:rPr lang="en-US" sz="13800" dirty="0" smtClean="0">
                <a:solidFill>
                  <a:srgbClr val="003399"/>
                </a:solidFill>
              </a:rPr>
              <a:t>Thank you!</a:t>
            </a:r>
            <a:endParaRPr lang="en-US" sz="13800" dirty="0">
              <a:solidFill>
                <a:srgbClr val="003399"/>
              </a:solidFill>
            </a:endParaRPr>
          </a:p>
        </p:txBody>
      </p:sp>
      <p:pic>
        <p:nvPicPr>
          <p:cNvPr id="3073" name="Picture 1" descr="E:\My Documents\Downloads\graphics-balloons-897863.gif"/>
          <p:cNvPicPr>
            <a:picLocks noChangeAspect="1" noChangeArrowheads="1" noCrop="1"/>
          </p:cNvPicPr>
          <p:nvPr/>
        </p:nvPicPr>
        <p:blipFill>
          <a:blip r:embed="rId2"/>
          <a:srcRect/>
          <a:stretch>
            <a:fillRect/>
          </a:stretch>
        </p:blipFill>
        <p:spPr bwMode="auto">
          <a:xfrm>
            <a:off x="0" y="4661509"/>
            <a:ext cx="4392982" cy="2196491"/>
          </a:xfrm>
          <a:prstGeom prst="rect">
            <a:avLst/>
          </a:prstGeom>
          <a:noFill/>
        </p:spPr>
      </p:pic>
      <p:pic>
        <p:nvPicPr>
          <p:cNvPr id="3074" name="Picture 2" descr="E:\My Documents\Downloads\graphics-balloons-897863.gif"/>
          <p:cNvPicPr>
            <a:picLocks noChangeAspect="1" noChangeArrowheads="1" noCrop="1"/>
          </p:cNvPicPr>
          <p:nvPr/>
        </p:nvPicPr>
        <p:blipFill>
          <a:blip r:embed="rId2"/>
          <a:srcRect/>
          <a:stretch>
            <a:fillRect/>
          </a:stretch>
        </p:blipFill>
        <p:spPr bwMode="auto">
          <a:xfrm>
            <a:off x="4341833" y="4712657"/>
            <a:ext cx="4290686" cy="2145343"/>
          </a:xfrm>
          <a:prstGeom prst="rect">
            <a:avLst/>
          </a:prstGeom>
          <a:noFill/>
        </p:spPr>
      </p:pic>
      <p:pic>
        <p:nvPicPr>
          <p:cNvPr id="3075" name="Picture 3" descr="E:\My Documents\Downloads\graphics-balloons-897863.gif"/>
          <p:cNvPicPr>
            <a:picLocks noChangeAspect="1" noChangeArrowheads="1" noCrop="1"/>
          </p:cNvPicPr>
          <p:nvPr/>
        </p:nvPicPr>
        <p:blipFill>
          <a:blip r:embed="rId2"/>
          <a:srcRect/>
          <a:stretch>
            <a:fillRect/>
          </a:stretch>
        </p:blipFill>
        <p:spPr bwMode="auto">
          <a:xfrm>
            <a:off x="8487949" y="4825391"/>
            <a:ext cx="4065218" cy="203260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451104"/>
            <a:ext cx="9534142" cy="5169408"/>
          </a:xfrm>
        </p:spPr>
        <p:txBody>
          <a:bodyPr>
            <a:noAutofit/>
          </a:bodyPr>
          <a:lstStyle/>
          <a:p>
            <a:r>
              <a:rPr lang="en-US" sz="2800" dirty="0" smtClean="0">
                <a:solidFill>
                  <a:srgbClr val="003399"/>
                </a:solidFill>
              </a:rPr>
              <a:t>Rotary currently holds the </a:t>
            </a:r>
            <a:r>
              <a:rPr lang="en-US" sz="2800" b="1" dirty="0" smtClean="0">
                <a:solidFill>
                  <a:srgbClr val="003399"/>
                </a:solidFill>
              </a:rPr>
              <a:t>highest consultative status </a:t>
            </a:r>
            <a:r>
              <a:rPr lang="en-US" sz="2800" dirty="0" smtClean="0">
                <a:solidFill>
                  <a:srgbClr val="003399"/>
                </a:solidFill>
              </a:rPr>
              <a:t>offered to a nongovernmental organization by the UN’s Economic and Social Council-ECOSOC, which oversees many specialized UN agencies. </a:t>
            </a:r>
          </a:p>
          <a:p>
            <a:r>
              <a:rPr lang="en-US" sz="2800" dirty="0" smtClean="0">
                <a:solidFill>
                  <a:srgbClr val="003399"/>
                </a:solidFill>
              </a:rPr>
              <a:t>Rotary maintains its relationship with a number of UN bodies, programs, and commissions [e.g. ESCWA] through its representatives. </a:t>
            </a:r>
          </a:p>
          <a:p>
            <a:r>
              <a:rPr lang="en-US" sz="2800" dirty="0" smtClean="0">
                <a:solidFill>
                  <a:srgbClr val="003399"/>
                </a:solidFill>
              </a:rPr>
              <a:t>Serving as Rotary’s informal “ambassadors” the representatives work toward strengthening Rotary’s participation and reputation at the United Nations and the international community.</a:t>
            </a:r>
          </a:p>
          <a:p>
            <a:endParaRPr lang="en-US" sz="2800" dirty="0">
              <a:solidFill>
                <a:srgbClr val="0033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14530" y="1999488"/>
            <a:ext cx="9156190" cy="3657600"/>
          </a:xfrm>
        </p:spPr>
        <p:txBody>
          <a:bodyPr>
            <a:noAutofit/>
          </a:bodyPr>
          <a:lstStyle/>
          <a:p>
            <a:r>
              <a:rPr lang="en-US" sz="3600" dirty="0" smtClean="0">
                <a:solidFill>
                  <a:srgbClr val="003399"/>
                </a:solidFill>
              </a:rPr>
              <a:t>One of my specific objectives, as RI Representative to UN-ESCWA, since 2006, is to identify programs, projects or activities where Rotary clubs might coordinate their efforts with the ESCWA at national or district levels. </a:t>
            </a:r>
          </a:p>
          <a:p>
            <a:endParaRPr lang="en-US" sz="3600" dirty="0">
              <a:solidFill>
                <a:srgbClr val="003399"/>
              </a:solidFill>
            </a:endParaRPr>
          </a:p>
        </p:txBody>
      </p:sp>
      <p:pic>
        <p:nvPicPr>
          <p:cNvPr id="37890" name="Picture 2" descr="Image result for escwa rotary"/>
          <p:cNvPicPr>
            <a:picLocks noChangeAspect="1" noChangeArrowheads="1"/>
          </p:cNvPicPr>
          <p:nvPr/>
        </p:nvPicPr>
        <p:blipFill>
          <a:blip r:embed="rId2"/>
          <a:srcRect/>
          <a:stretch>
            <a:fillRect/>
          </a:stretch>
        </p:blipFill>
        <p:spPr bwMode="auto">
          <a:xfrm>
            <a:off x="9799447" y="2490851"/>
            <a:ext cx="1905000" cy="18859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77954" y="280416"/>
            <a:ext cx="9156190" cy="6364224"/>
          </a:xfrm>
        </p:spPr>
        <p:txBody>
          <a:bodyPr>
            <a:noAutofit/>
          </a:bodyPr>
          <a:lstStyle/>
          <a:p>
            <a:r>
              <a:rPr lang="en-US" sz="3600" dirty="0" smtClean="0">
                <a:solidFill>
                  <a:srgbClr val="003399"/>
                </a:solidFill>
              </a:rPr>
              <a:t>The common effort between ESCWA and Rotary clubs of Lebanon brings back a book </a:t>
            </a:r>
            <a:r>
              <a:rPr lang="en-US" sz="3600" i="1" dirty="0" smtClean="0">
                <a:solidFill>
                  <a:srgbClr val="003399"/>
                </a:solidFill>
              </a:rPr>
              <a:t>“MDGs during Transition: Towards an Inclusive and Comprehensive Development“</a:t>
            </a:r>
            <a:r>
              <a:rPr lang="en-US" sz="3600" dirty="0" smtClean="0">
                <a:solidFill>
                  <a:srgbClr val="003399"/>
                </a:solidFill>
              </a:rPr>
              <a:t> in a special version. </a:t>
            </a:r>
          </a:p>
          <a:p>
            <a:r>
              <a:rPr lang="en-US" sz="3600" dirty="0" smtClean="0">
                <a:solidFill>
                  <a:srgbClr val="003399"/>
                </a:solidFill>
              </a:rPr>
              <a:t>This new issue of ESCWA's MDG Report edited late 2011, renewed year 2013 and updated with the new indicators of the 17 SDGs was printed out into 3000 items</a:t>
            </a:r>
            <a:endParaRPr lang="en-US" sz="3600" dirty="0">
              <a:solidFill>
                <a:srgbClr val="003399"/>
              </a:solidFill>
            </a:endParaRPr>
          </a:p>
        </p:txBody>
      </p:sp>
      <p:pic>
        <p:nvPicPr>
          <p:cNvPr id="36865" name="Picture 1"/>
          <p:cNvPicPr>
            <a:picLocks noChangeAspect="1" noChangeArrowheads="1"/>
          </p:cNvPicPr>
          <p:nvPr/>
        </p:nvPicPr>
        <p:blipFill>
          <a:blip r:embed="rId2"/>
          <a:srcRect/>
          <a:stretch>
            <a:fillRect/>
          </a:stretch>
        </p:blipFill>
        <p:spPr bwMode="auto">
          <a:xfrm>
            <a:off x="9127427" y="1157097"/>
            <a:ext cx="2886075" cy="3714750"/>
          </a:xfrm>
          <a:prstGeom prst="rect">
            <a:avLst/>
          </a:prstGeom>
          <a:noFill/>
          <a:ln w="9525">
            <a:solidFill>
              <a:schemeClr val="accent1"/>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451104"/>
            <a:ext cx="6693406" cy="6242304"/>
          </a:xfrm>
        </p:spPr>
        <p:txBody>
          <a:bodyPr>
            <a:noAutofit/>
          </a:bodyPr>
          <a:lstStyle/>
          <a:p>
            <a:r>
              <a:rPr lang="en-US" sz="3600" dirty="0" smtClean="0">
                <a:solidFill>
                  <a:srgbClr val="003399"/>
                </a:solidFill>
              </a:rPr>
              <a:t>and addressed for the university students at the Institute of Social Sciences (Lebanese University) adopted as part of their curriculum, and to the teachers of Social Sciences and Economics at public secondary schools (in coordination with Ministry of Higher Education).</a:t>
            </a:r>
          </a:p>
          <a:p>
            <a:endParaRPr lang="en-US" sz="3600" dirty="0">
              <a:solidFill>
                <a:srgbClr val="003399"/>
              </a:solidFill>
            </a:endParaRPr>
          </a:p>
        </p:txBody>
      </p:sp>
      <p:pic>
        <p:nvPicPr>
          <p:cNvPr id="35842" name="Picture 2" descr="Image result for escwa rotary"/>
          <p:cNvPicPr>
            <a:picLocks noChangeAspect="1" noChangeArrowheads="1"/>
          </p:cNvPicPr>
          <p:nvPr/>
        </p:nvPicPr>
        <p:blipFill>
          <a:blip r:embed="rId2"/>
          <a:srcRect/>
          <a:stretch>
            <a:fillRect/>
          </a:stretch>
        </p:blipFill>
        <p:spPr bwMode="auto">
          <a:xfrm>
            <a:off x="7183313" y="1509712"/>
            <a:ext cx="4756592" cy="35621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26722" y="1499616"/>
            <a:ext cx="9156190" cy="4120896"/>
          </a:xfrm>
        </p:spPr>
        <p:txBody>
          <a:bodyPr>
            <a:noAutofit/>
          </a:bodyPr>
          <a:lstStyle/>
          <a:p>
            <a:r>
              <a:rPr lang="en-US" sz="4000" dirty="0" smtClean="0">
                <a:solidFill>
                  <a:srgbClr val="003399"/>
                </a:solidFill>
              </a:rPr>
              <a:t>I would have loved to keep going to tell you a story from the past, but I think it is the future that interests us. While the past is attached to the history of self, leadership is projected into the future.</a:t>
            </a:r>
          </a:p>
          <a:p>
            <a:endParaRPr lang="en-US" sz="4000" dirty="0">
              <a:solidFill>
                <a:srgbClr val="0033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90</TotalTime>
  <Words>1577</Words>
  <Application>Microsoft Office PowerPoint</Application>
  <PresentationFormat>Custom</PresentationFormat>
  <Paragraphs>58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Slice</vt:lpstr>
      <vt:lpstr>Youth is the agent of change</vt:lpstr>
      <vt:lpstr>Slide 2</vt:lpstr>
      <vt:lpstr>Slide 3</vt:lpstr>
      <vt:lpstr>Slide 4</vt:lpstr>
      <vt:lpstr>Slide 5</vt:lpstr>
      <vt:lpstr>Slide 6</vt:lpstr>
      <vt:lpstr>Slide 7</vt:lpstr>
      <vt:lpstr>Slide 8</vt:lpstr>
      <vt:lpstr>Slide 9</vt:lpstr>
      <vt:lpstr>Slide 10</vt:lpstr>
      <vt:lpstr>Slide 11</vt:lpstr>
      <vt:lpstr>Slide 12</vt:lpstr>
      <vt:lpstr>1- RI District 2452 theme 2018-2019: “Youth is our Future.” </vt:lpstr>
      <vt:lpstr>Slide 14</vt:lpstr>
      <vt:lpstr>Slide 15</vt:lpstr>
      <vt:lpstr>Slide 16</vt:lpstr>
      <vt:lpstr>Slide 17</vt:lpstr>
      <vt:lpstr>Slide 18</vt:lpstr>
      <vt:lpstr>Slide 19</vt:lpstr>
      <vt:lpstr>Slide 20</vt:lpstr>
      <vt:lpstr>Slide 21</vt:lpstr>
      <vt:lpstr>Slide 22</vt:lpstr>
      <vt:lpstr>2- Civic Education and Peacebuilding. </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is the agent of change</dc:title>
  <dc:creator>User</dc:creator>
  <cp:lastModifiedBy>Dr</cp:lastModifiedBy>
  <cp:revision>12</cp:revision>
  <dcterms:created xsi:type="dcterms:W3CDTF">2017-08-15T16:28:31Z</dcterms:created>
  <dcterms:modified xsi:type="dcterms:W3CDTF">2017-08-17T11:49:43Z</dcterms:modified>
</cp:coreProperties>
</file>