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9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291" r:id="rId17"/>
    <p:sldId id="292" r:id="rId18"/>
    <p:sldId id="293" r:id="rId19"/>
    <p:sldId id="294" r:id="rId20"/>
    <p:sldId id="295" r:id="rId21"/>
    <p:sldId id="296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9BE-5B4C-457E-B73E-773B5E3279B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FF2D-7486-49E9-9128-9FBF6702E0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898" y="0"/>
            <a:ext cx="9486898" cy="68580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685800"/>
            <a:ext cx="6499039" cy="19012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464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Conjuguer le verbe Servir au futur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52578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 P. Jazzar, 2452 DGE 2018-19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Représentant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RI à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l’ONU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ESCWA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248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Rennes, le29 Juin 2017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Jeunes</a:t>
            </a:r>
            <a:r>
              <a:rPr lang="en-US" sz="6000" dirty="0" smtClean="0">
                <a:solidFill>
                  <a:srgbClr val="C00000"/>
                </a:solidFill>
              </a:rPr>
              <a:t> entrepreneurs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Répartition par âge sur trois ans [2014-2017] à l'échelle internationale.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8902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1371600" cy="36933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50292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8153400" y="2667000"/>
            <a:ext cx="228600" cy="1143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ight Brace 7"/>
          <p:cNvSpPr/>
          <p:nvPr/>
        </p:nvSpPr>
        <p:spPr>
          <a:xfrm>
            <a:off x="8153400" y="3886200"/>
            <a:ext cx="304800" cy="10668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3048000"/>
            <a:ext cx="762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8200" y="4267200"/>
            <a:ext cx="685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5029200"/>
            <a:ext cx="762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47%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8600" y="39624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Jeunes</a:t>
            </a:r>
            <a:r>
              <a:rPr lang="en-US" sz="6000" dirty="0" smtClean="0">
                <a:solidFill>
                  <a:srgbClr val="C00000"/>
                </a:solidFill>
              </a:rPr>
              <a:t> entrepreneurs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0099"/>
                </a:solidFill>
              </a:rPr>
              <a:t>Le </a:t>
            </a:r>
            <a:r>
              <a:rPr lang="en-US" sz="4800" dirty="0" err="1" smtClean="0">
                <a:solidFill>
                  <a:srgbClr val="000099"/>
                </a:solidFill>
              </a:rPr>
              <a:t>recrutement</a:t>
            </a:r>
            <a:r>
              <a:rPr lang="en-US" sz="48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4800" dirty="0" smtClean="0">
                <a:solidFill>
                  <a:srgbClr val="000099"/>
                </a:solidFill>
              </a:rPr>
              <a:t>Par </a:t>
            </a:r>
            <a:r>
              <a:rPr lang="en-US" sz="4800" dirty="0" err="1" smtClean="0">
                <a:solidFill>
                  <a:srgbClr val="000099"/>
                </a:solidFill>
              </a:rPr>
              <a:t>groupe</a:t>
            </a:r>
            <a:r>
              <a:rPr lang="en-US" sz="4800" dirty="0" smtClean="0">
                <a:solidFill>
                  <a:srgbClr val="000099"/>
                </a:solidFill>
              </a:rPr>
              <a:t> de 3</a:t>
            </a:r>
          </a:p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Rotary Club/s satellite 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Bénévolat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enthousiasme</a:t>
            </a:r>
            <a:r>
              <a:rPr lang="en-US" dirty="0" smtClean="0">
                <a:solidFill>
                  <a:srgbClr val="000099"/>
                </a:solidFill>
              </a:rPr>
              <a:t>, passion, engagement et </a:t>
            </a:r>
            <a:r>
              <a:rPr lang="en-US" dirty="0" err="1" smtClean="0">
                <a:solidFill>
                  <a:srgbClr val="000099"/>
                </a:solidFill>
              </a:rPr>
              <a:t>ouverture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d’esprit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Dr\Desktop\D1650 Conference-1 juillet 2017\2-intervention aux clubs_lavenir du Rotary\Conjuguer le verbe servir au futur-Bretagne_France\Rester-jeune-de-corps-et-d-esprit_image_articl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349449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Jeunes</a:t>
            </a:r>
            <a:r>
              <a:rPr lang="en-US" sz="6000" dirty="0" smtClean="0">
                <a:solidFill>
                  <a:srgbClr val="C00000"/>
                </a:solidFill>
              </a:rPr>
              <a:t> entrepreneurs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48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0099"/>
                </a:solidFill>
              </a:rPr>
              <a:t>Le </a:t>
            </a:r>
            <a:r>
              <a:rPr lang="en-US" sz="4800" dirty="0" err="1" smtClean="0">
                <a:solidFill>
                  <a:srgbClr val="000099"/>
                </a:solidFill>
              </a:rPr>
              <a:t>recrutement</a:t>
            </a:r>
            <a:r>
              <a:rPr lang="en-US" sz="48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Par </a:t>
            </a:r>
            <a:r>
              <a:rPr lang="en-US" sz="4800" dirty="0" err="1" smtClean="0">
                <a:solidFill>
                  <a:schemeClr val="bg1">
                    <a:lumMod val="95000"/>
                  </a:schemeClr>
                </a:solidFill>
              </a:rPr>
              <a:t>groupe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 de 3</a:t>
            </a:r>
          </a:p>
          <a:p>
            <a:r>
              <a:rPr lang="en-US" sz="4800" dirty="0" smtClean="0">
                <a:solidFill>
                  <a:srgbClr val="000099"/>
                </a:solidFill>
              </a:rPr>
              <a:t>Rotary Club/s satellite 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898" y="0"/>
            <a:ext cx="9486898" cy="685800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685800"/>
            <a:ext cx="6499039" cy="19012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464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Conjuguer le verbe Servir au futur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5257800"/>
            <a:ext cx="5257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Michel P. Jazzar, 2452 DGE 2018-19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Représentant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RI à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l’ONU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ESCWA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67640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Voici ce que j’ai décidé au niveau du D.2452 pour l’année 2018-19</a:t>
            </a:r>
            <a:endParaRPr lang="en-US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Un représentant des jeunes Rotariens comme membre du bureau du gouverneur.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Représentant du Rotaract du District comme membre du comité des conseillers.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Le thème du District 2452: « Les jeunes sont notre futur»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Promouvoir les Rotary Clubs satellites.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Etudier la possibilité d’organiser une journée réservée aux jeunes en pré-conférence du District.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6ème Conférence du D.2452</a:t>
            </a:r>
            <a:endParaRPr lang="en-US" sz="4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1er au 4 Mai 2019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Beyrouth, Liban</a:t>
            </a:r>
            <a:endParaRPr lang="en-US" sz="5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Engagement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9"/>
                </a:solidFill>
              </a:rPr>
              <a:t>Il est de notre devoir de Rotariens de bâtir l’avenir du Rotary avec les jeunes parce que ce sont eux qui formeront le futur de notre Organisation.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Nos efforts auront un impact réel sur l’avenir et n’auront pas été vains si les jeunes sont prêts à continuer notre action.</a:t>
            </a:r>
            <a:endParaRPr lang="en-US" dirty="0" smtClean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86600" cy="1143000"/>
          </a:xfrm>
        </p:spPr>
        <p:txBody>
          <a:bodyPr>
            <a:normAutofit/>
          </a:bodyPr>
          <a:lstStyle/>
          <a:p>
            <a:r>
              <a:rPr lang="fr-FR" sz="4800" dirty="0" err="1" smtClean="0">
                <a:solidFill>
                  <a:srgbClr val="C00000"/>
                </a:solidFill>
              </a:rPr>
              <a:t>RCs</a:t>
            </a:r>
            <a:r>
              <a:rPr lang="fr-FR" sz="4800" dirty="0" smtClean="0">
                <a:solidFill>
                  <a:srgbClr val="C00000"/>
                </a:solidFill>
              </a:rPr>
              <a:t> de Rennes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09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Projets en faveur de la jeunesse</a:t>
            </a:r>
          </a:p>
          <a:p>
            <a:pPr algn="ctr">
              <a:buNone/>
            </a:pPr>
            <a:r>
              <a:rPr lang="fr-FR" sz="7100" dirty="0" smtClean="0">
                <a:solidFill>
                  <a:srgbClr val="FF0000"/>
                </a:solidFill>
              </a:rPr>
              <a:t>=</a:t>
            </a:r>
          </a:p>
          <a:p>
            <a:pPr algn="ctr">
              <a:buNone/>
            </a:pPr>
            <a:r>
              <a:rPr lang="fr-F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Personnes d’action tournées vers l’avenir</a:t>
            </a:r>
            <a:endParaRPr lang="en-US" sz="36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171" name="Picture 3" descr="C:\Documents and Settings\Dr\Desktop\T1617_FR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714500" cy="1285875"/>
          </a:xfrm>
          <a:prstGeom prst="rect">
            <a:avLst/>
          </a:prstGeom>
          <a:noFill/>
        </p:spPr>
      </p:pic>
      <p:pic>
        <p:nvPicPr>
          <p:cNvPr id="7172" name="Picture 4" descr="C:\Documents and Settings\Dr\Desktop\T1718_F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"/>
            <a:ext cx="1714500" cy="12858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6482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99"/>
                </a:solidFill>
              </a:rPr>
              <a:t>Vous pratiquez parfaitement la devise </a:t>
            </a:r>
          </a:p>
          <a:p>
            <a:pPr algn="ctr"/>
            <a:r>
              <a:rPr lang="fr-FR" sz="3200" b="1" dirty="0" smtClean="0">
                <a:solidFill>
                  <a:srgbClr val="000099"/>
                </a:solidFill>
              </a:rPr>
              <a:t>« L’union fait la force ».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\Desktop\D1650 Conference-1 juillet 2017\2-intervention aux clubs_lavenir du Rotary\Conjuguer le verbe servir au futur-Bretagne_France\etre-vie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90" y="13459"/>
            <a:ext cx="5649909" cy="6844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9"/>
                </a:solidFill>
              </a:rPr>
              <a:t>Vision d’avenir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« Conjuguer le verbe Servir au futur » </a:t>
            </a: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</a:rPr>
              <a:t>demande de nous:</a:t>
            </a: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0099"/>
                </a:solidFill>
              </a:rPr>
              <a:t>Une </a:t>
            </a:r>
            <a:r>
              <a:rPr lang="fr-FR" sz="4000" u="sng" dirty="0" smtClean="0">
                <a:solidFill>
                  <a:srgbClr val="000099"/>
                </a:solidFill>
              </a:rPr>
              <a:t>vision</a:t>
            </a:r>
            <a:r>
              <a:rPr lang="fr-FR" sz="4000" dirty="0" smtClean="0">
                <a:solidFill>
                  <a:srgbClr val="000099"/>
                </a:solidFill>
              </a:rPr>
              <a:t> d’avenir, des </a:t>
            </a:r>
            <a:r>
              <a:rPr lang="fr-FR" sz="4000" u="sng" dirty="0" smtClean="0">
                <a:solidFill>
                  <a:srgbClr val="000099"/>
                </a:solidFill>
              </a:rPr>
              <a:t>buts</a:t>
            </a:r>
            <a:r>
              <a:rPr lang="fr-FR" sz="4000" dirty="0" smtClean="0">
                <a:solidFill>
                  <a:srgbClr val="000099"/>
                </a:solidFill>
              </a:rPr>
              <a:t> dont chacun requiert un </a:t>
            </a:r>
            <a:r>
              <a:rPr lang="fr-FR" sz="4000" u="sng" dirty="0" smtClean="0">
                <a:solidFill>
                  <a:srgbClr val="000099"/>
                </a:solidFill>
              </a:rPr>
              <a:t>plan d’action</a:t>
            </a:r>
            <a:r>
              <a:rPr lang="fr-FR" sz="4000" dirty="0" smtClean="0">
                <a:solidFill>
                  <a:srgbClr val="000099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fr-FR" sz="4000" dirty="0" smtClean="0">
                <a:solidFill>
                  <a:srgbClr val="000099"/>
                </a:solidFill>
              </a:rPr>
              <a:t>Une vision </a:t>
            </a:r>
            <a:r>
              <a:rPr lang="fr-FR" sz="4000" dirty="0" smtClean="0">
                <a:solidFill>
                  <a:srgbClr val="FF0000"/>
                </a:solidFill>
              </a:rPr>
              <a:t>partagée</a:t>
            </a:r>
            <a:r>
              <a:rPr lang="fr-FR" sz="4000" dirty="0" smtClean="0">
                <a:solidFill>
                  <a:srgbClr val="003399"/>
                </a:solidFill>
              </a:rPr>
              <a:t> </a:t>
            </a:r>
            <a:r>
              <a:rPr lang="fr-FR" sz="4000" dirty="0" smtClean="0">
                <a:solidFill>
                  <a:srgbClr val="000099"/>
                </a:solidFill>
              </a:rPr>
              <a:t>par les jeunes du Rotary.</a:t>
            </a:r>
            <a:endParaRPr lang="en-US" sz="4000" dirty="0" smtClean="0">
              <a:solidFill>
                <a:srgbClr val="000099"/>
              </a:solidFill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age result for me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335519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Dr\Desktop\D1650 Conference-1 juillet 2017\on cherche celui qui a invite le conferenc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29425" cy="80010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191000"/>
            <a:ext cx="2652713" cy="35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91000"/>
            <a:ext cx="2643187" cy="692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Conjuguer le verbe Servir au futur »</a:t>
            </a:r>
          </a:p>
          <a:p>
            <a:pPr algn="ctr">
              <a:buNone/>
            </a:pPr>
            <a:r>
              <a:rPr lang="fr-FR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r-FR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fr-F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Comment préparer l’avenir du Rotary » </a:t>
            </a:r>
            <a:endParaRPr lang="en-US" sz="44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Façonner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l’avenir</a:t>
            </a:r>
            <a:r>
              <a:rPr lang="en-US" dirty="0" smtClean="0">
                <a:solidFill>
                  <a:srgbClr val="00B050"/>
                </a:solidFill>
              </a:rPr>
              <a:t> du Rotary: 1ère </a:t>
            </a:r>
            <a:r>
              <a:rPr lang="en-US" dirty="0" err="1" smtClean="0">
                <a:solidFill>
                  <a:srgbClr val="00B050"/>
                </a:solidFill>
              </a:rPr>
              <a:t>voie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5400" dirty="0" smtClean="0">
                <a:solidFill>
                  <a:srgbClr val="FF0000"/>
                </a:solidFill>
              </a:rPr>
              <a:t>Clubs</a:t>
            </a:r>
            <a:r>
              <a:rPr lang="fr-FR" sz="5400" dirty="0" smtClean="0"/>
              <a:t> </a:t>
            </a:r>
            <a:r>
              <a:rPr lang="fr-FR" sz="5400" dirty="0" smtClean="0">
                <a:sym typeface="Wingdings" pitchFamily="2" charset="2"/>
              </a:rPr>
              <a:t></a:t>
            </a:r>
          </a:p>
          <a:p>
            <a:pPr algn="ctr">
              <a:buNone/>
            </a:pPr>
            <a:r>
              <a:rPr lang="fr-FR" sz="5400" dirty="0" smtClean="0">
                <a:solidFill>
                  <a:srgbClr val="000099"/>
                </a:solidFill>
              </a:rPr>
              <a:t>Assemblée du District</a:t>
            </a:r>
            <a:r>
              <a:rPr lang="fr-FR" sz="5400" dirty="0" smtClean="0">
                <a:sym typeface="Wingdings" pitchFamily="2" charset="2"/>
              </a:rPr>
              <a:t> </a:t>
            </a:r>
            <a:r>
              <a:rPr lang="fr-FR" sz="5400" dirty="0" smtClean="0">
                <a:solidFill>
                  <a:srgbClr val="FF0000"/>
                </a:solidFill>
                <a:sym typeface="Wingdings" pitchFamily="2" charset="2"/>
              </a:rPr>
              <a:t>Résolutions de la Conférence du District </a:t>
            </a:r>
            <a:r>
              <a:rPr lang="fr-FR" sz="5400" dirty="0" smtClean="0">
                <a:sym typeface="Wingdings" pitchFamily="2" charset="2"/>
              </a:rPr>
              <a:t></a:t>
            </a:r>
            <a:r>
              <a:rPr lang="fr-FR" sz="5400" dirty="0" smtClean="0">
                <a:solidFill>
                  <a:srgbClr val="000099"/>
                </a:solidFill>
              </a:rPr>
              <a:t>Conseil de Législation </a:t>
            </a:r>
            <a:endParaRPr lang="en-US" sz="5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Façonner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l’avenir</a:t>
            </a:r>
            <a:r>
              <a:rPr lang="en-US" dirty="0" smtClean="0">
                <a:solidFill>
                  <a:srgbClr val="00B050"/>
                </a:solidFill>
              </a:rPr>
              <a:t> du Rotary: 2ème </a:t>
            </a:r>
            <a:r>
              <a:rPr lang="en-US" dirty="0" err="1" smtClean="0">
                <a:solidFill>
                  <a:srgbClr val="00B050"/>
                </a:solidFill>
              </a:rPr>
              <a:t>voie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4800" dirty="0" smtClean="0">
                <a:solidFill>
                  <a:srgbClr val="000099"/>
                </a:solidFill>
              </a:rPr>
              <a:t>Le « lobbying » </a:t>
            </a:r>
            <a:r>
              <a:rPr lang="fr-FR" sz="4800" dirty="0" smtClean="0">
                <a:sym typeface="Wingdings" pitchFamily="2" charset="2"/>
              </a:rPr>
              <a:t></a:t>
            </a:r>
            <a:r>
              <a:rPr lang="fr-FR" sz="4800" dirty="0" smtClean="0">
                <a:solidFill>
                  <a:srgbClr val="FF0000"/>
                </a:solidFill>
              </a:rPr>
              <a:t>commissions internationales </a:t>
            </a:r>
            <a:r>
              <a:rPr lang="fr-FR" sz="4800" dirty="0" smtClean="0">
                <a:sym typeface="Wingdings" pitchFamily="2" charset="2"/>
              </a:rPr>
              <a:t></a:t>
            </a:r>
          </a:p>
          <a:p>
            <a:pPr algn="ctr">
              <a:buNone/>
            </a:pPr>
            <a:r>
              <a:rPr lang="fr-FR" sz="4800" dirty="0" smtClean="0">
                <a:solidFill>
                  <a:srgbClr val="000099"/>
                </a:solidFill>
              </a:rPr>
              <a:t>la délocalisation de « </a:t>
            </a:r>
            <a:r>
              <a:rPr lang="fr-FR" sz="4800" dirty="0" err="1" smtClean="0">
                <a:solidFill>
                  <a:srgbClr val="000099"/>
                </a:solidFill>
              </a:rPr>
              <a:t>think</a:t>
            </a:r>
            <a:r>
              <a:rPr lang="fr-FR" sz="4800" dirty="0" smtClean="0">
                <a:solidFill>
                  <a:srgbClr val="000099"/>
                </a:solidFill>
              </a:rPr>
              <a:t> tank » du Rotary </a:t>
            </a:r>
            <a:r>
              <a:rPr lang="fr-FR" sz="4800" dirty="0" smtClean="0">
                <a:sym typeface="Wingdings" pitchFamily="2" charset="2"/>
              </a:rPr>
              <a:t></a:t>
            </a:r>
          </a:p>
          <a:p>
            <a:pPr algn="ctr">
              <a:buNone/>
            </a:pPr>
            <a:r>
              <a:rPr lang="fr-FR" sz="4800" dirty="0" smtClean="0">
                <a:solidFill>
                  <a:srgbClr val="FF0000"/>
                </a:solidFill>
              </a:rPr>
              <a:t>la recherche de nouveaux partenaires à nos projets</a:t>
            </a:r>
            <a:r>
              <a:rPr lang="fr-FR" sz="4800" dirty="0" smtClean="0"/>
              <a:t>.</a:t>
            </a:r>
            <a:endParaRPr lang="en-US" sz="4800" dirty="0" smtClean="0"/>
          </a:p>
          <a:p>
            <a:pPr algn="ctr"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00B050"/>
                </a:solidFill>
              </a:rPr>
              <a:t>3</a:t>
            </a:r>
            <a:r>
              <a:rPr lang="fr-FR" sz="5400" baseline="30000" dirty="0" smtClean="0">
                <a:solidFill>
                  <a:srgbClr val="00B050"/>
                </a:solidFill>
              </a:rPr>
              <a:t>ème</a:t>
            </a:r>
            <a:r>
              <a:rPr lang="fr-FR" sz="5400" dirty="0" smtClean="0">
                <a:solidFill>
                  <a:srgbClr val="00B050"/>
                </a:solidFill>
              </a:rPr>
              <a:t> voie : Les jeunes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514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9"/>
                </a:solidFill>
              </a:rPr>
              <a:t>Réservoir humain.</a:t>
            </a:r>
          </a:p>
          <a:p>
            <a:r>
              <a:rPr lang="fr-FR" sz="4000" dirty="0" smtClean="0">
                <a:solidFill>
                  <a:srgbClr val="000099"/>
                </a:solidFill>
              </a:rPr>
              <a:t>Grande ressource.</a:t>
            </a:r>
          </a:p>
          <a:p>
            <a:r>
              <a:rPr lang="fr-FR" sz="4000" dirty="0" smtClean="0">
                <a:solidFill>
                  <a:srgbClr val="000099"/>
                </a:solidFill>
              </a:rPr>
              <a:t>Les jeunes de corps/d’âge et d’esprit.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Les </a:t>
            </a:r>
            <a:r>
              <a:rPr lang="en-US" sz="4800" dirty="0" err="1" smtClean="0">
                <a:solidFill>
                  <a:srgbClr val="C00000"/>
                </a:solidFill>
              </a:rPr>
              <a:t>jeunes</a:t>
            </a:r>
            <a:r>
              <a:rPr lang="en-US" sz="4800" dirty="0" smtClean="0">
                <a:solidFill>
                  <a:srgbClr val="C00000"/>
                </a:solidFill>
              </a:rPr>
              <a:t> de - 30 </a:t>
            </a:r>
            <a:r>
              <a:rPr lang="en-US" sz="4800" dirty="0" err="1" smtClean="0">
                <a:solidFill>
                  <a:srgbClr val="C00000"/>
                </a:solidFill>
              </a:rPr>
              <a:t>ans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4676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895600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000099"/>
                </a:solidFill>
              </a:rPr>
              <a:t>Responsabiliser, discuter, décider avec, motiver.</a:t>
            </a:r>
            <a:endParaRPr lang="en-US" sz="3200" b="1" dirty="0" smtClean="0">
              <a:solidFill>
                <a:srgbClr val="000099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 et Rotaract Clubs + programme RI.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Les </a:t>
            </a:r>
            <a:r>
              <a:rPr lang="en-US" sz="4800" dirty="0" err="1" smtClean="0">
                <a:solidFill>
                  <a:srgbClr val="C00000"/>
                </a:solidFill>
              </a:rPr>
              <a:t>jeunes</a:t>
            </a:r>
            <a:r>
              <a:rPr lang="en-US" sz="4800" dirty="0" smtClean="0">
                <a:solidFill>
                  <a:srgbClr val="C00000"/>
                </a:solidFill>
              </a:rPr>
              <a:t> de - 30 </a:t>
            </a:r>
            <a:r>
              <a:rPr lang="en-US" sz="4800" dirty="0" err="1" smtClean="0">
                <a:solidFill>
                  <a:srgbClr val="C00000"/>
                </a:solidFill>
              </a:rPr>
              <a:t>ans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Afin d’assurer cet avenir, deux voies s’offrent à nous 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52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4000" dirty="0" smtClean="0">
                <a:solidFill>
                  <a:srgbClr val="000099"/>
                </a:solidFill>
              </a:rPr>
              <a:t>La formation + « Institut Rotarien du Leadership »</a:t>
            </a:r>
            <a:r>
              <a:rPr lang="fr-FR" sz="4000" dirty="0" err="1" smtClean="0">
                <a:solidFill>
                  <a:srgbClr val="000099"/>
                </a:solidFill>
              </a:rPr>
              <a:t>_Rotaract</a:t>
            </a:r>
            <a:endParaRPr lang="en-US" sz="4000" dirty="0" smtClean="0">
              <a:solidFill>
                <a:srgbClr val="000099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76600" y="1600200"/>
            <a:ext cx="2971800" cy="228600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600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1ère </a:t>
            </a:r>
            <a:r>
              <a:rPr lang="en-US" sz="3600" dirty="0" err="1" smtClean="0">
                <a:solidFill>
                  <a:srgbClr val="C00000"/>
                </a:solidFill>
              </a:rPr>
              <a:t>voie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340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RCs de Rennes</vt:lpstr>
      <vt:lpstr>Slide 3</vt:lpstr>
      <vt:lpstr>Façonner l’avenir du Rotary: 1ère voie </vt:lpstr>
      <vt:lpstr>Façonner l’avenir du Rotary: 2ème voie</vt:lpstr>
      <vt:lpstr>3ème voie : Les jeunes</vt:lpstr>
      <vt:lpstr>Les jeunes de - 30 ans</vt:lpstr>
      <vt:lpstr>Les jeunes de - 30 ans</vt:lpstr>
      <vt:lpstr>Afin d’assurer cet avenir, deux voies s’offrent à nous :</vt:lpstr>
      <vt:lpstr>Jeunes entrepreneurs</vt:lpstr>
      <vt:lpstr>Répartition par âge sur trois ans [2014-2017] à l'échelle internationale.</vt:lpstr>
      <vt:lpstr>Jeunes entrepreneurs</vt:lpstr>
      <vt:lpstr>Bénévolat, enthousiasme, passion, engagement et ouverture d’esprit</vt:lpstr>
      <vt:lpstr>Jeunes entrepreneurs</vt:lpstr>
      <vt:lpstr>Slide 15</vt:lpstr>
      <vt:lpstr>Voici ce que j’ai décidé au niveau du D.2452 pour l’année 2018-19</vt:lpstr>
      <vt:lpstr>Slide 17</vt:lpstr>
      <vt:lpstr>6ème Conférence du D.2452</vt:lpstr>
      <vt:lpstr>Engagement</vt:lpstr>
      <vt:lpstr>Slide 20</vt:lpstr>
      <vt:lpstr>Vision d’avenir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Conjuguer le verbe servir au futur.</dc:title>
  <dc:creator>Dr</dc:creator>
  <cp:lastModifiedBy>Dr</cp:lastModifiedBy>
  <cp:revision>18</cp:revision>
  <dcterms:created xsi:type="dcterms:W3CDTF">2017-04-11T10:01:56Z</dcterms:created>
  <dcterms:modified xsi:type="dcterms:W3CDTF">2017-06-27T15:02:57Z</dcterms:modified>
</cp:coreProperties>
</file>