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4"/>
    <p:sldMasterId id="2147483762" r:id="rId5"/>
    <p:sldMasterId id="2147483814" r:id="rId6"/>
    <p:sldMasterId id="2147483854" r:id="rId7"/>
    <p:sldMasterId id="2147483861" r:id="rId8"/>
    <p:sldMasterId id="2147483863" r:id="rId9"/>
  </p:sldMasterIdLst>
  <p:notesMasterIdLst>
    <p:notesMasterId r:id="rId38"/>
  </p:notesMasterIdLst>
  <p:handoutMasterIdLst>
    <p:handoutMasterId r:id="rId39"/>
  </p:handoutMasterIdLst>
  <p:sldIdLst>
    <p:sldId id="638" r:id="rId10"/>
    <p:sldId id="636" r:id="rId11"/>
    <p:sldId id="640" r:id="rId12"/>
    <p:sldId id="670" r:id="rId13"/>
    <p:sldId id="672" r:id="rId14"/>
    <p:sldId id="674" r:id="rId15"/>
    <p:sldId id="673" r:id="rId16"/>
    <p:sldId id="653" r:id="rId17"/>
    <p:sldId id="641" r:id="rId18"/>
    <p:sldId id="642" r:id="rId19"/>
    <p:sldId id="643" r:id="rId20"/>
    <p:sldId id="644" r:id="rId21"/>
    <p:sldId id="645" r:id="rId22"/>
    <p:sldId id="654" r:id="rId23"/>
    <p:sldId id="656" r:id="rId24"/>
    <p:sldId id="671" r:id="rId25"/>
    <p:sldId id="658" r:id="rId26"/>
    <p:sldId id="659" r:id="rId27"/>
    <p:sldId id="660" r:id="rId28"/>
    <p:sldId id="661" r:id="rId29"/>
    <p:sldId id="662" r:id="rId30"/>
    <p:sldId id="655" r:id="rId31"/>
    <p:sldId id="663" r:id="rId32"/>
    <p:sldId id="664" r:id="rId33"/>
    <p:sldId id="665" r:id="rId34"/>
    <p:sldId id="666" r:id="rId35"/>
    <p:sldId id="667" r:id="rId36"/>
    <p:sldId id="669" r:id="rId37"/>
  </p:sldIdLst>
  <p:sldSz cx="9144000" cy="6858000" type="screen4x3"/>
  <p:notesSz cx="7010400" cy="92964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6000" algn="l" defTabSz="914400" rtl="0" eaLnBrk="1" latinLnBrk="0" hangingPunct="1">
      <a:defRPr kumimoji="1" sz="2400" kern="1200">
        <a:solidFill>
          <a:schemeClr val="tx1"/>
        </a:solidFill>
        <a:latin typeface="Times New Roman" pitchFamily="18" charset="0"/>
        <a:ea typeface="+mn-ea"/>
        <a:cs typeface="Arial" charset="0"/>
      </a:defRPr>
    </a:lvl6pPr>
    <a:lvl7pPr marL="2743200" algn="l" defTabSz="914400" rtl="0" eaLnBrk="1" latinLnBrk="0" hangingPunct="1">
      <a:defRPr kumimoji="1" sz="2400" kern="1200">
        <a:solidFill>
          <a:schemeClr val="tx1"/>
        </a:solidFill>
        <a:latin typeface="Times New Roman" pitchFamily="18" charset="0"/>
        <a:ea typeface="+mn-ea"/>
        <a:cs typeface="Arial" charset="0"/>
      </a:defRPr>
    </a:lvl7pPr>
    <a:lvl8pPr marL="3200400" algn="l" defTabSz="914400" rtl="0" eaLnBrk="1" latinLnBrk="0" hangingPunct="1">
      <a:defRPr kumimoji="1" sz="2400" kern="1200">
        <a:solidFill>
          <a:schemeClr val="tx1"/>
        </a:solidFill>
        <a:latin typeface="Times New Roman" pitchFamily="18" charset="0"/>
        <a:ea typeface="+mn-ea"/>
        <a:cs typeface="Arial" charset="0"/>
      </a:defRPr>
    </a:lvl8pPr>
    <a:lvl9pPr marL="3657600" algn="l" defTabSz="914400" rtl="0" eaLnBrk="1" latinLnBrk="0" hangingPunct="1">
      <a:defRPr kumimoji="1"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16316B"/>
    <a:srgbClr val="E7E7E8"/>
    <a:srgbClr val="01B4E7"/>
    <a:srgbClr val="FEBD11"/>
    <a:srgbClr val="FEBD0E"/>
    <a:srgbClr val="00447F"/>
    <a:srgbClr val="004C8D"/>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22" autoAdjust="0"/>
    <p:restoredTop sz="82722" autoAdjust="0"/>
  </p:normalViewPr>
  <p:slideViewPr>
    <p:cSldViewPr>
      <p:cViewPr>
        <p:scale>
          <a:sx n="96" d="100"/>
          <a:sy n="96" d="100"/>
        </p:scale>
        <p:origin x="-468" y="-72"/>
      </p:cViewPr>
      <p:guideLst>
        <p:guide orient="horz" pos="2256"/>
        <p:guide pos="2784"/>
      </p:guideLst>
    </p:cSldViewPr>
  </p:slideViewPr>
  <p:outlineViewPr>
    <p:cViewPr>
      <p:scale>
        <a:sx n="33" d="100"/>
        <a:sy n="33" d="100"/>
      </p:scale>
      <p:origin x="48" y="10435"/>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5" d="100"/>
          <a:sy n="85" d="100"/>
        </p:scale>
        <p:origin x="-2226" y="29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3" name="Rectangle 3"/>
          <p:cNvSpPr>
            <a:spLocks noGrp="1" noChangeArrowheads="1"/>
          </p:cNvSpPr>
          <p:nvPr>
            <p:ph type="dt" sz="quarter" idx="1"/>
          </p:nvPr>
        </p:nvSpPr>
        <p:spPr bwMode="auto">
          <a:xfrm>
            <a:off x="3971926"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09BCCE66-3D35-45A4-97FA-90F9CCBB5841}" type="datetime1">
              <a:rPr lang="en-US"/>
              <a:pPr>
                <a:defRPr/>
              </a:pPr>
              <a:t>23-May-2014</a:t>
            </a:fld>
            <a:endParaRPr lang="en-US" dirty="0"/>
          </a:p>
        </p:txBody>
      </p:sp>
      <p:sp>
        <p:nvSpPr>
          <p:cNvPr id="133124" name="Rectangle 4"/>
          <p:cNvSpPr>
            <a:spLocks noGrp="1" noChangeArrowheads="1"/>
          </p:cNvSpPr>
          <p:nvPr>
            <p:ph type="ftr" sz="quarter" idx="2"/>
          </p:nvPr>
        </p:nvSpPr>
        <p:spPr bwMode="auto">
          <a:xfrm>
            <a:off x="2"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5" name="Rectangle 5"/>
          <p:cNvSpPr>
            <a:spLocks noGrp="1" noChangeArrowheads="1"/>
          </p:cNvSpPr>
          <p:nvPr>
            <p:ph type="sldNum" sz="quarter" idx="3"/>
          </p:nvPr>
        </p:nvSpPr>
        <p:spPr bwMode="auto">
          <a:xfrm>
            <a:off x="3971926"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45F96E47-C8E2-4485-8231-C437400F7202}" type="slidenum">
              <a:rPr lang="en-US"/>
              <a:pPr>
                <a:defRPr/>
              </a:pPr>
              <a:t>‹#›</a:t>
            </a:fld>
            <a:endParaRPr lang="en-US" dirty="0"/>
          </a:p>
        </p:txBody>
      </p:sp>
    </p:spTree>
    <p:extLst>
      <p:ext uri="{BB962C8B-B14F-4D97-AF65-F5344CB8AC3E}">
        <p14:creationId xmlns:p14="http://schemas.microsoft.com/office/powerpoint/2010/main" val="112711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59" name="Rectangle 3"/>
          <p:cNvSpPr>
            <a:spLocks noGrp="1" noChangeArrowheads="1"/>
          </p:cNvSpPr>
          <p:nvPr>
            <p:ph type="dt" idx="1"/>
          </p:nvPr>
        </p:nvSpPr>
        <p:spPr bwMode="auto">
          <a:xfrm>
            <a:off x="3971926"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2EB3FD11-F4A1-4B36-A0F0-C667122A5EF3}" type="datetime1">
              <a:rPr lang="en-US"/>
              <a:pPr>
                <a:defRPr/>
              </a:pPr>
              <a:t>23-May-2014</a:t>
            </a:fld>
            <a:endParaRPr lang="en-US" dirty="0"/>
          </a:p>
        </p:txBody>
      </p:sp>
      <p:sp>
        <p:nvSpPr>
          <p:cNvPr id="65540" name="Rectangle 4"/>
          <p:cNvSpPr>
            <a:spLocks noGrp="1" noRot="1" noChangeAspect="1" noChangeArrowheads="1" noTextEdit="1"/>
          </p:cNvSpPr>
          <p:nvPr>
            <p:ph type="sldImg" idx="2"/>
          </p:nvPr>
        </p:nvSpPr>
        <p:spPr bwMode="auto">
          <a:xfrm>
            <a:off x="1185863" y="698500"/>
            <a:ext cx="4643437"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700089" y="4414839"/>
            <a:ext cx="5610225"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2"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63" name="Rectangle 7"/>
          <p:cNvSpPr>
            <a:spLocks noGrp="1" noChangeArrowheads="1"/>
          </p:cNvSpPr>
          <p:nvPr>
            <p:ph type="sldNum" sz="quarter" idx="5"/>
          </p:nvPr>
        </p:nvSpPr>
        <p:spPr bwMode="auto">
          <a:xfrm>
            <a:off x="3971926"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650A5DD0-1CB4-4EBD-9286-DD7038B13226}" type="slidenum">
              <a:rPr lang="en-US"/>
              <a:pPr>
                <a:defRPr/>
              </a:pPr>
              <a:t>‹#›</a:t>
            </a:fld>
            <a:endParaRPr lang="en-US" dirty="0"/>
          </a:p>
        </p:txBody>
      </p:sp>
    </p:spTree>
    <p:extLst>
      <p:ext uri="{BB962C8B-B14F-4D97-AF65-F5344CB8AC3E}">
        <p14:creationId xmlns:p14="http://schemas.microsoft.com/office/powerpoint/2010/main" val="19725575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to introduce himself to the audience</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a:t>
            </a:fld>
            <a:endParaRPr lang="en-US" dirty="0"/>
          </a:p>
        </p:txBody>
      </p:sp>
    </p:spTree>
    <p:extLst>
      <p:ext uri="{BB962C8B-B14F-4D97-AF65-F5344CB8AC3E}">
        <p14:creationId xmlns:p14="http://schemas.microsoft.com/office/powerpoint/2010/main" val="288761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Temporary building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A temporary building was built on the north lawn at UN Headquarters. The Secretary General’s offices and some other key offices were  located here.  In addition the 14 meeting rooms that were in the conference center have been duplicated here.  Rotary UN Day has been held in this building for the past 5 years. This building will likely be dismantled at some point in the near future.</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12</a:t>
            </a:fld>
            <a:endParaRPr lang="en-US" dirty="0"/>
          </a:p>
        </p:txBody>
      </p:sp>
    </p:spTree>
    <p:extLst>
      <p:ext uri="{BB962C8B-B14F-4D97-AF65-F5344CB8AC3E}">
        <p14:creationId xmlns:p14="http://schemas.microsoft.com/office/powerpoint/2010/main" val="345124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rPr>
              <a:t>UN Secretariat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 the meantime the Secretariat has re-opened and the 3000 employees have moved back in and the Secretary General is now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occupying the 38</a:t>
            </a:r>
            <a:r>
              <a:rPr kumimoji="0" lang="en-US" sz="1200" b="0" i="0" u="none" strike="noStrike" kern="1200" cap="none" spc="0" normalizeH="0" baseline="30000" noProof="0" dirty="0" smtClean="0">
                <a:ln>
                  <a:noFill/>
                </a:ln>
                <a:solidFill>
                  <a:srgbClr val="000000"/>
                </a:solidFill>
                <a:effectLst/>
                <a:uLnTx/>
                <a:uFillTx/>
                <a:latin typeface="Arial" charset="0"/>
                <a:ea typeface="+mn-ea"/>
                <a:cs typeface="Arial" charset="0"/>
              </a:rPr>
              <a:t>th</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floor. The building is spectacular and is state-of-the-art.  It will cost 50% less to operate.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Why not tear down the existing buildings and start over?  The UN Complex is both historical and an architectural landmark.  It is seen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all over the world as a symbol of the United Nations and its rare example of international style architecture of the 1950s.  Demolition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would have neither saved time or money.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The hazardous materials would have had to be removed first, the buildings would have to be demolished floor by floor, and every single function would have had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to find a new temporary home elsewhere.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The cost of the project - which is estimated at over $2 billion - is being financed by assessment from the member states.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rPr>
              <a:t>A word about our representatives in New York: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We have 5 Representatives representing Rotary at the United Nations in New York.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 2013, The RI Board of Directors approved two more representatives and they will be our youth representatives.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1) Resham Parikh 23 years old and a member of the Rotaract Club at the UN.  She is currently working for Edelman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Public Relations Worldwide as an Assistant Account Executive.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2) Ioana Zamfir 21 years old and a native of Romania.  She is a student of Yale University and a member of the Rotaract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Club at Yale.  Both young women are very well qualified and very enthusiastic about joining our team.  Ioana has a family history with</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Rotary that gives here a broader perspective into what we are about and what our mission is.  There responsibilities will include, attending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youth meetings at the UN, helping to plan and execute the youth session at Rotary UN Day in November and help us establish social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media presence.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rPr>
              <a:t>A word about UN Day: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Each year Rotary Day at the UN attracts more than 1,200 Rotarians including many Rotary International Directors, Foundation Trustees,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past Senior Leaders, and guests who come together at United Nations Headquarters in New York.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The program is designed to inspire and educate all participants as well as provide insight into the relationship between Rotary and the United Nations.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This year “Rotary Day at the United Nations” will be held on November 1st and will include remarks by incoming Rotary International </a:t>
            </a:r>
            <a:r>
              <a:rPr kumimoji="0" lang="en-US" sz="1200" b="0" i="0" u="none" strike="noStrike" kern="1200" cap="none" spc="0" normalizeH="0" baseline="0" noProof="0" dirty="0" smtClean="0">
                <a:ln>
                  <a:noFill/>
                </a:ln>
                <a:solidFill>
                  <a:srgbClr val="FF0000"/>
                </a:solidFill>
                <a:effectLst/>
                <a:uLnTx/>
                <a:uFillTx/>
                <a:latin typeface="Arial" charset="0"/>
                <a:ea typeface="+mn-ea"/>
                <a:cs typeface="Arial" charset="0"/>
              </a:rPr>
              <a:t>President Gary Huang, Incoming Chair of the Trustees John Kenny and General Secretary John Hewko – plus key speakers from the United Nations system.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kumimoji="0" lang="en-US" sz="1200" b="0" i="0" u="none" strike="noStrike" kern="1200" cap="none" spc="0" normalizeH="0" baseline="0" noProof="0" dirty="0" smtClean="0">
              <a:ln>
                <a:noFill/>
              </a:ln>
              <a:solidFill>
                <a:srgbClr val="FF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FF0000"/>
                </a:solidFill>
                <a:effectLst/>
                <a:uLnTx/>
                <a:uFillTx/>
                <a:latin typeface="Arial" charset="0"/>
                <a:ea typeface="+mn-ea"/>
                <a:cs typeface="Arial" charset="0"/>
              </a:rPr>
              <a:t>In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addition we will have interactive sessions on such topics as water, literacy, youth, health and much more.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If you are planning a New York vacation this year plan it around UN Day and join us.  Be sure and register early as the day sells out quickly.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Thank you.</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13</a:t>
            </a:fld>
            <a:endParaRPr lang="en-US" dirty="0"/>
          </a:p>
        </p:txBody>
      </p:sp>
    </p:spTree>
    <p:extLst>
      <p:ext uri="{BB962C8B-B14F-4D97-AF65-F5344CB8AC3E}">
        <p14:creationId xmlns:p14="http://schemas.microsoft.com/office/powerpoint/2010/main" val="157201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Ayoub</a:t>
            </a:r>
            <a:r>
              <a:rPr lang="en-US" baseline="0" dirty="0" smtClean="0"/>
              <a:t> Ayoub  - introduction </a:t>
            </a:r>
            <a:endParaRPr lang="en-US" dirty="0" smtClean="0"/>
          </a:p>
          <a:p>
            <a:endParaRPr lang="en-US" dirty="0" smtClean="0"/>
          </a:p>
          <a:p>
            <a:r>
              <a:rPr lang="en-US" dirty="0" smtClean="0"/>
              <a:t>As commercial diplomat, Ayoub his postings took him to Switzerland, Syria, Sudan, Somalia, China,</a:t>
            </a:r>
            <a:r>
              <a:rPr lang="en-US" baseline="0" dirty="0" smtClean="0"/>
              <a:t> Australia and India. He was country representative in League of Arab  States’ Economic and Social Council, then Council of Arab Economic Unity until 1972 when his diplomatic postings took him far and away to several postings. </a:t>
            </a:r>
          </a:p>
          <a:p>
            <a:endParaRPr lang="en-US" baseline="0" dirty="0" smtClean="0"/>
          </a:p>
          <a:p>
            <a:r>
              <a:rPr lang="en-US" baseline="0" dirty="0" smtClean="0"/>
              <a:t>Inducted to Rotary Club Khartoum, Sudan 1984, he began fundraising for his club project (for street children) in his home country Egypt 1985. </a:t>
            </a:r>
          </a:p>
          <a:p>
            <a:endParaRPr lang="en-US" baseline="0" dirty="0" smtClean="0"/>
          </a:p>
          <a:p>
            <a:r>
              <a:rPr lang="en-US" baseline="0" dirty="0" smtClean="0"/>
              <a:t>In 2010 he initiated putting Rotary wheel and End Polio Now on the Pyramid, to be followed in same year by Kick Polio Out of Africa, from Bibliotheca Alexandrina-Egypt. Rotary Public Image Coordinator for Zone 20B 2010-14 he promoted Rotary’s public Image extensively in several forums.</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solidFill>
                  <a:prstClr val="black"/>
                </a:solidFill>
              </a:rPr>
              <a:pPr>
                <a:defRPr/>
              </a:pPr>
              <a:t>23-May-2014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43854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briefly the location of HQ in Cairo</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16</a:t>
            </a:fld>
            <a:endParaRPr lang="en-US" dirty="0"/>
          </a:p>
        </p:txBody>
      </p:sp>
    </p:spTree>
    <p:extLst>
      <p:ext uri="{BB962C8B-B14F-4D97-AF65-F5344CB8AC3E}">
        <p14:creationId xmlns:p14="http://schemas.microsoft.com/office/powerpoint/2010/main" val="422903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pages article about Rotary International, in ‘Idara’ , League of Arab States magazine, first quarter 2014 issue</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solidFill>
                  <a:prstClr val="black"/>
                </a:solidFill>
              </a:rPr>
              <a:pPr>
                <a:defRPr/>
              </a:pPr>
              <a:t>23-May-2014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164641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24</a:t>
            </a:fld>
            <a:endParaRPr lang="en-US" dirty="0"/>
          </a:p>
        </p:txBody>
      </p:sp>
    </p:spTree>
    <p:extLst>
      <p:ext uri="{BB962C8B-B14F-4D97-AF65-F5344CB8AC3E}">
        <p14:creationId xmlns:p14="http://schemas.microsoft.com/office/powerpoint/2010/main" val="4229035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Photo of the World Bank Office]</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25</a:t>
            </a:fld>
            <a:endParaRPr lang="en-US" dirty="0"/>
          </a:p>
        </p:txBody>
      </p:sp>
    </p:spTree>
    <p:extLst>
      <p:ext uri="{BB962C8B-B14F-4D97-AF65-F5344CB8AC3E}">
        <p14:creationId xmlns:p14="http://schemas.microsoft.com/office/powerpoint/2010/main" val="422903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Moderator</a:t>
            </a:r>
            <a:r>
              <a:rPr lang="en-US" baseline="0" dirty="0" smtClean="0"/>
              <a:t> Peter Kyle will ask the following questions of the Representatives: </a:t>
            </a:r>
          </a:p>
          <a:p>
            <a:pPr algn="l"/>
            <a:endParaRPr lang="en-US" baseline="0" dirty="0" smtClean="0"/>
          </a:p>
          <a:p>
            <a:pPr marL="228600" indent="-228600" algn="l">
              <a:buAutoNum type="arabicPeriod"/>
            </a:pPr>
            <a:r>
              <a:rPr lang="en-US" baseline="0" dirty="0" smtClean="0"/>
              <a:t>What does Rotary offer the United Nations that other non-governmental organizations do not – or cannot?  </a:t>
            </a:r>
          </a:p>
          <a:p>
            <a:pPr marL="228600" indent="-228600" algn="l">
              <a:buAutoNum type="arabicPeriod"/>
            </a:pPr>
            <a:endParaRPr lang="en-US" baseline="0" dirty="0" smtClean="0"/>
          </a:p>
          <a:p>
            <a:pPr marL="228600" indent="-228600" algn="l">
              <a:buAutoNum type="arabicPeriod"/>
            </a:pPr>
            <a:r>
              <a:rPr lang="en-US" baseline="0" dirty="0" smtClean="0"/>
              <a:t>What risks does Rotary encounter by working with the United Nations?</a:t>
            </a:r>
          </a:p>
          <a:p>
            <a:pPr marL="228600" indent="-228600" algn="l">
              <a:buAutoNum type="arabicPeriod"/>
            </a:pPr>
            <a:endParaRPr lang="en-US" baseline="0" dirty="0" smtClean="0"/>
          </a:p>
          <a:p>
            <a:pPr marL="228600" indent="-228600" algn="l">
              <a:buAutoNum type="arabicPeriod"/>
            </a:pPr>
            <a:r>
              <a:rPr lang="en-US" baseline="0" dirty="0" smtClean="0"/>
              <a:t>How can Rotary districts and clubs benefit from the Rotary Representative Network? Representatives can:</a:t>
            </a:r>
          </a:p>
          <a:p>
            <a:pPr marL="1085850" lvl="2" indent="-171450" algn="l">
              <a:buFont typeface="Arial" pitchFamily="34" charset="0"/>
              <a:buChar char="•"/>
            </a:pPr>
            <a:r>
              <a:rPr lang="en-US" baseline="0" dirty="0" smtClean="0"/>
              <a:t>Help identify and introduce contacts at in-country offices.</a:t>
            </a:r>
          </a:p>
          <a:p>
            <a:pPr marL="1085850" lvl="2" indent="-171450" algn="l">
              <a:buFont typeface="Arial" pitchFamily="34" charset="0"/>
              <a:buChar char="•"/>
            </a:pPr>
            <a:r>
              <a:rPr lang="en-US" baseline="0" dirty="0" smtClean="0"/>
              <a:t>Facilitate speakers and/or facilities for district conferences or other key events  (i.e. The Rotary-United Nations Speakers Programme)</a:t>
            </a:r>
          </a:p>
          <a:p>
            <a:pPr marL="1085850" lvl="2" indent="-171450" algn="l">
              <a:buFont typeface="Arial" pitchFamily="34" charset="0"/>
              <a:buChar char="•"/>
            </a:pPr>
            <a:r>
              <a:rPr lang="en-US" baseline="0" dirty="0" smtClean="0"/>
              <a:t>Coordinate “Rotary Days” at UN/ New York, UNESCO, FAO, etc.</a:t>
            </a:r>
          </a:p>
          <a:p>
            <a:pPr marL="914400" lvl="2" indent="0" algn="l">
              <a:buFont typeface="Arial" pitchFamily="34" charset="0"/>
              <a:buNone/>
            </a:pPr>
            <a:endParaRPr lang="en-US" baseline="0" dirty="0" smtClean="0"/>
          </a:p>
          <a:p>
            <a:pPr marL="228600" indent="-228600" algn="l">
              <a:buAutoNum type="arabicPeriod"/>
            </a:pPr>
            <a:r>
              <a:rPr lang="en-US" baseline="0" dirty="0" smtClean="0"/>
              <a:t>What should Rotary members around the world expect from the Representative Network in the years ahead?</a:t>
            </a:r>
          </a:p>
          <a:p>
            <a:pPr marL="228600" indent="-228600" algn="l">
              <a:buAutoNum type="arabicPeriod"/>
            </a:pPr>
            <a:endParaRPr lang="en-US" baseline="0" dirty="0" smtClean="0"/>
          </a:p>
          <a:p>
            <a:pPr marL="228600" indent="-228600" algn="l">
              <a:buAutoNum type="arabicPeriod"/>
            </a:pP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27</a:t>
            </a:fld>
            <a:endParaRPr lang="en-US" dirty="0"/>
          </a:p>
        </p:txBody>
      </p:sp>
    </p:spTree>
    <p:extLst>
      <p:ext uri="{BB962C8B-B14F-4D97-AF65-F5344CB8AC3E}">
        <p14:creationId xmlns:p14="http://schemas.microsoft.com/office/powerpoint/2010/main" val="25782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Kyle moderates the general discussion from the floor.</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28</a:t>
            </a:fld>
            <a:endParaRPr lang="en-US" dirty="0"/>
          </a:p>
        </p:txBody>
      </p:sp>
    </p:spTree>
    <p:extLst>
      <p:ext uri="{BB962C8B-B14F-4D97-AF65-F5344CB8AC3E}">
        <p14:creationId xmlns:p14="http://schemas.microsoft.com/office/powerpoint/2010/main" val="34079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to introduce today’s panel</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p14="http://schemas.microsoft.com/office/powerpoint/2010/main" val="99040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welcomes everyone in the audience to the session. Introduces the Rep program and why its important for Rotarians to know about them.</a:t>
            </a:r>
          </a:p>
          <a:p>
            <a:endParaRPr lang="en-US" dirty="0" smtClean="0"/>
          </a:p>
          <a:p>
            <a:r>
              <a:rPr lang="en-US" dirty="0" smtClean="0"/>
              <a:t>Rotary’s proven track record - polio eradication, water and sanitation – have placed Rotary in a position of increasing respect and prestige in the international community.</a:t>
            </a:r>
          </a:p>
          <a:p>
            <a:endParaRPr lang="en-US" dirty="0" smtClean="0"/>
          </a:p>
          <a:p>
            <a:r>
              <a:rPr lang="en-US" dirty="0" smtClean="0"/>
              <a:t>Rotary needs to mature its internationality through its ongoing relationships.  We’re at a point where we can approach these organizations – and have much to offer.</a:t>
            </a:r>
          </a:p>
          <a:p>
            <a:endParaRPr lang="en-US" dirty="0" smtClean="0"/>
          </a:p>
          <a:p>
            <a:r>
              <a:rPr lang="en-US" dirty="0" smtClean="0"/>
              <a:t>In keeping with its international maturation, Rotary will increasingly help to set the global agenda and be a key player as an organization that gets things done. </a:t>
            </a:r>
          </a:p>
          <a:p>
            <a:endParaRPr lang="en-US" dirty="0" smtClean="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p14="http://schemas.microsoft.com/office/powerpoint/2010/main" val="38125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z="1100" u="none" dirty="0" smtClean="0">
                <a:solidFill>
                  <a:srgbClr val="000000"/>
                </a:solidFill>
                <a:latin typeface="Arial" pitchFamily="34" charset="0"/>
                <a:ea typeface="MS PGothic" pitchFamily="34" charset="-128"/>
                <a:cs typeface="Arial" pitchFamily="34" charset="0"/>
              </a:rPr>
              <a:t>Rotary’s Representatives</a:t>
            </a:r>
            <a:r>
              <a:rPr lang="en-US" sz="1100" u="none" baseline="0" dirty="0" smtClean="0">
                <a:solidFill>
                  <a:srgbClr val="000000"/>
                </a:solidFill>
                <a:latin typeface="Arial" pitchFamily="34" charset="0"/>
                <a:ea typeface="MS PGothic" pitchFamily="34" charset="-128"/>
                <a:cs typeface="Arial" pitchFamily="34" charset="0"/>
              </a:rPr>
              <a:t> are assigned to 15 international organizations in 14 cities around the world.</a:t>
            </a:r>
          </a:p>
          <a:p>
            <a:pPr marL="228600" indent="-228600"/>
            <a:r>
              <a:rPr lang="en-US" sz="1100" u="none" baseline="0" dirty="0" smtClean="0">
                <a:solidFill>
                  <a:srgbClr val="000000"/>
                </a:solidFill>
                <a:latin typeface="Arial" pitchFamily="34" charset="0"/>
                <a:ea typeface="MS PGothic" pitchFamily="34" charset="-128"/>
                <a:cs typeface="Arial" pitchFamily="34" charset="0"/>
              </a:rPr>
              <a:t>These organizations include:</a:t>
            </a:r>
          </a:p>
          <a:p>
            <a:pPr marL="228600" indent="-22860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United Nations Headquarters in New York as well as offices in Geneva and Vienna</a:t>
            </a:r>
          </a:p>
          <a:p>
            <a:pPr marL="228600" indent="-22860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United Nations Regional Commissions:</a:t>
            </a:r>
          </a:p>
          <a:p>
            <a:pPr marL="685800" lvl="1" indent="-228600">
              <a:buFont typeface="Courier New" pitchFamily="49" charset="0"/>
              <a:buChar char="­"/>
            </a:pPr>
            <a:r>
              <a:rPr lang="en-US" sz="1100" u="none" baseline="0" dirty="0" smtClean="0">
                <a:solidFill>
                  <a:srgbClr val="000000"/>
                </a:solidFill>
                <a:latin typeface="Arial" pitchFamily="34" charset="0"/>
                <a:ea typeface="MS PGothic" pitchFamily="34" charset="-128"/>
                <a:cs typeface="Arial" pitchFamily="34" charset="0"/>
              </a:rPr>
              <a:t>UN Economic Commission for Europe (ECE)</a:t>
            </a:r>
          </a:p>
          <a:p>
            <a:pPr marL="685800" lvl="1" indent="-228600">
              <a:buFont typeface="Courier New" pitchFamily="49" charset="0"/>
              <a:buChar char="­"/>
            </a:pPr>
            <a:r>
              <a:rPr lang="en-US" sz="1100" u="none" baseline="0" dirty="0" smtClean="0">
                <a:solidFill>
                  <a:srgbClr val="000000"/>
                </a:solidFill>
                <a:latin typeface="Arial" pitchFamily="34" charset="0"/>
                <a:ea typeface="MS PGothic" pitchFamily="34" charset="-128"/>
                <a:cs typeface="Arial" pitchFamily="34" charset="0"/>
              </a:rPr>
              <a:t>UN Economic Commission for Africa (ECA)</a:t>
            </a:r>
          </a:p>
          <a:p>
            <a:pPr marL="685800" lvl="1" indent="-228600">
              <a:buFont typeface="Courier New" pitchFamily="49" charset="0"/>
              <a:buChar char="­"/>
            </a:pPr>
            <a:r>
              <a:rPr lang="en-US" sz="1100" u="none" baseline="0" dirty="0" smtClean="0">
                <a:solidFill>
                  <a:srgbClr val="000000"/>
                </a:solidFill>
                <a:latin typeface="Arial" pitchFamily="34" charset="0"/>
                <a:ea typeface="MS PGothic" pitchFamily="34" charset="-128"/>
                <a:cs typeface="Arial" pitchFamily="34" charset="0"/>
              </a:rPr>
              <a:t>UN Economic Commission for Latin America and the Caribbean (ECLAC)</a:t>
            </a:r>
          </a:p>
          <a:p>
            <a:pPr marL="685800" lvl="1" indent="-228600">
              <a:buFont typeface="Courier New" pitchFamily="49" charset="0"/>
              <a:buChar char="­"/>
            </a:pPr>
            <a:r>
              <a:rPr lang="en-US" sz="1100" u="none" baseline="0" dirty="0" smtClean="0">
                <a:solidFill>
                  <a:srgbClr val="000000"/>
                </a:solidFill>
                <a:latin typeface="Arial" pitchFamily="34" charset="0"/>
                <a:ea typeface="MS PGothic" pitchFamily="34" charset="-128"/>
                <a:cs typeface="Arial" pitchFamily="34" charset="0"/>
              </a:rPr>
              <a:t>UN Economic and Social Commission for Western Asia (ESCWA)</a:t>
            </a:r>
          </a:p>
          <a:p>
            <a:pPr marL="685800" lvl="1" indent="-228600">
              <a:buFont typeface="Courier New" pitchFamily="49" charset="0"/>
              <a:buChar char="­"/>
            </a:pPr>
            <a:r>
              <a:rPr lang="en-US" sz="1100" u="none" baseline="0" dirty="0" smtClean="0">
                <a:solidFill>
                  <a:srgbClr val="000000"/>
                </a:solidFill>
                <a:latin typeface="Arial" pitchFamily="34" charset="0"/>
                <a:ea typeface="MS PGothic" pitchFamily="34" charset="-128"/>
                <a:cs typeface="Arial" pitchFamily="34" charset="0"/>
              </a:rPr>
              <a:t>UN Economic and Social Commission for Asia and the Pacific (ESCAP)</a:t>
            </a:r>
          </a:p>
          <a:p>
            <a:pPr marL="457200" lvl="1" indent="0">
              <a:buFont typeface="Arial" pitchFamily="34" charset="0"/>
              <a:buNone/>
            </a:pPr>
            <a:endParaRPr lang="en-US" sz="1100" u="none" baseline="0" dirty="0" smtClean="0">
              <a:solidFill>
                <a:srgbClr val="000000"/>
              </a:solidFill>
              <a:latin typeface="Arial" pitchFamily="34" charset="0"/>
              <a:ea typeface="MS PGothic" pitchFamily="34" charset="-128"/>
              <a:cs typeface="Arial" pitchFamily="34" charset="0"/>
            </a:endParaRPr>
          </a:p>
          <a:p>
            <a:pPr marL="171450" lvl="1" indent="-171450">
              <a:buFont typeface="Arial" pitchFamily="34" charset="0"/>
              <a:buChar char="•"/>
            </a:pPr>
            <a:r>
              <a:rPr lang="en-US" sz="1100" u="none" dirty="0" smtClean="0">
                <a:solidFill>
                  <a:srgbClr val="000000"/>
                </a:solidFill>
                <a:latin typeface="Arial" pitchFamily="34" charset="0"/>
                <a:ea typeface="MS PGothic" pitchFamily="34" charset="-128"/>
                <a:cs typeface="Arial" pitchFamily="34" charset="0"/>
              </a:rPr>
              <a:t>United Nations Educational, Scientific and Cultural</a:t>
            </a:r>
            <a:r>
              <a:rPr lang="en-US" sz="1100" u="none" baseline="0" dirty="0" smtClean="0">
                <a:solidFill>
                  <a:srgbClr val="000000"/>
                </a:solidFill>
                <a:latin typeface="Arial" pitchFamily="34" charset="0"/>
                <a:ea typeface="MS PGothic" pitchFamily="34" charset="-128"/>
                <a:cs typeface="Arial" pitchFamily="34" charset="0"/>
              </a:rPr>
              <a:t> Organization (UNESCO)</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UN Environment Programme (UNEP)</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UN Habitat</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Food and Agriculture Organization (FAO)</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World Food Programme (WFP)</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International Fund for Agricultural Development (IFAD)</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Council of Europe</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European Union (EU)</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African Union (AU)</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Organization of American States (OAS)</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League of Arab States</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Commonwealth of Nations</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Organization for Economic Cooperation and Development (OECD)</a:t>
            </a:r>
          </a:p>
          <a:p>
            <a:pPr marL="171450" lvl="1" indent="-171450">
              <a:buFont typeface="Arial" pitchFamily="34" charset="0"/>
              <a:buChar char="•"/>
            </a:pPr>
            <a:r>
              <a:rPr lang="en-US" sz="1100" u="none" baseline="0" dirty="0" smtClean="0">
                <a:solidFill>
                  <a:srgbClr val="000000"/>
                </a:solidFill>
                <a:latin typeface="Arial" pitchFamily="34" charset="0"/>
                <a:ea typeface="MS PGothic" pitchFamily="34" charset="-128"/>
                <a:cs typeface="Arial" pitchFamily="34" charset="0"/>
              </a:rPr>
              <a:t>World Bank</a:t>
            </a:r>
            <a:endParaRPr lang="en-US" sz="1100" u="none" dirty="0" smtClean="0">
              <a:solidFill>
                <a:srgbClr val="000000"/>
              </a:solidFill>
              <a:latin typeface="Arial" pitchFamily="34" charset="0"/>
              <a:ea typeface="MS PGothic" pitchFamily="34" charset="-128"/>
              <a:cs typeface="Arial" pitchFamily="34" charset="0"/>
            </a:endParaRPr>
          </a:p>
          <a:p>
            <a:pPr marL="228600" indent="-228600"/>
            <a:endParaRPr lang="en-US" sz="1100" u="sng" dirty="0" smtClean="0">
              <a:solidFill>
                <a:srgbClr val="000000"/>
              </a:solidFill>
              <a:latin typeface="Arial" pitchFamily="34" charset="0"/>
              <a:ea typeface="MS PGothic" pitchFamily="34" charset="-128"/>
              <a:cs typeface="Arial" pitchFamily="34" charset="0"/>
            </a:endParaRPr>
          </a:p>
          <a:p>
            <a:pPr lvl="2">
              <a:buFontTx/>
              <a:buChar char="-"/>
            </a:pPr>
            <a:endParaRPr lang="en-US" sz="1100" dirty="0" smtClean="0">
              <a:solidFill>
                <a:srgbClr val="000000"/>
              </a:solidFill>
              <a:latin typeface="Arial" pitchFamily="34" charset="0"/>
              <a:ea typeface="MS PGothic" pitchFamily="34" charset="-128"/>
              <a:cs typeface="Arial" pitchFamily="34" charset="0"/>
            </a:endParaRPr>
          </a:p>
          <a:p>
            <a:pPr marL="228600" indent="-228600">
              <a:buFontTx/>
              <a:buChar char="-"/>
            </a:pPr>
            <a:endParaRPr lang="en-US" sz="1400" dirty="0" smtClean="0">
              <a:solidFill>
                <a:srgbClr val="000000"/>
              </a:solidFill>
              <a:latin typeface="Arial" pitchFamily="34" charset="0"/>
              <a:ea typeface="MS PGothic" pitchFamily="34" charset="-128"/>
              <a:cs typeface="Arial" pitchFamily="34" charset="0"/>
            </a:endParaRPr>
          </a:p>
          <a:p>
            <a:pPr marL="228600" indent="-228600"/>
            <a:endParaRPr lang="en-US" sz="1400" dirty="0" smtClean="0">
              <a:solidFill>
                <a:srgbClr val="000000"/>
              </a:solidFill>
              <a:latin typeface="Arial" pitchFamily="34" charset="0"/>
              <a:ea typeface="MS PGothic" pitchFamily="34" charset="-128"/>
              <a:cs typeface="Arial" pitchFamily="34" charset="0"/>
            </a:endParaRPr>
          </a:p>
          <a:p>
            <a:pPr marL="228600" indent="-228600">
              <a:lnSpc>
                <a:spcPct val="115000"/>
              </a:lnSpc>
              <a:spcBef>
                <a:spcPct val="0"/>
              </a:spcBef>
              <a:buFont typeface="Symbol" pitchFamily="18" charset="2"/>
              <a:buNone/>
            </a:pPr>
            <a:endParaRPr lang="en-US" dirty="0" smtClean="0">
              <a:latin typeface="Arial" pitchFamily="34" charset="0"/>
              <a:ea typeface="ヒラギノ角ゴ Pro W3" pitchFamily="-8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65545BB-55CA-4FC0-9048-FAEDCF8576C6}" type="slidenum">
              <a:rPr lang="en-US" sz="1200">
                <a:solidFill>
                  <a:srgbClr val="000000"/>
                </a:solidFill>
              </a:rPr>
              <a:pPr/>
              <a:t>5</a:t>
            </a:fld>
            <a:endParaRPr 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a:t>
            </a:r>
            <a:r>
              <a:rPr lang="en-US" baseline="0" dirty="0" smtClean="0"/>
              <a:t> Rotarians will serve as Representatives during the 2014-15 Rotary year.</a:t>
            </a:r>
            <a:endParaRPr lang="en-US" dirty="0" smtClean="0"/>
          </a:p>
          <a:p>
            <a:endParaRPr lang="en-US" dirty="0" smtClean="0"/>
          </a:p>
          <a:p>
            <a:r>
              <a:rPr lang="en-US" dirty="0" smtClean="0"/>
              <a:t>2013-14 saw the creation of the position of Dean of the Representative</a:t>
            </a:r>
            <a:r>
              <a:rPr lang="en-US" baseline="0" dirty="0" smtClean="0"/>
              <a:t> Network, now held by Ed Futa.</a:t>
            </a:r>
          </a:p>
          <a:p>
            <a:endParaRPr lang="en-US" baseline="0" dirty="0" smtClean="0"/>
          </a:p>
          <a:p>
            <a:r>
              <a:rPr lang="en-US" baseline="0" dirty="0" smtClean="0"/>
              <a:t>Additionally, for the first time, two Rotaractors, Resham Parikh and Ioana Zamfir, have been appointed to serve as Youth Representatives to the UN in New York.</a:t>
            </a:r>
            <a:endParaRPr lang="en-US" dirty="0" smtClean="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6</a:t>
            </a:fld>
            <a:endParaRPr lang="en-US" dirty="0"/>
          </a:p>
        </p:txBody>
      </p:sp>
    </p:spTree>
    <p:extLst>
      <p:ext uri="{BB962C8B-B14F-4D97-AF65-F5344CB8AC3E}">
        <p14:creationId xmlns:p14="http://schemas.microsoft.com/office/powerpoint/2010/main" val="38125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Selected each year by the RI President, Representatives serve as Rotary’s unofficial “ambassadors” to governments, international institutions and other civil society organizations.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Representatives provide:</a:t>
            </a: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“Eyes and Ears” on the ground</a:t>
            </a: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Update Rotarians about UN and other national/international initiatives such as the Post 2015 Development Agenda (follow-up to Millennium Development Goals)</a:t>
            </a: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Initialize and maintain ongoing contact with key local, national and international influencers.</a:t>
            </a: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Coordinate key events such as Rotary Days at the UN, UNESCO, and the White House or President Burton’s Lecture of the America’s presentation at the OAS. </a:t>
            </a: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r>
              <a:rPr kumimoji="0" lang="en-US"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itchFamily="34" charset="0"/>
              </a:rPr>
              <a:t>Educate </a:t>
            </a: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Rotarians about Rotary’s role in the international community at sessions like this.</a:t>
            </a: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Courier New" pitchFamily="49" charset="0"/>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rPr>
              <a:t>Assist with Rotary public relations initiatives such as translating PR materials into local languages or supporting End Polio Now lightings and public events</a:t>
            </a:r>
          </a:p>
          <a:p>
            <a:pPr>
              <a:lnSpc>
                <a:spcPct val="115000"/>
              </a:lnSpc>
              <a:spcBef>
                <a:spcPct val="0"/>
              </a:spcBef>
              <a:buFont typeface="Symbol" pitchFamily="18" charset="2"/>
              <a:buNone/>
            </a:pPr>
            <a:endParaRPr lang="en-US" dirty="0" smtClean="0">
              <a:latin typeface="Arial" pitchFamily="34" charset="0"/>
              <a:ea typeface="ヒラギノ角ゴ Pro W3" pitchFamily="-8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EB22EB93-E2E9-43B6-B4B4-C5DA722762D6}" type="slidenum">
              <a:rPr lang="en-US" sz="1200">
                <a:solidFill>
                  <a:srgbClr val="000000"/>
                </a:solidFill>
              </a:rPr>
              <a:pPr/>
              <a:t>7</a:t>
            </a:fld>
            <a:endParaRPr lang="en-US"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speaker. Knut Johnsen - introduction</a:t>
            </a:r>
          </a:p>
          <a:p>
            <a:endParaRPr lang="en-US" dirty="0" smtClean="0"/>
          </a:p>
          <a:p>
            <a:r>
              <a:rPr lang="en-US" dirty="0" smtClean="0"/>
              <a:t>I’m here today to tell you about how Rotary and the United Nations share a history of working together toward world understanding and peace.</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p14="http://schemas.microsoft.com/office/powerpoint/2010/main" val="13139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of Rotary International’s role in the creation of the UN has been well-told, but it is not well-know at home or abroad, or even among Rotarians. </a:t>
            </a:r>
          </a:p>
          <a:p>
            <a:endParaRPr lang="en-US" dirty="0" smtClean="0"/>
          </a:p>
          <a:p>
            <a:r>
              <a:rPr lang="en-US" dirty="0" smtClean="0"/>
              <a:t>From our initial “Resolution of Human Rights” at 1940 RI Convention (slide) in Havana to the 1942 gathering of peace planners in London which evolved into UNESCO, to the participation by Rotary as observers at the early preparation meetings in Hot Springs, Virginia; Atlantic City, NJ; Bretton Woods, New Hampshire; Chicago, Illinois; and Dumbarton Oaks, (Washington D.C.), Rotary was an active participant in the creation of the UN.  In 1945 there were only a few organizations with a world-wide reach that Rotary has.</a:t>
            </a:r>
          </a:p>
          <a:p>
            <a:r>
              <a:rPr lang="en-US" dirty="0" smtClean="0"/>
              <a:t> </a:t>
            </a:r>
          </a:p>
          <a:p>
            <a:r>
              <a:rPr lang="en-US" dirty="0" smtClean="0"/>
              <a:t>At the UN Charter Conference in San Francisco in 1945, many but not all of you would know that Rotary played a prominent role, with our top leadership among the 23 official observers – 11 to the US delegation alone.  It was the largest observer group that was accredited.  Of the 50 nations present, 27 delegates or technical advisors were Rotarians and 5 were delegation heads.  With other non-governmental organizations we influenced the text and focus of the charter, particularly on economic, social and humanitarian issues.”  Today we are one of 50 or so leading international non- governmental organizations in “category one” having consultative status with ECOSOC (Economic and Social Council.)  There are more than 3,000 NGOs registered with ECOSOC and another 4,000 registered with Department of Public Information.</a:t>
            </a:r>
          </a:p>
          <a:p>
            <a:r>
              <a:rPr lang="en-US" dirty="0" smtClean="0"/>
              <a:t> </a:t>
            </a:r>
          </a:p>
          <a:p>
            <a:r>
              <a:rPr lang="en-US" dirty="0" smtClean="0"/>
              <a:t>And we didn’t stop there. For 10 years thereafter we embarked on a program to educate the world about the promise of the UN.  We authored books and booklets, published some 100 articles about the UN in the “Rotarian” magazine, and at the club level we held annual “World Affairs Council” meetings to inform Rotarians about the structure, leaders, programs and agencies of the UN.</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10</a:t>
            </a:fld>
            <a:endParaRPr lang="en-US" dirty="0"/>
          </a:p>
        </p:txBody>
      </p:sp>
    </p:spTree>
    <p:extLst>
      <p:ext uri="{BB962C8B-B14F-4D97-AF65-F5344CB8AC3E}">
        <p14:creationId xmlns:p14="http://schemas.microsoft.com/office/powerpoint/2010/main" val="320178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3 slides - all referring to book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Most of what you hear about the UN in the media is what happens in the Security Council and the General Assembly.  This represents about 20% of the work of UN.  Our involvement is with social, economic and humanitarian issues which now comprise 80% of the work of the UN and which are also at the heart of Rotary.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At this point I would like to say what the UN is not.  It is not a world government, not a legislature to redistribute wealth, not a military force with a commander in chief, and it is not financially secure.  It has no sovereignty, nor does it seek it.  It is a mobilizer of political will, an organization of sovereign states seeking peace, law and order, and social justice.  It is the world’s largest research and statistical organization (a library of 5 million documents) which alone is worth the money.  Finally, the Secretary-General is not a CEO, nor commander in chief but an administrative Chief Operating Officer.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Rotary was very active at the beginning but because of the advent of the Cold War it became disenchanted with the UN and produced a hiatus of some 30 years.  However, when we started our worldwide PolioPlus program in the mid-1980s, we immediately realized that working in partnership with UNICEF and the World Health Organization was a necessity and we quickly re-established our presence at the UN in New York, then in Geneva, Vienna and at UNESCO (UN Educational, Scientific and Cultural Org) in Paris.  This partnership has lasted some 25 years and was renewed 2011 for an additional 5 years.  Today we have 26 representatives around the world.  They are located in NY, DC, Santiago Chile, Paris, Geneva, Strasbourg, Vienna, Rome, Bangkok, Lebanon, Ethiopia, and Nairobi.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Rotary has a UN office across the street from the UN overlooking the general assembly building.  Primarily because of our work with polio Rotary remains one of the most respected non-governmental organizations in the UN System.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There is a description of our job in the OD.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“RI Representatives are assigned to the UN and other organizations to enhance Rotary’s visibility.”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“Representatives monitor their assigned organization(s) and provide information on Rotary’s established policy, programs, and activities.”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We promote the goals and work of Rotary and The Rotary Foundation by networking with the many NGOs and governmental organizations within the UN system, through ongoing public relations efforts targeted at the UN, NGOs and intergovernmental agencies.  In all cases we provide information about Rotary activities to the UN and we receive from the UN agencies detailed information, statistics, and project ideas which, we provide to the program staff at the TRF and the external relations department at RI.</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23-May-2014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Tree>
    <p:extLst>
      <p:ext uri="{BB962C8B-B14F-4D97-AF65-F5344CB8AC3E}">
        <p14:creationId xmlns:p14="http://schemas.microsoft.com/office/powerpoint/2010/main" val="153895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667000"/>
            <a:ext cx="8759952" cy="2209800"/>
          </a:xfrm>
          <a:prstGeom prst="rect">
            <a:avLst/>
          </a:prstGeom>
          <a:noFill/>
          <a:effectLst/>
        </p:spPr>
        <p:txBody>
          <a:bodyPr lIns="91440" tIns="45720" rIns="91440" bIns="45720" anchor="t" anchorCtr="0">
            <a:noAutofit/>
          </a:bodyPr>
          <a:lstStyle>
            <a:lvl1pPr algn="l">
              <a:defRPr sz="4400" b="1" i="0">
                <a:solidFill>
                  <a:srgbClr val="005DAA"/>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6029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95600" y="6172200"/>
            <a:ext cx="6019800" cy="17526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CHOOSE ONE: TAKE ACTION, EXCHANGE</a:t>
            </a:r>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508432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2pPr>
              <a:defRPr>
                <a:solidFill>
                  <a:srgbClr val="005DA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1736610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91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68258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1864316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9609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667000"/>
            <a:ext cx="8759952" cy="2209800"/>
          </a:xfrm>
          <a:prstGeom prst="rect">
            <a:avLst/>
          </a:prstGeom>
          <a:noFill/>
          <a:effectLst/>
        </p:spPr>
        <p:txBody>
          <a:bodyPr lIns="91440" tIns="45720" rIns="91440" bIns="45720" anchor="t" anchorCtr="0">
            <a:noAutofit/>
          </a:bodyPr>
          <a:lstStyle>
            <a:lvl1pPr algn="l">
              <a:defRPr sz="4400" b="1" i="0">
                <a:solidFill>
                  <a:srgbClr val="005DAA"/>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13376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1703845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2pPr>
              <a:defRPr>
                <a:solidFill>
                  <a:srgbClr val="005DA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547510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866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3505200"/>
            <a:ext cx="8686800" cy="1828800"/>
          </a:xfrm>
          <a:prstGeom prst="rect">
            <a:avLst/>
          </a:prstGeom>
          <a:noFill/>
          <a:effectLst/>
        </p:spPr>
        <p:txBody>
          <a:bodyPr lIns="0" tIns="0" rIns="0" bIns="0" anchor="t" anchorCtr="0">
            <a:noAutofit/>
          </a:bodyPr>
          <a:lstStyle>
            <a:lvl1pPr algn="l">
              <a:defRPr sz="3600" b="1" i="0">
                <a:solidFill>
                  <a:srgbClr val="005DAA"/>
                </a:solidFill>
                <a:latin typeface="Arial Narrow"/>
                <a:cs typeface="Arial Narrow"/>
              </a:defRPr>
            </a:lvl1pPr>
          </a:lstStyle>
          <a:p>
            <a:r>
              <a:rPr lang="en-US" dirty="0" smtClean="0"/>
              <a:t>CLICK TO EDIT MASTER SECTION BREAK</a:t>
            </a:r>
            <a:endParaRPr lang="en-US" dirty="0"/>
          </a:p>
        </p:txBody>
      </p:sp>
      <p:sp>
        <p:nvSpPr>
          <p:cNvPr id="10" name="Subtitle 2"/>
          <p:cNvSpPr>
            <a:spLocks noGrp="1"/>
          </p:cNvSpPr>
          <p:nvPr>
            <p:ph type="subTitle" idx="1" hasCustomPrompt="1"/>
          </p:nvPr>
        </p:nvSpPr>
        <p:spPr>
          <a:xfrm>
            <a:off x="2895600" y="6248400"/>
            <a:ext cx="6019800" cy="5334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CHOOSE ONE: TAKE ACTION, EXCHANGE IDEAS, or JOIN LEADERS</a:t>
            </a:r>
            <a:endParaRPr lang="en-US" dirty="0"/>
          </a:p>
        </p:txBody>
      </p:sp>
    </p:spTree>
    <p:extLst>
      <p:ext uri="{BB962C8B-B14F-4D97-AF65-F5344CB8AC3E}">
        <p14:creationId xmlns:p14="http://schemas.microsoft.com/office/powerpoint/2010/main" val="3615639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7673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2003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8356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29400" cy="487362"/>
          </a:xfrm>
          <a:prstGeom prst="rect">
            <a:avLst/>
          </a:prstGeom>
        </p:spPr>
        <p:txBody>
          <a:bodyPr/>
          <a:lstStyle/>
          <a:p>
            <a:r>
              <a:rPr lang="en-US" dirty="0" smtClean="0"/>
              <a:t>CLICK TO EDIT MASTER TITLE STYLE</a:t>
            </a:r>
            <a:endParaRPr lang="en-US" dirty="0"/>
          </a:p>
        </p:txBody>
      </p:sp>
      <p:sp>
        <p:nvSpPr>
          <p:cNvPr id="4" name="Subtitle 2"/>
          <p:cNvSpPr>
            <a:spLocks noGrp="1"/>
          </p:cNvSpPr>
          <p:nvPr>
            <p:ph type="subTitle" idx="1" hasCustomPrompt="1"/>
          </p:nvPr>
        </p:nvSpPr>
        <p:spPr>
          <a:xfrm>
            <a:off x="2895600" y="6248400"/>
            <a:ext cx="6019800" cy="5334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CHOOSE ONE: TAKE ACTION, EXCHANGE IDEAS, or JOIN LEADERS</a:t>
            </a:r>
            <a:endParaRPr lang="en-US" dirty="0"/>
          </a:p>
        </p:txBody>
      </p:sp>
    </p:spTree>
    <p:extLst>
      <p:ext uri="{BB962C8B-B14F-4D97-AF65-F5344CB8AC3E}">
        <p14:creationId xmlns:p14="http://schemas.microsoft.com/office/powerpoint/2010/main" val="27297446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72094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2pPr>
              <a:defRPr>
                <a:solidFill>
                  <a:srgbClr val="005DA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6064440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09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2822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7019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8893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YDNEY2014logo_top.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477000" y="457200"/>
            <a:ext cx="2109285" cy="1889822"/>
          </a:xfrm>
          <a:prstGeom prst="rect">
            <a:avLst/>
          </a:prstGeom>
        </p:spPr>
      </p:pic>
      <p:sp>
        <p:nvSpPr>
          <p:cNvPr id="5" name="Title 1"/>
          <p:cNvSpPr txBox="1">
            <a:spLocks/>
          </p:cNvSpPr>
          <p:nvPr userDrawn="1"/>
        </p:nvSpPr>
        <p:spPr>
          <a:xfrm>
            <a:off x="381000" y="6019800"/>
            <a:ext cx="6248400" cy="762001"/>
          </a:xfrm>
          <a:prstGeom prst="rect">
            <a:avLst/>
          </a:prstGeom>
        </p:spPr>
        <p:txBody>
          <a:bodyPr anchor="t">
            <a:normAutofit/>
          </a:bodyPr>
          <a:lstStyle>
            <a:lvl1pPr algn="l" defTabSz="457200" rtl="0" eaLnBrk="1" latinLnBrk="0" hangingPunct="1">
              <a:spcBef>
                <a:spcPct val="0"/>
              </a:spcBef>
              <a:buNone/>
              <a:defRPr sz="3600" b="1" i="0" kern="1200" cap="all">
                <a:solidFill>
                  <a:schemeClr val="bg1"/>
                </a:solidFill>
                <a:latin typeface="Arial Narrow"/>
                <a:ea typeface="+mj-ea"/>
                <a:cs typeface="Arial Narrow"/>
              </a:defRPr>
            </a:lvl1pPr>
          </a:lstStyle>
          <a:p>
            <a:r>
              <a:rPr lang="en-US" sz="2000" dirty="0" smtClean="0">
                <a:solidFill>
                  <a:srgbClr val="01B4E7"/>
                </a:solidFill>
              </a:rPr>
              <a:t>2014 ROTARY INTERNATIONAL CONVENTION</a:t>
            </a:r>
            <a:endParaRPr lang="en-US" sz="2000" dirty="0">
              <a:solidFill>
                <a:srgbClr val="01B4E7"/>
              </a:solidFill>
            </a:endParaRPr>
          </a:p>
        </p:txBody>
      </p:sp>
      <p:pic>
        <p:nvPicPr>
          <p:cNvPr id="3" name="Picture 2" descr="RotaryMBS_RGB.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883781" y="5867400"/>
            <a:ext cx="1782101" cy="669543"/>
          </a:xfrm>
          <a:prstGeom prst="rect">
            <a:avLst/>
          </a:prstGeom>
        </p:spPr>
      </p:pic>
    </p:spTree>
    <p:extLst>
      <p:ext uri="{BB962C8B-B14F-4D97-AF65-F5344CB8AC3E}">
        <p14:creationId xmlns:p14="http://schemas.microsoft.com/office/powerpoint/2010/main" val="1619940863"/>
      </p:ext>
    </p:extLst>
  </p:cSld>
  <p:clrMap bg1="lt1" tx1="dk1" bg2="lt2" tx2="dk2" accent1="accent1" accent2="accent2" accent3="accent3" accent4="accent4" accent5="accent5" accent6="accent6" hlink="hlink" folHlink="folHlink"/>
  <p:sldLayoutIdLst>
    <p:sldLayoutId id="21474838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943600"/>
          </a:xfrm>
          <a:prstGeom prst="rect">
            <a:avLst/>
          </a:prstGeom>
          <a:solidFill>
            <a:srgbClr val="01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pic>
        <p:nvPicPr>
          <p:cNvPr id="6" name="Picture 5" descr="SYDNEY2014logolockup.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200" y="6172200"/>
            <a:ext cx="2026988" cy="475504"/>
          </a:xfrm>
          <a:prstGeom prst="rect">
            <a:avLst/>
          </a:prstGeom>
        </p:spPr>
      </p:pic>
    </p:spTree>
    <p:extLst>
      <p:ext uri="{BB962C8B-B14F-4D97-AF65-F5344CB8AC3E}">
        <p14:creationId xmlns:p14="http://schemas.microsoft.com/office/powerpoint/2010/main" val="2696800572"/>
      </p:ext>
    </p:extLst>
  </p:cSld>
  <p:clrMap bg1="lt1" tx1="dk1" bg2="lt2" tx2="dk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b="1" i="0" kern="1200">
          <a:solidFill>
            <a:srgbClr val="16316B"/>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1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3" name="Picture 2" descr="SYDNEY2014logolockup.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457200" y="6172200"/>
            <a:ext cx="2026988" cy="475504"/>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5867400"/>
          </a:xfrm>
          <a:prstGeom prst="rect">
            <a:avLst/>
          </a:prstGeom>
          <a:solidFill>
            <a:srgbClr val="01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pic>
        <p:nvPicPr>
          <p:cNvPr id="3" name="Picture 2" descr="SYDNEY2014logolockup.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457200" y="6172200"/>
            <a:ext cx="2026988" cy="475504"/>
          </a:xfrm>
          <a:prstGeom prst="rect">
            <a:avLst/>
          </a:prstGeom>
        </p:spPr>
      </p:pic>
    </p:spTree>
    <p:extLst>
      <p:ext uri="{BB962C8B-B14F-4D97-AF65-F5344CB8AC3E}">
        <p14:creationId xmlns:p14="http://schemas.microsoft.com/office/powerpoint/2010/main" val="229945888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381000" y="6019800"/>
            <a:ext cx="6248400" cy="762001"/>
          </a:xfrm>
          <a:prstGeom prst="rect">
            <a:avLst/>
          </a:prstGeom>
        </p:spPr>
        <p:txBody>
          <a:bodyPr anchor="t">
            <a:normAutofit/>
          </a:bodyPr>
          <a:lstStyle>
            <a:lvl1pPr algn="l" defTabSz="457200" rtl="0" eaLnBrk="1" latinLnBrk="0" hangingPunct="1">
              <a:spcBef>
                <a:spcPct val="0"/>
              </a:spcBef>
              <a:buNone/>
              <a:defRPr sz="3600" b="1" i="0" kern="1200" cap="all">
                <a:solidFill>
                  <a:schemeClr val="bg1"/>
                </a:solidFill>
                <a:latin typeface="Arial Narrow"/>
                <a:ea typeface="+mj-ea"/>
                <a:cs typeface="Arial Narrow"/>
              </a:defRPr>
            </a:lvl1pPr>
          </a:lstStyle>
          <a:p>
            <a:r>
              <a:rPr lang="en-US" sz="2000" dirty="0" smtClean="0">
                <a:solidFill>
                  <a:srgbClr val="01B4E7"/>
                </a:solidFill>
              </a:rPr>
              <a:t>2014 ROTARY INTERNATIONAL CONVENTION</a:t>
            </a:r>
            <a:endParaRPr lang="en-US" sz="2000" dirty="0">
              <a:solidFill>
                <a:srgbClr val="01B4E7"/>
              </a:solidFill>
            </a:endParaRPr>
          </a:p>
        </p:txBody>
      </p:sp>
      <p:pic>
        <p:nvPicPr>
          <p:cNvPr id="2" name="Picture 1" descr="IC14-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29400" y="152400"/>
            <a:ext cx="2164427" cy="2402541"/>
          </a:xfrm>
          <a:prstGeom prst="rect">
            <a:avLst/>
          </a:prstGeom>
        </p:spPr>
      </p:pic>
    </p:spTree>
    <p:extLst>
      <p:ext uri="{BB962C8B-B14F-4D97-AF65-F5344CB8AC3E}">
        <p14:creationId xmlns:p14="http://schemas.microsoft.com/office/powerpoint/2010/main" val="4083003924"/>
      </p:ext>
    </p:extLst>
  </p:cSld>
  <p:clrMap bg1="lt1" tx1="dk1" bg2="lt2" tx2="dk2" accent1="accent1" accent2="accent2" accent3="accent3" accent4="accent4" accent5="accent5" accent6="accent6" hlink="hlink" folHlink="folHlink"/>
  <p:sldLayoutIdLst>
    <p:sldLayoutId id="214748386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1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descr="SYDNEY2014logolockup.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457200" y="6172200"/>
            <a:ext cx="2026988" cy="475504"/>
          </a:xfrm>
          <a:prstGeom prst="rect">
            <a:avLst/>
          </a:prstGeom>
        </p:spPr>
      </p:pic>
    </p:spTree>
    <p:extLst>
      <p:ext uri="{BB962C8B-B14F-4D97-AF65-F5344CB8AC3E}">
        <p14:creationId xmlns:p14="http://schemas.microsoft.com/office/powerpoint/2010/main" val="345146876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Ls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65.tiff"/><Relationship Id="rId4" Type="http://schemas.openxmlformats.org/officeDocument/2006/relationships/image" Target="../media/image64.tiff"/></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jpe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Rotary and the United Nations</a:t>
            </a:r>
            <a:br>
              <a:rPr lang="en-US" dirty="0" smtClean="0"/>
            </a:br>
            <a:r>
              <a:rPr lang="en-US" dirty="0" smtClean="0"/>
              <a:t>RI’s Representative Network</a:t>
            </a:r>
            <a:endParaRPr lang="en-US" dirty="0"/>
          </a:p>
        </p:txBody>
      </p:sp>
    </p:spTree>
    <p:extLst>
      <p:ext uri="{BB962C8B-B14F-4D97-AF65-F5344CB8AC3E}">
        <p14:creationId xmlns:p14="http://schemas.microsoft.com/office/powerpoint/2010/main" val="1373834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Rotary and </a:t>
            </a:r>
            <a:r>
              <a:rPr lang="en-US" sz="2400" dirty="0" smtClean="0"/>
              <a:t>the United Nations: History</a:t>
            </a:r>
            <a:endParaRPr lang="en-US" sz="240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38" y="1231900"/>
            <a:ext cx="8950325"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7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Rotary </a:t>
            </a:r>
            <a:r>
              <a:rPr lang="en-US" sz="2400" dirty="0" smtClean="0"/>
              <a:t>and the </a:t>
            </a:r>
            <a:r>
              <a:rPr lang="en-US" sz="2400" dirty="0"/>
              <a:t>United </a:t>
            </a:r>
            <a:r>
              <a:rPr lang="en-US" sz="2400" dirty="0" smtClean="0"/>
              <a:t>Nations: History</a:t>
            </a:r>
            <a:endParaRPr lang="en-US" sz="2400"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05150" y="993318"/>
            <a:ext cx="3470919" cy="548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9700" y="954252"/>
            <a:ext cx="6419850" cy="501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LorenzoJ\AppData\Local\Microsoft\Windows\Temporary Internet Files\Content.Outlook\QBZZMYK5\_DSC0227.tif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76400" y="1143000"/>
            <a:ext cx="5907725" cy="465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Rotary and </a:t>
            </a:r>
            <a:r>
              <a:rPr lang="en-US" sz="2400" dirty="0" smtClean="0"/>
              <a:t>the United Nations: Today</a:t>
            </a:r>
            <a:endParaRPr lang="en-US" sz="24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7350" y="1097288"/>
            <a:ext cx="6096000" cy="48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77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and the United Nations: Today</a:t>
            </a:r>
            <a:endParaRPr lang="en-US" sz="2400" dirty="0"/>
          </a:p>
        </p:txBody>
      </p:sp>
      <p:pic>
        <p:nvPicPr>
          <p:cNvPr id="2050" name="Picture 2" descr="http://travel-tips.s3-website-eu-west-1.amazonaws.com/holiday-travel-tips-new-york-ny-United-nations-headquarters-UN-HQ-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819900" cy="492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2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38200" y="3200400"/>
            <a:ext cx="7467600" cy="1143000"/>
          </a:xfrm>
        </p:spPr>
        <p:txBody>
          <a:bodyPr/>
          <a:lstStyle/>
          <a:p>
            <a:pPr algn="ctr"/>
            <a:r>
              <a:rPr lang="en-US" sz="6000" dirty="0" smtClean="0">
                <a:solidFill>
                  <a:schemeClr val="bg1"/>
                </a:solidFill>
              </a:rPr>
              <a:t>League of Arab States</a:t>
            </a:r>
            <a:endParaRPr lang="en-US" sz="6000" dirty="0">
              <a:solidFill>
                <a:schemeClr val="bg1"/>
              </a:solidFill>
            </a:endParaRPr>
          </a:p>
        </p:txBody>
      </p:sp>
      <p:sp>
        <p:nvSpPr>
          <p:cNvPr id="9" name="Subtitle 8"/>
          <p:cNvSpPr>
            <a:spLocks noGrp="1"/>
          </p:cNvSpPr>
          <p:nvPr>
            <p:ph type="subTitle" idx="1"/>
          </p:nvPr>
        </p:nvSpPr>
        <p:spPr/>
        <p:txBody>
          <a:bodyPr/>
          <a:lstStyle/>
          <a:p>
            <a:r>
              <a:rPr lang="en-US" dirty="0" smtClean="0"/>
              <a:t>TAKE ACTION, EXCHANGE IDEAS, JOIN LEADERS</a:t>
            </a:r>
            <a:endParaRPr lang="en-US" dirty="0"/>
          </a:p>
        </p:txBody>
      </p:sp>
      <p:pic>
        <p:nvPicPr>
          <p:cNvPr id="8196" name="Picture 4" descr="Pict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33800" y="1524000"/>
            <a:ext cx="1600200" cy="1600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94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League of Arab States</a:t>
            </a:r>
            <a:endParaRPr lang="en-US" sz="2400" dirty="0"/>
          </a:p>
        </p:txBody>
      </p:sp>
      <p:pic>
        <p:nvPicPr>
          <p:cNvPr id="9218" name="Picture 2" descr="S:\PR~ER\3EXTERNAL RELATIONS\REPRESENTATIVE NETWORK\~ Representative Bios &amp; Photos\Ayoub, Ayoub\Ayoub_Ayou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199" y="1567546"/>
            <a:ext cx="2612569" cy="3918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81400" y="1536172"/>
            <a:ext cx="5029200" cy="4154984"/>
          </a:xfrm>
          <a:prstGeom prst="rect">
            <a:avLst/>
          </a:prstGeom>
        </p:spPr>
        <p:txBody>
          <a:bodyPr wrap="square">
            <a:spAutoFit/>
          </a:bodyPr>
          <a:lstStyle/>
          <a:p>
            <a:r>
              <a:rPr lang="en-US" b="1" dirty="0" smtClean="0">
                <a:solidFill>
                  <a:srgbClr val="005DAA"/>
                </a:solidFill>
                <a:latin typeface="Georgia" pitchFamily="18" charset="0"/>
              </a:rPr>
              <a:t>Ayoub M. Ayoub </a:t>
            </a:r>
            <a:r>
              <a:rPr lang="en-US" dirty="0" smtClean="0">
                <a:solidFill>
                  <a:srgbClr val="005DAA"/>
                </a:solidFill>
                <a:latin typeface="Georgia" pitchFamily="18" charset="0"/>
              </a:rPr>
              <a:t>serves as Rotary Representative to the Arab League</a:t>
            </a:r>
          </a:p>
          <a:p>
            <a:endParaRPr lang="en-US" dirty="0">
              <a:solidFill>
                <a:srgbClr val="005DAA"/>
              </a:solidFill>
              <a:latin typeface="Georgia" pitchFamily="18" charset="0"/>
            </a:endParaRPr>
          </a:p>
          <a:p>
            <a:r>
              <a:rPr lang="en-US" dirty="0" smtClean="0">
                <a:solidFill>
                  <a:srgbClr val="005DAA"/>
                </a:solidFill>
                <a:latin typeface="Georgia" pitchFamily="18" charset="0"/>
              </a:rPr>
              <a:t>Ayoub also serves as a Rotary Public Image Coordinator</a:t>
            </a:r>
          </a:p>
          <a:p>
            <a:endParaRPr lang="en-US" dirty="0">
              <a:solidFill>
                <a:srgbClr val="005DAA"/>
              </a:solidFill>
              <a:latin typeface="Georgia" pitchFamily="18" charset="0"/>
            </a:endParaRPr>
          </a:p>
          <a:p>
            <a:r>
              <a:rPr lang="en-US" dirty="0" smtClean="0">
                <a:solidFill>
                  <a:srgbClr val="005DAA"/>
                </a:solidFill>
                <a:latin typeface="Georgia" pitchFamily="18" charset="0"/>
              </a:rPr>
              <a:t>A career diplomat with posts on five continents</a:t>
            </a:r>
            <a:endParaRPr lang="en-US" dirty="0">
              <a:solidFill>
                <a:srgbClr val="005DAA"/>
              </a:solidFill>
              <a:latin typeface="Georgia" pitchFamily="18" charset="0"/>
            </a:endParaRPr>
          </a:p>
          <a:p>
            <a:endParaRPr lang="en-US" dirty="0">
              <a:solidFill>
                <a:srgbClr val="005DAA"/>
              </a:solidFill>
              <a:latin typeface="Georgia" pitchFamily="18" charset="0"/>
            </a:endParaRPr>
          </a:p>
          <a:p>
            <a:r>
              <a:rPr lang="en-US" dirty="0" smtClean="0">
                <a:solidFill>
                  <a:srgbClr val="005DAA"/>
                </a:solidFill>
                <a:latin typeface="Georgia" pitchFamily="18" charset="0"/>
              </a:rPr>
              <a:t>Member of the Rotary Club of Heliopolis, Cairo, Egypt</a:t>
            </a:r>
            <a:endParaRPr lang="en-US" dirty="0">
              <a:solidFill>
                <a:srgbClr val="005DAA"/>
              </a:solidFill>
              <a:latin typeface="Georgia" pitchFamily="18" charset="0"/>
            </a:endParaRPr>
          </a:p>
        </p:txBody>
      </p:sp>
    </p:spTree>
    <p:extLst>
      <p:ext uri="{BB962C8B-B14F-4D97-AF65-F5344CB8AC3E}">
        <p14:creationId xmlns:p14="http://schemas.microsoft.com/office/powerpoint/2010/main" val="425198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t>
            </a:r>
            <a:r>
              <a:rPr lang="en-US" sz="2400" dirty="0"/>
              <a:t>and the </a:t>
            </a:r>
            <a:r>
              <a:rPr lang="en-US" sz="2400" dirty="0" smtClean="0"/>
              <a:t>League of Arab States</a:t>
            </a:r>
            <a:endParaRPr lang="en-US" sz="2400" dirty="0"/>
          </a:p>
        </p:txBody>
      </p:sp>
      <p:pic>
        <p:nvPicPr>
          <p:cNvPr id="1032" name="Picture 8" descr="http://mw2.google.com/mw-panoramio/photos/medium/83845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62918"/>
            <a:ext cx="6705600" cy="504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73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in Arab League Media </a:t>
            </a:r>
            <a:endParaRPr lang="en-US" sz="2400" dirty="0"/>
          </a:p>
        </p:txBody>
      </p:sp>
      <p:pic>
        <p:nvPicPr>
          <p:cNvPr id="2050" name="Picture 2" descr="C:\Users\awx196389\Desktop\New folder (7)\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4524375" cy="5114925"/>
          </a:xfrm>
          <a:prstGeom prst="rect">
            <a:avLst/>
          </a:prstGeom>
          <a:noFill/>
        </p:spPr>
      </p:pic>
    </p:spTree>
    <p:extLst>
      <p:ext uri="{BB962C8B-B14F-4D97-AF65-F5344CB8AC3E}">
        <p14:creationId xmlns:p14="http://schemas.microsoft.com/office/powerpoint/2010/main" val="2984595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Arab League Member States</a:t>
            </a:r>
            <a:endParaRPr lang="en-US" sz="2400" dirty="0"/>
          </a:p>
        </p:txBody>
      </p:sp>
      <p:pic>
        <p:nvPicPr>
          <p:cNvPr id="1026" name="Picture 2" descr="C:\Users\awx196389\Desktop\rOTARY Sydney Presentation\ArabLeagueCountrie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1219200"/>
            <a:ext cx="5795962" cy="4629150"/>
          </a:xfrm>
          <a:prstGeom prst="rect">
            <a:avLst/>
          </a:prstGeom>
          <a:noFill/>
        </p:spPr>
      </p:pic>
    </p:spTree>
    <p:extLst>
      <p:ext uri="{BB962C8B-B14F-4D97-AF65-F5344CB8AC3E}">
        <p14:creationId xmlns:p14="http://schemas.microsoft.com/office/powerpoint/2010/main" val="241129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Zone 20B</a:t>
            </a:r>
            <a:endParaRPr lang="en-US" sz="2400" dirty="0"/>
          </a:p>
        </p:txBody>
      </p:sp>
      <p:pic>
        <p:nvPicPr>
          <p:cNvPr id="2050" name="Picture 2" descr="C:\Users\awx196389\Desktop\rOTARY Sydney Presentation\rotary 22 ara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219200"/>
            <a:ext cx="7924800" cy="4648200"/>
          </a:xfrm>
          <a:prstGeom prst="rect">
            <a:avLst/>
          </a:prstGeom>
          <a:noFill/>
        </p:spPr>
      </p:pic>
    </p:spTree>
    <p:extLst>
      <p:ext uri="{BB962C8B-B14F-4D97-AF65-F5344CB8AC3E}">
        <p14:creationId xmlns:p14="http://schemas.microsoft.com/office/powerpoint/2010/main" val="2383202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and the United Nations: RI’s Representative Network</a:t>
            </a:r>
            <a:endParaRPr lang="en-US" sz="2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166813"/>
            <a:ext cx="33956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10025" y="1142999"/>
            <a:ext cx="4876800" cy="4832092"/>
          </a:xfrm>
          <a:prstGeom prst="rect">
            <a:avLst/>
          </a:prstGeom>
        </p:spPr>
        <p:txBody>
          <a:bodyPr wrap="square">
            <a:spAutoFit/>
          </a:bodyPr>
          <a:lstStyle/>
          <a:p>
            <a:r>
              <a:rPr lang="en-US" sz="2200" b="1" dirty="0">
                <a:solidFill>
                  <a:srgbClr val="005DAA"/>
                </a:solidFill>
                <a:latin typeface="Georgia" pitchFamily="18" charset="0"/>
              </a:rPr>
              <a:t>Peter Kyle </a:t>
            </a:r>
            <a:r>
              <a:rPr lang="en-US" sz="2200" dirty="0" smtClean="0">
                <a:solidFill>
                  <a:srgbClr val="005DAA"/>
                </a:solidFill>
                <a:latin typeface="Georgia" pitchFamily="18" charset="0"/>
              </a:rPr>
              <a:t>will serve as Primary Representative </a:t>
            </a:r>
            <a:r>
              <a:rPr lang="en-US" sz="2200" dirty="0">
                <a:solidFill>
                  <a:srgbClr val="005DAA"/>
                </a:solidFill>
                <a:latin typeface="Georgia" pitchFamily="18" charset="0"/>
              </a:rPr>
              <a:t>to the World </a:t>
            </a:r>
            <a:r>
              <a:rPr lang="en-US" sz="2200" dirty="0" smtClean="0">
                <a:solidFill>
                  <a:srgbClr val="005DAA"/>
                </a:solidFill>
                <a:latin typeface="Georgia" pitchFamily="18" charset="0"/>
              </a:rPr>
              <a:t>Bank beginning 1 July. </a:t>
            </a:r>
            <a:endParaRPr lang="en-US" sz="2200" dirty="0">
              <a:solidFill>
                <a:srgbClr val="005DAA"/>
              </a:solidFill>
              <a:latin typeface="Georgia" pitchFamily="18" charset="0"/>
            </a:endParaRPr>
          </a:p>
          <a:p>
            <a:endParaRPr lang="en-US" sz="2200" dirty="0">
              <a:solidFill>
                <a:srgbClr val="005DAA"/>
              </a:solidFill>
              <a:latin typeface="Georgia" pitchFamily="18" charset="0"/>
            </a:endParaRPr>
          </a:p>
          <a:p>
            <a:r>
              <a:rPr lang="en-US" sz="2200" dirty="0">
                <a:solidFill>
                  <a:srgbClr val="005DAA"/>
                </a:solidFill>
                <a:latin typeface="Georgia" pitchFamily="18" charset="0"/>
              </a:rPr>
              <a:t>Peter is a lawyer and </a:t>
            </a:r>
            <a:r>
              <a:rPr lang="en-US" sz="2200" dirty="0" smtClean="0">
                <a:solidFill>
                  <a:srgbClr val="005DAA"/>
                </a:solidFill>
                <a:latin typeface="Georgia" pitchFamily="18" charset="0"/>
              </a:rPr>
              <a:t>was employed </a:t>
            </a:r>
            <a:r>
              <a:rPr lang="en-US" sz="2200" dirty="0">
                <a:solidFill>
                  <a:srgbClr val="005DAA"/>
                </a:solidFill>
                <a:latin typeface="Georgia" pitchFamily="18" charset="0"/>
              </a:rPr>
              <a:t>by the </a:t>
            </a:r>
            <a:r>
              <a:rPr lang="en-US" sz="2200" dirty="0" smtClean="0">
                <a:solidFill>
                  <a:srgbClr val="005DAA"/>
                </a:solidFill>
                <a:latin typeface="Georgia" pitchFamily="18" charset="0"/>
              </a:rPr>
              <a:t>World Bank </a:t>
            </a:r>
            <a:r>
              <a:rPr lang="en-US" sz="2200" dirty="0">
                <a:solidFill>
                  <a:srgbClr val="005DAA"/>
                </a:solidFill>
                <a:latin typeface="Georgia" pitchFamily="18" charset="0"/>
              </a:rPr>
              <a:t>in a senior legal capacity from 1992 to 2009.  </a:t>
            </a:r>
            <a:endParaRPr lang="en-US" sz="2200" dirty="0" smtClean="0">
              <a:solidFill>
                <a:srgbClr val="005DAA"/>
              </a:solidFill>
              <a:latin typeface="Georgia" pitchFamily="18" charset="0"/>
            </a:endParaRPr>
          </a:p>
          <a:p>
            <a:endParaRPr lang="en-US" sz="2200" dirty="0">
              <a:solidFill>
                <a:srgbClr val="005DAA"/>
              </a:solidFill>
              <a:latin typeface="Georgia" pitchFamily="18" charset="0"/>
            </a:endParaRPr>
          </a:p>
          <a:p>
            <a:r>
              <a:rPr lang="en-US" sz="2200" dirty="0" smtClean="0">
                <a:solidFill>
                  <a:srgbClr val="005DAA"/>
                </a:solidFill>
                <a:latin typeface="Georgia" pitchFamily="18" charset="0"/>
              </a:rPr>
              <a:t>DG </a:t>
            </a:r>
            <a:r>
              <a:rPr lang="en-US" sz="2200" dirty="0">
                <a:solidFill>
                  <a:srgbClr val="005DAA"/>
                </a:solidFill>
                <a:latin typeface="Georgia" pitchFamily="18" charset="0"/>
              </a:rPr>
              <a:t>for District </a:t>
            </a:r>
            <a:r>
              <a:rPr lang="en-US" sz="2200" dirty="0" smtClean="0">
                <a:solidFill>
                  <a:srgbClr val="005DAA"/>
                </a:solidFill>
                <a:latin typeface="Georgia" pitchFamily="18" charset="0"/>
              </a:rPr>
              <a:t>7620 </a:t>
            </a:r>
          </a:p>
          <a:p>
            <a:r>
              <a:rPr lang="en-US" sz="2200" dirty="0" smtClean="0">
                <a:solidFill>
                  <a:srgbClr val="005DAA"/>
                </a:solidFill>
                <a:latin typeface="Georgia" pitchFamily="18" charset="0"/>
              </a:rPr>
              <a:t>(Washington</a:t>
            </a:r>
            <a:r>
              <a:rPr lang="en-US" sz="2200" dirty="0">
                <a:solidFill>
                  <a:srgbClr val="005DAA"/>
                </a:solidFill>
                <a:latin typeface="Georgia" pitchFamily="18" charset="0"/>
              </a:rPr>
              <a:t>, DC and Central </a:t>
            </a:r>
            <a:r>
              <a:rPr lang="en-US" sz="2200" dirty="0" smtClean="0">
                <a:solidFill>
                  <a:srgbClr val="005DAA"/>
                </a:solidFill>
                <a:latin typeface="Georgia" pitchFamily="18" charset="0"/>
              </a:rPr>
              <a:t>Maryland) </a:t>
            </a:r>
          </a:p>
          <a:p>
            <a:endParaRPr lang="en-US" sz="2200" dirty="0">
              <a:solidFill>
                <a:srgbClr val="005DAA"/>
              </a:solidFill>
              <a:latin typeface="Georgia" pitchFamily="18" charset="0"/>
            </a:endParaRPr>
          </a:p>
          <a:p>
            <a:r>
              <a:rPr lang="en-US" sz="2200" dirty="0" smtClean="0">
                <a:solidFill>
                  <a:srgbClr val="005DAA"/>
                </a:solidFill>
                <a:latin typeface="Georgia" pitchFamily="18" charset="0"/>
              </a:rPr>
              <a:t>Member of the Rotary Club of Capitol Hill, Washington, DC, USA</a:t>
            </a:r>
            <a:endParaRPr lang="en-US" sz="2200" dirty="0">
              <a:solidFill>
                <a:srgbClr val="005DAA"/>
              </a:solidFill>
              <a:latin typeface="Georgia" pitchFamily="18" charset="0"/>
            </a:endParaRPr>
          </a:p>
        </p:txBody>
      </p:sp>
    </p:spTree>
    <p:extLst>
      <p:ext uri="{BB962C8B-B14F-4D97-AF65-F5344CB8AC3E}">
        <p14:creationId xmlns:p14="http://schemas.microsoft.com/office/powerpoint/2010/main" val="2434007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of  Arab countries with Rotary Clubs</a:t>
            </a:r>
            <a:endParaRPr lang="en-US" sz="2400" dirty="0"/>
          </a:p>
        </p:txBody>
      </p:sp>
      <p:pic>
        <p:nvPicPr>
          <p:cNvPr id="3074" name="Picture 2" descr="C:\Users\awx196389\Desktop\rOTARY Sydney Presentation\+¼+º+à+¦+¬ +º+ä+»+ê+ä +º+ä+¦+¦+¿+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1"/>
            <a:ext cx="3505200" cy="2971800"/>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73655315"/>
              </p:ext>
            </p:extLst>
          </p:nvPr>
        </p:nvGraphicFramePr>
        <p:xfrm>
          <a:off x="685800" y="1143001"/>
          <a:ext cx="3733801" cy="4820065"/>
        </p:xfrm>
        <a:graphic>
          <a:graphicData uri="http://schemas.openxmlformats.org/drawingml/2006/table">
            <a:tbl>
              <a:tblPr/>
              <a:tblGrid>
                <a:gridCol w="914400"/>
                <a:gridCol w="1066800"/>
                <a:gridCol w="1752601"/>
              </a:tblGrid>
              <a:tr h="264379">
                <a:tc>
                  <a:txBody>
                    <a:bodyPr/>
                    <a:lstStyle/>
                    <a:p>
                      <a:pPr algn="l" fontAlgn="b"/>
                      <a:r>
                        <a:rPr lang="en-US" sz="1400" b="1" i="0" u="none" strike="noStrike" baseline="0" dirty="0">
                          <a:solidFill>
                            <a:srgbClr val="000000"/>
                          </a:solidFill>
                          <a:latin typeface="Calibri"/>
                        </a:rPr>
                        <a:t>Country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1400" b="1" i="0" u="none" strike="noStrike" baseline="0" dirty="0">
                          <a:solidFill>
                            <a:srgbClr val="000000"/>
                          </a:solidFill>
                          <a:latin typeface="Calibri"/>
                        </a:rPr>
                        <a:t>Projection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1400" b="1" i="0" u="none" strike="noStrike" baseline="0" dirty="0">
                          <a:solidFill>
                            <a:srgbClr val="000000"/>
                          </a:solidFill>
                          <a:latin typeface="Calibri"/>
                        </a:rPr>
                        <a:t> Percentage </a:t>
                      </a:r>
                      <a:r>
                        <a:rPr lang="en-US" sz="1400" b="1" i="0" u="none" strike="noStrike" baseline="0" dirty="0" smtClean="0">
                          <a:solidFill>
                            <a:srgbClr val="000000"/>
                          </a:solidFill>
                          <a:latin typeface="Calibri"/>
                        </a:rPr>
                        <a:t>of total Arab Population</a:t>
                      </a:r>
                      <a:endParaRPr lang="en-US" sz="1400" b="1" i="0" u="none" strike="noStrike" baseline="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4406">
                <a:tc>
                  <a:txBody>
                    <a:bodyPr/>
                    <a:lstStyle/>
                    <a:p>
                      <a:pPr algn="l" fontAlgn="b"/>
                      <a:r>
                        <a:rPr lang="en-US" sz="1400" b="1" i="0" u="none" strike="noStrike" baseline="0" dirty="0">
                          <a:solidFill>
                            <a:srgbClr val="000000"/>
                          </a:solidFill>
                          <a:latin typeface="Calibri"/>
                        </a:rPr>
                        <a:t> Egypt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84,605,000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22.81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406">
                <a:tc>
                  <a:txBody>
                    <a:bodyPr/>
                    <a:lstStyle/>
                    <a:p>
                      <a:pPr algn="l" fontAlgn="b"/>
                      <a:r>
                        <a:rPr lang="en-US" sz="1400" b="1" i="0" u="none" strike="noStrike" baseline="0" dirty="0">
                          <a:solidFill>
                            <a:srgbClr val="000000"/>
                          </a:solidFill>
                          <a:latin typeface="Calibri"/>
                        </a:rPr>
                        <a:t> Algeria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38,295,000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10.32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04406">
                <a:tc>
                  <a:txBody>
                    <a:bodyPr/>
                    <a:lstStyle/>
                    <a:p>
                      <a:pPr algn="l" fontAlgn="b"/>
                      <a:r>
                        <a:rPr lang="en-US" sz="1400" b="1" i="0" u="none" strike="noStrike" baseline="0" dirty="0">
                          <a:solidFill>
                            <a:srgbClr val="000000"/>
                          </a:solidFill>
                          <a:latin typeface="Calibri"/>
                        </a:rPr>
                        <a:t> Sudan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35,150,000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406">
                <a:tc>
                  <a:txBody>
                    <a:bodyPr/>
                    <a:lstStyle/>
                    <a:p>
                      <a:pPr algn="l" fontAlgn="b"/>
                      <a:r>
                        <a:rPr lang="en-US" sz="1400" b="1" i="0" u="none" strike="noStrike" baseline="0" dirty="0">
                          <a:solidFill>
                            <a:srgbClr val="000000"/>
                          </a:solidFill>
                          <a:latin typeface="Calibri"/>
                        </a:rPr>
                        <a:t> Morocco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32,950,000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04406">
                <a:tc>
                  <a:txBody>
                    <a:bodyPr/>
                    <a:lstStyle/>
                    <a:p>
                      <a:pPr algn="l" fontAlgn="b"/>
                      <a:r>
                        <a:rPr lang="en-US" sz="1400" b="1" i="0" u="none" strike="noStrike" baseline="0" dirty="0">
                          <a:solidFill>
                            <a:srgbClr val="000000"/>
                          </a:solidFill>
                          <a:latin typeface="Calibri"/>
                        </a:rPr>
                        <a:t> Tunisia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10,889,000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90">
                <a:tc>
                  <a:txBody>
                    <a:bodyPr/>
                    <a:lstStyle/>
                    <a:p>
                      <a:pPr algn="l" fontAlgn="b"/>
                      <a:r>
                        <a:rPr lang="en-US" sz="1400" b="1" i="0" u="none" strike="noStrike" baseline="0" dirty="0">
                          <a:solidFill>
                            <a:srgbClr val="000000"/>
                          </a:solidFill>
                          <a:latin typeface="Calibri"/>
                        </a:rPr>
                        <a:t>UAE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8,659,000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51790">
                <a:tc>
                  <a:txBody>
                    <a:bodyPr/>
                    <a:lstStyle/>
                    <a:p>
                      <a:pPr algn="l" fontAlgn="b"/>
                      <a:r>
                        <a:rPr lang="en-US" sz="1400" b="1" i="0" u="none" strike="noStrike" baseline="0" dirty="0">
                          <a:solidFill>
                            <a:srgbClr val="000000"/>
                          </a:solidFill>
                          <a:latin typeface="Calibri"/>
                        </a:rPr>
                        <a:t> Jordan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6,517,000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315">
                <a:tc>
                  <a:txBody>
                    <a:bodyPr/>
                    <a:lstStyle/>
                    <a:p>
                      <a:pPr algn="l" fontAlgn="b"/>
                      <a:r>
                        <a:rPr lang="en-US" sz="1400" b="1" i="0" u="none" strike="noStrike" baseline="0" dirty="0">
                          <a:solidFill>
                            <a:srgbClr val="000000"/>
                          </a:solidFill>
                          <a:latin typeface="Calibri"/>
                        </a:rPr>
                        <a:t> Palestine[5]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4,421,000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51790">
                <a:tc>
                  <a:txBody>
                    <a:bodyPr/>
                    <a:lstStyle/>
                    <a:p>
                      <a:pPr algn="l" fontAlgn="b"/>
                      <a:r>
                        <a:rPr lang="en-US" sz="1400" b="1" i="0" u="none" strike="noStrike" baseline="0" dirty="0">
                          <a:solidFill>
                            <a:srgbClr val="000000"/>
                          </a:solidFill>
                          <a:latin typeface="Calibri"/>
                        </a:rPr>
                        <a:t> Lebanon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4,127,000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315">
                <a:tc>
                  <a:txBody>
                    <a:bodyPr/>
                    <a:lstStyle/>
                    <a:p>
                      <a:pPr algn="l" fontAlgn="b"/>
                      <a:r>
                        <a:rPr lang="en-US" sz="1400" b="1" i="0" u="none" strike="noStrike" baseline="0" dirty="0">
                          <a:solidFill>
                            <a:srgbClr val="000000"/>
                          </a:solidFill>
                          <a:latin typeface="Calibri"/>
                        </a:rPr>
                        <a:t> Mauritania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3,461,000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400" b="1" i="0" u="none" strike="noStrike" baseline="0" dirty="0">
                          <a:solidFill>
                            <a:srgbClr val="000000"/>
                          </a:solidFill>
                          <a:latin typeface="Calibri"/>
                        </a:rPr>
                        <a:t>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51790">
                <a:tc>
                  <a:txBody>
                    <a:bodyPr/>
                    <a:lstStyle/>
                    <a:p>
                      <a:pPr algn="l" fontAlgn="b"/>
                      <a:r>
                        <a:rPr lang="en-US" sz="1400" b="1" i="0" u="none" strike="noStrike" baseline="0" dirty="0">
                          <a:solidFill>
                            <a:srgbClr val="000000"/>
                          </a:solidFill>
                          <a:latin typeface="Calibri"/>
                        </a:rPr>
                        <a:t> Bahrain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1,546,000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baseline="0" dirty="0">
                          <a:solidFill>
                            <a:srgbClr val="000000"/>
                          </a:solidFill>
                          <a:latin typeface="Calibri"/>
                        </a:rPr>
                        <a:t>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1982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of  Arab countries without Rotary Clubs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43536052"/>
              </p:ext>
            </p:extLst>
          </p:nvPr>
        </p:nvGraphicFramePr>
        <p:xfrm>
          <a:off x="1600200" y="1143000"/>
          <a:ext cx="5238749" cy="4911636"/>
        </p:xfrm>
        <a:graphic>
          <a:graphicData uri="http://schemas.openxmlformats.org/drawingml/2006/table">
            <a:tbl>
              <a:tblPr/>
              <a:tblGrid>
                <a:gridCol w="1392167"/>
                <a:gridCol w="1445931"/>
                <a:gridCol w="2400651"/>
              </a:tblGrid>
              <a:tr h="508336">
                <a:tc>
                  <a:txBody>
                    <a:bodyPr/>
                    <a:lstStyle/>
                    <a:p>
                      <a:pPr algn="l" fontAlgn="b"/>
                      <a:r>
                        <a:rPr lang="en-US" sz="1600" b="1" i="0" u="none" strike="noStrike" baseline="0" dirty="0">
                          <a:solidFill>
                            <a:srgbClr val="000000"/>
                          </a:solidFill>
                          <a:latin typeface="Calibri"/>
                        </a:rPr>
                        <a:t>Country</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1600" b="1" i="0" u="none" strike="noStrike" baseline="0" dirty="0">
                          <a:solidFill>
                            <a:srgbClr val="000000"/>
                          </a:solidFill>
                          <a:latin typeface="Calibri"/>
                        </a:rPr>
                        <a:t>Projection</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1600" b="1" i="0" u="none" strike="noStrike" baseline="0" dirty="0">
                          <a:solidFill>
                            <a:srgbClr val="000000"/>
                          </a:solidFill>
                          <a:latin typeface="Calibri"/>
                        </a:rPr>
                        <a:t> Percentage </a:t>
                      </a:r>
                      <a:r>
                        <a:rPr lang="en-US" sz="1600" b="1" i="0" u="none" strike="noStrike" baseline="0" dirty="0" smtClean="0">
                          <a:solidFill>
                            <a:srgbClr val="000000"/>
                          </a:solidFill>
                          <a:latin typeface="Calibri"/>
                        </a:rPr>
                        <a:t>of Total  </a:t>
                      </a:r>
                      <a:r>
                        <a:rPr lang="en-US" sz="1600" b="1" i="0" u="none" strike="noStrike" baseline="0" dirty="0">
                          <a:solidFill>
                            <a:srgbClr val="000000"/>
                          </a:solidFill>
                          <a:latin typeface="Calibri"/>
                        </a:rPr>
                        <a:t>Population</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72845">
                <a:tc>
                  <a:txBody>
                    <a:bodyPr/>
                    <a:lstStyle/>
                    <a:p>
                      <a:pPr algn="l" fontAlgn="b"/>
                      <a:r>
                        <a:rPr lang="en-US" sz="1600" b="1" i="0" u="none" strike="noStrike" baseline="0" dirty="0">
                          <a:solidFill>
                            <a:srgbClr val="000000"/>
                          </a:solidFill>
                          <a:latin typeface="Calibri"/>
                        </a:rPr>
                        <a:t> Iraq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35,404,000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9.54</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850">
                <a:tc>
                  <a:txBody>
                    <a:bodyPr/>
                    <a:lstStyle/>
                    <a:p>
                      <a:pPr algn="l" fontAlgn="b"/>
                      <a:r>
                        <a:rPr lang="en-US" sz="1600" b="1" i="0" u="none" strike="noStrike" baseline="0" dirty="0">
                          <a:solidFill>
                            <a:srgbClr val="000000"/>
                          </a:solidFill>
                          <a:latin typeface="Calibri"/>
                        </a:rPr>
                        <a:t> Saudi Arabia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30,193,000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8.14</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72845">
                <a:tc>
                  <a:txBody>
                    <a:bodyPr/>
                    <a:lstStyle/>
                    <a:p>
                      <a:pPr algn="l" fontAlgn="b"/>
                      <a:r>
                        <a:rPr lang="en-US" sz="1600" b="1" i="0" u="none" strike="noStrike" baseline="0" dirty="0">
                          <a:solidFill>
                            <a:srgbClr val="000000"/>
                          </a:solidFill>
                          <a:latin typeface="Calibri"/>
                        </a:rPr>
                        <a:t> Yemen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25,252,000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6.81</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845">
                <a:tc>
                  <a:txBody>
                    <a:bodyPr/>
                    <a:lstStyle/>
                    <a:p>
                      <a:pPr algn="l" fontAlgn="b"/>
                      <a:r>
                        <a:rPr lang="en-US" sz="1600" b="1" i="0" u="none" strike="noStrike" baseline="0" dirty="0">
                          <a:solidFill>
                            <a:srgbClr val="000000"/>
                          </a:solidFill>
                          <a:latin typeface="Calibri"/>
                        </a:rPr>
                        <a:t> Syria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22,169,000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5.98</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72845">
                <a:tc>
                  <a:txBody>
                    <a:bodyPr/>
                    <a:lstStyle/>
                    <a:p>
                      <a:pPr algn="l" fontAlgn="b"/>
                      <a:r>
                        <a:rPr lang="en-US" sz="1600" b="1" i="0" u="none" strike="noStrike" baseline="0" dirty="0">
                          <a:solidFill>
                            <a:srgbClr val="000000"/>
                          </a:solidFill>
                          <a:latin typeface="Calibri"/>
                        </a:rPr>
                        <a:t> Somalia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9,662,000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2.6</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845">
                <a:tc>
                  <a:txBody>
                    <a:bodyPr/>
                    <a:lstStyle/>
                    <a:p>
                      <a:pPr algn="l" fontAlgn="b"/>
                      <a:r>
                        <a:rPr lang="en-US" sz="1600" b="1" i="0" u="none" strike="noStrike" baseline="0" dirty="0">
                          <a:solidFill>
                            <a:srgbClr val="000000"/>
                          </a:solidFill>
                          <a:latin typeface="Calibri"/>
                        </a:rPr>
                        <a:t> Libya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6,323,000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1.7</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72845">
                <a:tc>
                  <a:txBody>
                    <a:bodyPr/>
                    <a:lstStyle/>
                    <a:p>
                      <a:pPr algn="l" fontAlgn="b"/>
                      <a:r>
                        <a:rPr lang="en-US" sz="1600" b="1" i="0" u="none" strike="noStrike" baseline="0" dirty="0">
                          <a:solidFill>
                            <a:srgbClr val="000000"/>
                          </a:solidFill>
                          <a:latin typeface="Calibri"/>
                        </a:rPr>
                        <a:t> Oman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3,942,000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1.06</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845">
                <a:tc>
                  <a:txBody>
                    <a:bodyPr/>
                    <a:lstStyle/>
                    <a:p>
                      <a:pPr algn="l" fontAlgn="b"/>
                      <a:r>
                        <a:rPr lang="en-US" sz="1600" b="1" i="0" u="none" strike="noStrike" baseline="0" dirty="0">
                          <a:solidFill>
                            <a:srgbClr val="000000"/>
                          </a:solidFill>
                          <a:latin typeface="Calibri"/>
                        </a:rPr>
                        <a:t> Kuwait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3,852,000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1.04</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72845">
                <a:tc>
                  <a:txBody>
                    <a:bodyPr/>
                    <a:lstStyle/>
                    <a:p>
                      <a:pPr algn="l" fontAlgn="b"/>
                      <a:r>
                        <a:rPr lang="en-US" sz="1600" b="1" i="0" u="none" strike="noStrike" baseline="0" dirty="0">
                          <a:solidFill>
                            <a:srgbClr val="000000"/>
                          </a:solidFill>
                          <a:latin typeface="Calibri"/>
                        </a:rPr>
                        <a:t> Qatar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1,917,000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0.52</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845">
                <a:tc>
                  <a:txBody>
                    <a:bodyPr/>
                    <a:lstStyle/>
                    <a:p>
                      <a:pPr algn="l" fontAlgn="b"/>
                      <a:r>
                        <a:rPr lang="en-US" sz="1600" b="1" i="0" u="none" strike="noStrike" baseline="0" dirty="0">
                          <a:solidFill>
                            <a:srgbClr val="000000"/>
                          </a:solidFill>
                          <a:latin typeface="Calibri"/>
                        </a:rPr>
                        <a:t> Djibouti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912,000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600" b="1" i="0" u="none" strike="noStrike" baseline="0" dirty="0">
                          <a:solidFill>
                            <a:srgbClr val="000000"/>
                          </a:solidFill>
                          <a:latin typeface="Calibri"/>
                        </a:rPr>
                        <a:t>0.25</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72845">
                <a:tc>
                  <a:txBody>
                    <a:bodyPr/>
                    <a:lstStyle/>
                    <a:p>
                      <a:pPr algn="l" fontAlgn="b"/>
                      <a:r>
                        <a:rPr lang="en-US" sz="1600" b="1" i="0" u="none" strike="noStrike" baseline="0" dirty="0">
                          <a:solidFill>
                            <a:srgbClr val="000000"/>
                          </a:solidFill>
                          <a:latin typeface="Calibri"/>
                        </a:rPr>
                        <a:t> Comoros </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743,000</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baseline="0" dirty="0">
                          <a:solidFill>
                            <a:srgbClr val="000000"/>
                          </a:solidFill>
                          <a:latin typeface="Calibri"/>
                        </a:rPr>
                        <a:t>0.2</a:t>
                      </a:r>
                    </a:p>
                  </a:txBody>
                  <a:tcPr marL="11099" marR="11099" marT="11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0030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smtClean="0"/>
              <a:t>Areas of Focus</a:t>
            </a:r>
            <a:endParaRPr lang="en-US" sz="2400" dirty="0"/>
          </a:p>
        </p:txBody>
      </p:sp>
      <p:pic>
        <p:nvPicPr>
          <p:cNvPr id="1026" name="Picture 2" descr="C:\Users\awx196389\Desktop\New folder (7)\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258" y="1062661"/>
            <a:ext cx="6407484" cy="5023814"/>
          </a:xfrm>
          <a:prstGeom prst="rect">
            <a:avLst/>
          </a:prstGeom>
          <a:noFill/>
        </p:spPr>
      </p:pic>
    </p:spTree>
    <p:extLst>
      <p:ext uri="{BB962C8B-B14F-4D97-AF65-F5344CB8AC3E}">
        <p14:creationId xmlns:p14="http://schemas.microsoft.com/office/powerpoint/2010/main" val="2786268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38200" y="3200400"/>
            <a:ext cx="7467600" cy="1143000"/>
          </a:xfrm>
        </p:spPr>
        <p:txBody>
          <a:bodyPr/>
          <a:lstStyle/>
          <a:p>
            <a:pPr algn="ctr"/>
            <a:r>
              <a:rPr lang="en-US" sz="6000" dirty="0" smtClean="0">
                <a:solidFill>
                  <a:schemeClr val="bg1"/>
                </a:solidFill>
              </a:rPr>
              <a:t>World Bank</a:t>
            </a:r>
            <a:endParaRPr lang="en-US" sz="6000" dirty="0">
              <a:solidFill>
                <a:schemeClr val="bg1"/>
              </a:solidFill>
            </a:endParaRPr>
          </a:p>
        </p:txBody>
      </p:sp>
      <p:sp>
        <p:nvSpPr>
          <p:cNvPr id="9" name="Subtitle 8"/>
          <p:cNvSpPr>
            <a:spLocks noGrp="1"/>
          </p:cNvSpPr>
          <p:nvPr>
            <p:ph type="subTitle" idx="1"/>
          </p:nvPr>
        </p:nvSpPr>
        <p:spPr/>
        <p:txBody>
          <a:bodyPr/>
          <a:lstStyle/>
          <a:p>
            <a:r>
              <a:rPr lang="en-US" dirty="0" smtClean="0"/>
              <a:t>TAKE ACTION, EXCHANGE IDEAS, JOIN LEADERS</a:t>
            </a:r>
            <a:endParaRPr lang="en-US" dirty="0"/>
          </a:p>
        </p:txBody>
      </p:sp>
      <p:pic>
        <p:nvPicPr>
          <p:cNvPr id="10244" name="Picture 4" descr="http://www.moneysigns.net/wp-content/uploads/2013/04/World-Bank-logo-blue-backgroun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0" y="1676400"/>
            <a:ext cx="1371600" cy="13953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5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t>
            </a:r>
            <a:r>
              <a:rPr lang="en-US" sz="2400" dirty="0"/>
              <a:t>and the World </a:t>
            </a:r>
            <a:r>
              <a:rPr lang="en-US" sz="2400" dirty="0" smtClean="0"/>
              <a:t>Bank</a:t>
            </a:r>
            <a:endParaRPr lang="en-US" sz="2400" dirty="0"/>
          </a:p>
        </p:txBody>
      </p:sp>
      <p:pic>
        <p:nvPicPr>
          <p:cNvPr id="1028" name="Picture 4" descr="http://siteresources.worldbank.org/INTSDNET/Images/World-Bank-HQ-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62051"/>
            <a:ext cx="8862034" cy="484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31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t>
            </a:r>
            <a:r>
              <a:rPr lang="en-US" sz="2400" dirty="0"/>
              <a:t>and the World </a:t>
            </a:r>
            <a:r>
              <a:rPr lang="en-US" sz="2400" dirty="0" smtClean="0"/>
              <a:t>Bank</a:t>
            </a:r>
            <a:endParaRPr lang="en-US" sz="2400" dirty="0"/>
          </a:p>
        </p:txBody>
      </p:sp>
      <p:sp>
        <p:nvSpPr>
          <p:cNvPr id="3" name="Rectangle 2"/>
          <p:cNvSpPr/>
          <p:nvPr/>
        </p:nvSpPr>
        <p:spPr>
          <a:xfrm>
            <a:off x="457200" y="1600200"/>
            <a:ext cx="8382000" cy="4154984"/>
          </a:xfrm>
          <a:prstGeom prst="rect">
            <a:avLst/>
          </a:prstGeom>
        </p:spPr>
        <p:txBody>
          <a:bodyPr wrap="square">
            <a:spAutoFit/>
          </a:bodyPr>
          <a:lstStyle/>
          <a:p>
            <a:r>
              <a:rPr lang="en-US" dirty="0">
                <a:solidFill>
                  <a:srgbClr val="005DAA"/>
                </a:solidFill>
                <a:latin typeface="Georgia" pitchFamily="18" charset="0"/>
              </a:rPr>
              <a:t>The </a:t>
            </a:r>
            <a:r>
              <a:rPr lang="en-US" dirty="0" smtClean="0">
                <a:solidFill>
                  <a:srgbClr val="005DAA"/>
                </a:solidFill>
                <a:latin typeface="Georgia" pitchFamily="18" charset="0"/>
              </a:rPr>
              <a:t>Rotary Representatives:</a:t>
            </a:r>
            <a:endParaRPr lang="en-US" dirty="0">
              <a:solidFill>
                <a:srgbClr val="005DAA"/>
              </a:solidFill>
              <a:latin typeface="Georgia" pitchFamily="18" charset="0"/>
            </a:endParaRPr>
          </a:p>
          <a:p>
            <a:endParaRPr lang="en-US" dirty="0">
              <a:solidFill>
                <a:srgbClr val="005DAA"/>
              </a:solidFill>
              <a:latin typeface="Georgia" pitchFamily="18" charset="0"/>
            </a:endParaRPr>
          </a:p>
          <a:p>
            <a:pPr marL="342900" indent="-342900">
              <a:buFont typeface="Arial" pitchFamily="34" charset="0"/>
              <a:buChar char="•"/>
            </a:pPr>
            <a:r>
              <a:rPr lang="en-US" dirty="0" smtClean="0">
                <a:solidFill>
                  <a:srgbClr val="005DAA"/>
                </a:solidFill>
                <a:latin typeface="Georgia" pitchFamily="18" charset="0"/>
              </a:rPr>
              <a:t>Attend </a:t>
            </a:r>
            <a:r>
              <a:rPr lang="en-US" dirty="0">
                <a:solidFill>
                  <a:srgbClr val="005DAA"/>
                </a:solidFill>
                <a:latin typeface="Georgia" pitchFamily="18" charset="0"/>
              </a:rPr>
              <a:t>bi-annual meetings of the </a:t>
            </a:r>
            <a:r>
              <a:rPr lang="en-US" dirty="0" smtClean="0">
                <a:solidFill>
                  <a:srgbClr val="005DAA"/>
                </a:solidFill>
                <a:latin typeface="Georgia" pitchFamily="18" charset="0"/>
              </a:rPr>
              <a:t>World Bank</a:t>
            </a:r>
          </a:p>
          <a:p>
            <a:pPr marL="342900" indent="-342900">
              <a:buFont typeface="Arial" pitchFamily="34" charset="0"/>
              <a:buChar char="•"/>
            </a:pPr>
            <a:endParaRPr lang="en-US" dirty="0">
              <a:solidFill>
                <a:srgbClr val="005DAA"/>
              </a:solidFill>
              <a:latin typeface="Georgia" pitchFamily="18" charset="0"/>
            </a:endParaRPr>
          </a:p>
          <a:p>
            <a:pPr marL="342900" indent="-342900">
              <a:buFont typeface="Arial" pitchFamily="34" charset="0"/>
              <a:buChar char="•"/>
            </a:pPr>
            <a:r>
              <a:rPr lang="en-US" dirty="0" smtClean="0">
                <a:solidFill>
                  <a:srgbClr val="005DAA"/>
                </a:solidFill>
                <a:latin typeface="Georgia" pitchFamily="18" charset="0"/>
              </a:rPr>
              <a:t>Seek </a:t>
            </a:r>
            <a:r>
              <a:rPr lang="en-US" dirty="0">
                <a:solidFill>
                  <a:srgbClr val="005DAA"/>
                </a:solidFill>
                <a:latin typeface="Georgia" pitchFamily="18" charset="0"/>
              </a:rPr>
              <a:t>to promote awareness of Rotary’s goals and </a:t>
            </a:r>
            <a:r>
              <a:rPr lang="en-US" dirty="0" smtClean="0">
                <a:solidFill>
                  <a:srgbClr val="005DAA"/>
                </a:solidFill>
                <a:latin typeface="Georgia" pitchFamily="18" charset="0"/>
              </a:rPr>
              <a:t>objectives</a:t>
            </a:r>
          </a:p>
          <a:p>
            <a:pPr marL="342900" indent="-342900">
              <a:buFont typeface="Arial" pitchFamily="34" charset="0"/>
              <a:buChar char="•"/>
            </a:pPr>
            <a:endParaRPr lang="en-US" dirty="0">
              <a:solidFill>
                <a:srgbClr val="005DAA"/>
              </a:solidFill>
              <a:latin typeface="Georgia" pitchFamily="18" charset="0"/>
            </a:endParaRPr>
          </a:p>
          <a:p>
            <a:pPr marL="342900" indent="-342900">
              <a:buFont typeface="Arial" pitchFamily="34" charset="0"/>
              <a:buChar char="•"/>
            </a:pPr>
            <a:r>
              <a:rPr lang="en-US" dirty="0" smtClean="0">
                <a:solidFill>
                  <a:srgbClr val="005DAA"/>
                </a:solidFill>
                <a:latin typeface="Georgia" pitchFamily="18" charset="0"/>
              </a:rPr>
              <a:t>Seek </a:t>
            </a:r>
            <a:r>
              <a:rPr lang="en-US" dirty="0">
                <a:solidFill>
                  <a:srgbClr val="005DAA"/>
                </a:solidFill>
                <a:latin typeface="Georgia" pitchFamily="18" charset="0"/>
              </a:rPr>
              <a:t>to explore partnership opportunities with the </a:t>
            </a:r>
            <a:r>
              <a:rPr lang="en-US" dirty="0" smtClean="0">
                <a:solidFill>
                  <a:srgbClr val="005DAA"/>
                </a:solidFill>
                <a:latin typeface="Georgia" pitchFamily="18" charset="0"/>
              </a:rPr>
              <a:t>World Bank</a:t>
            </a:r>
          </a:p>
          <a:p>
            <a:pPr>
              <a:buFont typeface="Arial" pitchFamily="34" charset="0"/>
              <a:buChar char="•"/>
            </a:pPr>
            <a:endParaRPr lang="en-US" dirty="0">
              <a:solidFill>
                <a:srgbClr val="003399"/>
              </a:solidFill>
              <a:latin typeface="Georgia" pitchFamily="18" charset="0"/>
            </a:endParaRPr>
          </a:p>
          <a:p>
            <a:endParaRPr lang="en-US" dirty="0">
              <a:solidFill>
                <a:srgbClr val="003399"/>
              </a:solidFill>
              <a:latin typeface="Arial Narrow" pitchFamily="34" charset="0"/>
            </a:endParaRPr>
          </a:p>
        </p:txBody>
      </p:sp>
    </p:spTree>
    <p:extLst>
      <p:ext uri="{BB962C8B-B14F-4D97-AF65-F5344CB8AC3E}">
        <p14:creationId xmlns:p14="http://schemas.microsoft.com/office/powerpoint/2010/main" val="3505322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t>
            </a:r>
            <a:r>
              <a:rPr lang="en-US" sz="2400" dirty="0"/>
              <a:t>and the World </a:t>
            </a:r>
            <a:r>
              <a:rPr lang="en-US" sz="2400" dirty="0" smtClean="0"/>
              <a:t>Bank</a:t>
            </a:r>
            <a:endParaRPr lang="en-US" sz="2400" dirty="0"/>
          </a:p>
        </p:txBody>
      </p:sp>
      <p:sp>
        <p:nvSpPr>
          <p:cNvPr id="3" name="Rectangle 2"/>
          <p:cNvSpPr/>
          <p:nvPr/>
        </p:nvSpPr>
        <p:spPr>
          <a:xfrm>
            <a:off x="447675" y="1295400"/>
            <a:ext cx="8382000" cy="4524315"/>
          </a:xfrm>
          <a:prstGeom prst="rect">
            <a:avLst/>
          </a:prstGeom>
        </p:spPr>
        <p:txBody>
          <a:bodyPr wrap="square">
            <a:spAutoFit/>
          </a:bodyPr>
          <a:lstStyle/>
          <a:p>
            <a:r>
              <a:rPr lang="en-US" dirty="0">
                <a:solidFill>
                  <a:srgbClr val="005DAA"/>
                </a:solidFill>
                <a:latin typeface="Georgia" pitchFamily="18" charset="0"/>
              </a:rPr>
              <a:t>The </a:t>
            </a:r>
            <a:r>
              <a:rPr lang="en-US" dirty="0" smtClean="0">
                <a:solidFill>
                  <a:srgbClr val="005DAA"/>
                </a:solidFill>
                <a:latin typeface="Georgia" pitchFamily="18" charset="0"/>
              </a:rPr>
              <a:t>Representatives:</a:t>
            </a:r>
            <a:endParaRPr lang="en-US" dirty="0">
              <a:solidFill>
                <a:srgbClr val="005DAA"/>
              </a:solidFill>
              <a:latin typeface="Georgia" pitchFamily="18" charset="0"/>
            </a:endParaRPr>
          </a:p>
          <a:p>
            <a:endParaRPr lang="en-US" dirty="0">
              <a:solidFill>
                <a:srgbClr val="005DAA"/>
              </a:solidFill>
              <a:latin typeface="Georgia" pitchFamily="18" charset="0"/>
            </a:endParaRPr>
          </a:p>
          <a:p>
            <a:pPr marL="342900" indent="-342900">
              <a:buFont typeface="Arial" pitchFamily="34" charset="0"/>
              <a:buChar char="•"/>
            </a:pPr>
            <a:r>
              <a:rPr lang="en-US" dirty="0" smtClean="0">
                <a:solidFill>
                  <a:srgbClr val="005DAA"/>
                </a:solidFill>
                <a:latin typeface="Georgia" pitchFamily="18" charset="0"/>
              </a:rPr>
              <a:t>Facilitate </a:t>
            </a:r>
            <a:r>
              <a:rPr lang="en-US" dirty="0">
                <a:solidFill>
                  <a:srgbClr val="005DAA"/>
                </a:solidFill>
                <a:latin typeface="Georgia" pitchFamily="18" charset="0"/>
              </a:rPr>
              <a:t>meetings between senior Rotary leaders </a:t>
            </a:r>
            <a:r>
              <a:rPr lang="en-US" dirty="0" smtClean="0">
                <a:solidFill>
                  <a:srgbClr val="005DAA"/>
                </a:solidFill>
                <a:latin typeface="Georgia" pitchFamily="18" charset="0"/>
              </a:rPr>
              <a:t>and senior World Bank officials</a:t>
            </a:r>
          </a:p>
          <a:p>
            <a:pPr marL="342900" indent="-342900">
              <a:buFont typeface="Arial" pitchFamily="34" charset="0"/>
              <a:buChar char="•"/>
            </a:pPr>
            <a:endParaRPr lang="en-US" dirty="0">
              <a:solidFill>
                <a:srgbClr val="005DAA"/>
              </a:solidFill>
              <a:latin typeface="Georgia" pitchFamily="18" charset="0"/>
            </a:endParaRPr>
          </a:p>
          <a:p>
            <a:pPr marL="342900" indent="-342900">
              <a:buFont typeface="Arial" pitchFamily="34" charset="0"/>
              <a:buChar char="•"/>
            </a:pPr>
            <a:r>
              <a:rPr lang="en-US" dirty="0" smtClean="0">
                <a:solidFill>
                  <a:srgbClr val="005DAA"/>
                </a:solidFill>
                <a:latin typeface="Georgia" pitchFamily="18" charset="0"/>
              </a:rPr>
              <a:t>Connect with Rotary </a:t>
            </a:r>
            <a:r>
              <a:rPr lang="en-US" dirty="0">
                <a:solidFill>
                  <a:srgbClr val="005DAA"/>
                </a:solidFill>
                <a:latin typeface="Georgia" pitchFamily="18" charset="0"/>
              </a:rPr>
              <a:t>Alumni employed by the </a:t>
            </a:r>
            <a:r>
              <a:rPr lang="en-US" dirty="0" smtClean="0">
                <a:solidFill>
                  <a:srgbClr val="005DAA"/>
                </a:solidFill>
                <a:latin typeface="Georgia" pitchFamily="18" charset="0"/>
              </a:rPr>
              <a:t>Bank (approximately </a:t>
            </a:r>
            <a:r>
              <a:rPr lang="en-US" dirty="0">
                <a:solidFill>
                  <a:srgbClr val="005DAA"/>
                </a:solidFill>
                <a:latin typeface="Georgia" pitchFamily="18" charset="0"/>
              </a:rPr>
              <a:t>25</a:t>
            </a:r>
            <a:r>
              <a:rPr lang="en-US" dirty="0" smtClean="0">
                <a:solidFill>
                  <a:srgbClr val="005DAA"/>
                </a:solidFill>
                <a:latin typeface="Georgia" pitchFamily="18" charset="0"/>
              </a:rPr>
              <a:t>)</a:t>
            </a:r>
          </a:p>
          <a:p>
            <a:pPr marL="342900" indent="-342900">
              <a:buFont typeface="Arial" pitchFamily="34" charset="0"/>
              <a:buChar char="•"/>
            </a:pPr>
            <a:endParaRPr lang="en-US" dirty="0">
              <a:solidFill>
                <a:srgbClr val="005DAA"/>
              </a:solidFill>
              <a:latin typeface="Georgia" pitchFamily="18" charset="0"/>
            </a:endParaRPr>
          </a:p>
          <a:p>
            <a:pPr marL="342900" indent="-342900">
              <a:buFont typeface="Arial" pitchFamily="34" charset="0"/>
              <a:buChar char="•"/>
            </a:pPr>
            <a:r>
              <a:rPr lang="en-US" dirty="0" smtClean="0">
                <a:solidFill>
                  <a:srgbClr val="005DAA"/>
                </a:solidFill>
                <a:latin typeface="Georgia" pitchFamily="18" charset="0"/>
              </a:rPr>
              <a:t>Foster </a:t>
            </a:r>
            <a:r>
              <a:rPr lang="en-US" dirty="0">
                <a:solidFill>
                  <a:srgbClr val="005DAA"/>
                </a:solidFill>
                <a:latin typeface="Georgia" pitchFamily="18" charset="0"/>
              </a:rPr>
              <a:t>opportunities for collaboration with Rotary at </a:t>
            </a:r>
            <a:r>
              <a:rPr lang="en-US" dirty="0" smtClean="0">
                <a:solidFill>
                  <a:srgbClr val="005DAA"/>
                </a:solidFill>
                <a:latin typeface="Georgia" pitchFamily="18" charset="0"/>
              </a:rPr>
              <a:t>all levels </a:t>
            </a:r>
            <a:r>
              <a:rPr lang="en-US" dirty="0">
                <a:solidFill>
                  <a:srgbClr val="005DAA"/>
                </a:solidFill>
                <a:latin typeface="Georgia" pitchFamily="18" charset="0"/>
              </a:rPr>
              <a:t>within the </a:t>
            </a:r>
            <a:r>
              <a:rPr lang="en-US" dirty="0" smtClean="0">
                <a:solidFill>
                  <a:srgbClr val="005DAA"/>
                </a:solidFill>
                <a:latin typeface="Georgia" pitchFamily="18" charset="0"/>
              </a:rPr>
              <a:t>World Bank</a:t>
            </a:r>
            <a:endParaRPr lang="en-US" dirty="0">
              <a:solidFill>
                <a:srgbClr val="005DAA"/>
              </a:solidFill>
              <a:latin typeface="Georgia" pitchFamily="18" charset="0"/>
            </a:endParaRPr>
          </a:p>
          <a:p>
            <a:pPr>
              <a:buFont typeface="Arial" pitchFamily="34" charset="0"/>
              <a:buChar char="•"/>
            </a:pPr>
            <a:endParaRPr lang="en-US" dirty="0">
              <a:solidFill>
                <a:srgbClr val="16316B"/>
              </a:solidFill>
              <a:latin typeface="Arial Narrow" pitchFamily="34" charset="0"/>
            </a:endParaRPr>
          </a:p>
          <a:p>
            <a:endParaRPr lang="en-US" dirty="0">
              <a:solidFill>
                <a:srgbClr val="003399"/>
              </a:solidFill>
              <a:latin typeface="Arial Narrow" pitchFamily="34" charset="0"/>
            </a:endParaRPr>
          </a:p>
        </p:txBody>
      </p:sp>
    </p:spTree>
    <p:extLst>
      <p:ext uri="{BB962C8B-B14F-4D97-AF65-F5344CB8AC3E}">
        <p14:creationId xmlns:p14="http://schemas.microsoft.com/office/powerpoint/2010/main" val="1207298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729/4077088037_a4787dd35c.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04800" y="1215100"/>
            <a:ext cx="1828800" cy="1172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necountry.org/e201/images/e20113ap_Hague_Peace_Palace_Photo-SMALL.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311431" y="1220524"/>
            <a:ext cx="1965312" cy="1172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w2.google.com/mw-panoramio/photos/medium/65882704.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69756" y="1220525"/>
            <a:ext cx="1562860" cy="11721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3.bp.blogspot.com/-2764Znkq_sk/TnSEIUJILNI/AAAAAAAAAeI/RB12jItG51c/s1600/UN+building.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53814" y="1217091"/>
            <a:ext cx="2075986" cy="11755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3.bp.blogspot.com/-DPxRX0suQOc/TVT76mWatPI/AAAAAAAAACI/fgNf4IpaX-o/s1600/DSCN0399.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4800" y="2566213"/>
            <a:ext cx="2921000" cy="16430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BM Images\______UN_Day_various\EV1G4205.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76743" y="2621757"/>
            <a:ext cx="2371726"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R:\BM Images\______UN_Day_various\EV1G4522.JPG"/>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3438525" y="2602707"/>
            <a:ext cx="2651112" cy="162955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R:\BM Images\______UN_Day_various\EV1G4509.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304800" y="4390771"/>
            <a:ext cx="2733676" cy="14864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BM Images\______UN_Day_various\_MG_9951.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418857" y="4371721"/>
            <a:ext cx="2229612" cy="148640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R:\BM Images\______UN_Day_various\EV1G4841.JPG"/>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3308336" y="4371721"/>
            <a:ext cx="2911489" cy="148640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2400" b="1" dirty="0" smtClean="0">
                <a:solidFill>
                  <a:schemeClr val="bg1"/>
                </a:solidFill>
              </a:rPr>
              <a:t>Rotary and the United Nations: Today and Beyond </a:t>
            </a:r>
            <a:endParaRPr lang="en-US" sz="2400" b="1" dirty="0">
              <a:solidFill>
                <a:schemeClr val="bg1"/>
              </a:solidFill>
            </a:endParaRPr>
          </a:p>
        </p:txBody>
      </p:sp>
    </p:spTree>
    <p:extLst>
      <p:ext uri="{BB962C8B-B14F-4D97-AF65-F5344CB8AC3E}">
        <p14:creationId xmlns:p14="http://schemas.microsoft.com/office/powerpoint/2010/main" val="9308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par>
                                <p:cTn id="20" presetID="53" presetClass="entr" presetSubtype="16"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 calcmode="lin" valueType="num">
                                      <p:cBhvr>
                                        <p:cTn id="22" dur="500" fill="hold"/>
                                        <p:tgtEl>
                                          <p:spTgt spid="1034"/>
                                        </p:tgtEl>
                                        <p:attrNameLst>
                                          <p:attrName>ppt_w</p:attrName>
                                        </p:attrNameLst>
                                      </p:cBhvr>
                                      <p:tavLst>
                                        <p:tav tm="0">
                                          <p:val>
                                            <p:fltVal val="0"/>
                                          </p:val>
                                        </p:tav>
                                        <p:tav tm="100000">
                                          <p:val>
                                            <p:strVal val="#ppt_w"/>
                                          </p:val>
                                        </p:tav>
                                      </p:tavLst>
                                    </p:anim>
                                    <p:anim calcmode="lin" valueType="num">
                                      <p:cBhvr>
                                        <p:cTn id="23" dur="500" fill="hold"/>
                                        <p:tgtEl>
                                          <p:spTgt spid="1034"/>
                                        </p:tgtEl>
                                        <p:attrNameLst>
                                          <p:attrName>ppt_h</p:attrName>
                                        </p:attrNameLst>
                                      </p:cBhvr>
                                      <p:tavLst>
                                        <p:tav tm="0">
                                          <p:val>
                                            <p:fltVal val="0"/>
                                          </p:val>
                                        </p:tav>
                                        <p:tav tm="100000">
                                          <p:val>
                                            <p:strVal val="#ppt_h"/>
                                          </p:val>
                                        </p:tav>
                                      </p:tavLst>
                                    </p:anim>
                                    <p:animEffect transition="in" filter="fade">
                                      <p:cBhvr>
                                        <p:cTn id="24" dur="500"/>
                                        <p:tgtEl>
                                          <p:spTgt spid="1034"/>
                                        </p:tgtEl>
                                      </p:cBhvr>
                                    </p:animEffect>
                                  </p:childTnLst>
                                </p:cTn>
                              </p:par>
                              <p:par>
                                <p:cTn id="25" presetID="53" presetClass="entr" presetSubtype="16" fill="hold" nodeType="withEffect">
                                  <p:stCondLst>
                                    <p:cond delay="0"/>
                                  </p:stCondLst>
                                  <p:childTnLst>
                                    <p:set>
                                      <p:cBhvr>
                                        <p:cTn id="26" dur="1" fill="hold">
                                          <p:stCondLst>
                                            <p:cond delay="0"/>
                                          </p:stCondLst>
                                        </p:cTn>
                                        <p:tgtEl>
                                          <p:spTgt spid="1042"/>
                                        </p:tgtEl>
                                        <p:attrNameLst>
                                          <p:attrName>style.visibility</p:attrName>
                                        </p:attrNameLst>
                                      </p:cBhvr>
                                      <p:to>
                                        <p:strVal val="visible"/>
                                      </p:to>
                                    </p:set>
                                    <p:anim calcmode="lin" valueType="num">
                                      <p:cBhvr>
                                        <p:cTn id="27" dur="500" fill="hold"/>
                                        <p:tgtEl>
                                          <p:spTgt spid="1042"/>
                                        </p:tgtEl>
                                        <p:attrNameLst>
                                          <p:attrName>ppt_w</p:attrName>
                                        </p:attrNameLst>
                                      </p:cBhvr>
                                      <p:tavLst>
                                        <p:tav tm="0">
                                          <p:val>
                                            <p:fltVal val="0"/>
                                          </p:val>
                                        </p:tav>
                                        <p:tav tm="100000">
                                          <p:val>
                                            <p:strVal val="#ppt_w"/>
                                          </p:val>
                                        </p:tav>
                                      </p:tavLst>
                                    </p:anim>
                                    <p:anim calcmode="lin" valueType="num">
                                      <p:cBhvr>
                                        <p:cTn id="28" dur="500" fill="hold"/>
                                        <p:tgtEl>
                                          <p:spTgt spid="1042"/>
                                        </p:tgtEl>
                                        <p:attrNameLst>
                                          <p:attrName>ppt_h</p:attrName>
                                        </p:attrNameLst>
                                      </p:cBhvr>
                                      <p:tavLst>
                                        <p:tav tm="0">
                                          <p:val>
                                            <p:fltVal val="0"/>
                                          </p:val>
                                        </p:tav>
                                        <p:tav tm="100000">
                                          <p:val>
                                            <p:strVal val="#ppt_h"/>
                                          </p:val>
                                        </p:tav>
                                      </p:tavLst>
                                    </p:anim>
                                    <p:animEffect transition="in" filter="fade">
                                      <p:cBhvr>
                                        <p:cTn id="29" dur="500"/>
                                        <p:tgtEl>
                                          <p:spTgt spid="1042"/>
                                        </p:tgtEl>
                                      </p:cBhvr>
                                    </p:animEffect>
                                  </p:childTnLst>
                                </p:cTn>
                              </p:par>
                              <p:par>
                                <p:cTn id="30" presetID="53" presetClass="entr" presetSubtype="16" fill="hold" nodeType="withEffect">
                                  <p:stCondLst>
                                    <p:cond delay="0"/>
                                  </p:stCondLst>
                                  <p:childTnLst>
                                    <p:set>
                                      <p:cBhvr>
                                        <p:cTn id="31" dur="1" fill="hold">
                                          <p:stCondLst>
                                            <p:cond delay="0"/>
                                          </p:stCondLst>
                                        </p:cTn>
                                        <p:tgtEl>
                                          <p:spTgt spid="1043"/>
                                        </p:tgtEl>
                                        <p:attrNameLst>
                                          <p:attrName>style.visibility</p:attrName>
                                        </p:attrNameLst>
                                      </p:cBhvr>
                                      <p:to>
                                        <p:strVal val="visible"/>
                                      </p:to>
                                    </p:set>
                                    <p:anim calcmode="lin" valueType="num">
                                      <p:cBhvr>
                                        <p:cTn id="32" dur="500" fill="hold"/>
                                        <p:tgtEl>
                                          <p:spTgt spid="1043"/>
                                        </p:tgtEl>
                                        <p:attrNameLst>
                                          <p:attrName>ppt_w</p:attrName>
                                        </p:attrNameLst>
                                      </p:cBhvr>
                                      <p:tavLst>
                                        <p:tav tm="0">
                                          <p:val>
                                            <p:fltVal val="0"/>
                                          </p:val>
                                        </p:tav>
                                        <p:tav tm="100000">
                                          <p:val>
                                            <p:strVal val="#ppt_w"/>
                                          </p:val>
                                        </p:tav>
                                      </p:tavLst>
                                    </p:anim>
                                    <p:anim calcmode="lin" valueType="num">
                                      <p:cBhvr>
                                        <p:cTn id="33" dur="500" fill="hold"/>
                                        <p:tgtEl>
                                          <p:spTgt spid="1043"/>
                                        </p:tgtEl>
                                        <p:attrNameLst>
                                          <p:attrName>ppt_h</p:attrName>
                                        </p:attrNameLst>
                                      </p:cBhvr>
                                      <p:tavLst>
                                        <p:tav tm="0">
                                          <p:val>
                                            <p:fltVal val="0"/>
                                          </p:val>
                                        </p:tav>
                                        <p:tav tm="100000">
                                          <p:val>
                                            <p:strVal val="#ppt_h"/>
                                          </p:val>
                                        </p:tav>
                                      </p:tavLst>
                                    </p:anim>
                                    <p:animEffect transition="in" filter="fade">
                                      <p:cBhvr>
                                        <p:cTn id="34" dur="500"/>
                                        <p:tgtEl>
                                          <p:spTgt spid="1043"/>
                                        </p:tgtEl>
                                      </p:cBhvr>
                                    </p:animEffect>
                                  </p:childTnLst>
                                </p:cTn>
                              </p:par>
                              <p:par>
                                <p:cTn id="35" presetID="53" presetClass="entr" presetSubtype="16" fill="hold" nodeType="withEffect">
                                  <p:stCondLst>
                                    <p:cond delay="0"/>
                                  </p:stCondLst>
                                  <p:childTnLst>
                                    <p:set>
                                      <p:cBhvr>
                                        <p:cTn id="36" dur="1" fill="hold">
                                          <p:stCondLst>
                                            <p:cond delay="0"/>
                                          </p:stCondLst>
                                        </p:cTn>
                                        <p:tgtEl>
                                          <p:spTgt spid="1036"/>
                                        </p:tgtEl>
                                        <p:attrNameLst>
                                          <p:attrName>style.visibility</p:attrName>
                                        </p:attrNameLst>
                                      </p:cBhvr>
                                      <p:to>
                                        <p:strVal val="visible"/>
                                      </p:to>
                                    </p:set>
                                    <p:anim calcmode="lin" valueType="num">
                                      <p:cBhvr>
                                        <p:cTn id="37" dur="500" fill="hold"/>
                                        <p:tgtEl>
                                          <p:spTgt spid="1036"/>
                                        </p:tgtEl>
                                        <p:attrNameLst>
                                          <p:attrName>ppt_w</p:attrName>
                                        </p:attrNameLst>
                                      </p:cBhvr>
                                      <p:tavLst>
                                        <p:tav tm="0">
                                          <p:val>
                                            <p:fltVal val="0"/>
                                          </p:val>
                                        </p:tav>
                                        <p:tav tm="100000">
                                          <p:val>
                                            <p:strVal val="#ppt_w"/>
                                          </p:val>
                                        </p:tav>
                                      </p:tavLst>
                                    </p:anim>
                                    <p:anim calcmode="lin" valueType="num">
                                      <p:cBhvr>
                                        <p:cTn id="38" dur="500" fill="hold"/>
                                        <p:tgtEl>
                                          <p:spTgt spid="1036"/>
                                        </p:tgtEl>
                                        <p:attrNameLst>
                                          <p:attrName>ppt_h</p:attrName>
                                        </p:attrNameLst>
                                      </p:cBhvr>
                                      <p:tavLst>
                                        <p:tav tm="0">
                                          <p:val>
                                            <p:fltVal val="0"/>
                                          </p:val>
                                        </p:tav>
                                        <p:tav tm="100000">
                                          <p:val>
                                            <p:strVal val="#ppt_h"/>
                                          </p:val>
                                        </p:tav>
                                      </p:tavLst>
                                    </p:anim>
                                    <p:animEffect transition="in" filter="fade">
                                      <p:cBhvr>
                                        <p:cTn id="39" dur="500"/>
                                        <p:tgtEl>
                                          <p:spTgt spid="1036"/>
                                        </p:tgtEl>
                                      </p:cBhvr>
                                    </p:animEffect>
                                  </p:childTnLst>
                                </p:cTn>
                              </p:par>
                              <p:par>
                                <p:cTn id="40" presetID="53" presetClass="entr" presetSubtype="16" fill="hold" nodeType="withEffect">
                                  <p:stCondLst>
                                    <p:cond delay="0"/>
                                  </p:stCondLst>
                                  <p:childTnLst>
                                    <p:set>
                                      <p:cBhvr>
                                        <p:cTn id="41" dur="1" fill="hold">
                                          <p:stCondLst>
                                            <p:cond delay="0"/>
                                          </p:stCondLst>
                                        </p:cTn>
                                        <p:tgtEl>
                                          <p:spTgt spid="1045"/>
                                        </p:tgtEl>
                                        <p:attrNameLst>
                                          <p:attrName>style.visibility</p:attrName>
                                        </p:attrNameLst>
                                      </p:cBhvr>
                                      <p:to>
                                        <p:strVal val="visible"/>
                                      </p:to>
                                    </p:set>
                                    <p:anim calcmode="lin" valueType="num">
                                      <p:cBhvr>
                                        <p:cTn id="42" dur="500" fill="hold"/>
                                        <p:tgtEl>
                                          <p:spTgt spid="1045"/>
                                        </p:tgtEl>
                                        <p:attrNameLst>
                                          <p:attrName>ppt_w</p:attrName>
                                        </p:attrNameLst>
                                      </p:cBhvr>
                                      <p:tavLst>
                                        <p:tav tm="0">
                                          <p:val>
                                            <p:fltVal val="0"/>
                                          </p:val>
                                        </p:tav>
                                        <p:tav tm="100000">
                                          <p:val>
                                            <p:strVal val="#ppt_w"/>
                                          </p:val>
                                        </p:tav>
                                      </p:tavLst>
                                    </p:anim>
                                    <p:anim calcmode="lin" valueType="num">
                                      <p:cBhvr>
                                        <p:cTn id="43" dur="500" fill="hold"/>
                                        <p:tgtEl>
                                          <p:spTgt spid="1045"/>
                                        </p:tgtEl>
                                        <p:attrNameLst>
                                          <p:attrName>ppt_h</p:attrName>
                                        </p:attrNameLst>
                                      </p:cBhvr>
                                      <p:tavLst>
                                        <p:tav tm="0">
                                          <p:val>
                                            <p:fltVal val="0"/>
                                          </p:val>
                                        </p:tav>
                                        <p:tav tm="100000">
                                          <p:val>
                                            <p:strVal val="#ppt_h"/>
                                          </p:val>
                                        </p:tav>
                                      </p:tavLst>
                                    </p:anim>
                                    <p:animEffect transition="in" filter="fade">
                                      <p:cBhvr>
                                        <p:cTn id="44" dur="500"/>
                                        <p:tgtEl>
                                          <p:spTgt spid="1045"/>
                                        </p:tgtEl>
                                      </p:cBhvr>
                                    </p:animEffect>
                                  </p:childTnLst>
                                </p:cTn>
                              </p:par>
                              <p:par>
                                <p:cTn id="45" presetID="53" presetClass="entr" presetSubtype="16" fill="hold" nodeType="withEffect">
                                  <p:stCondLst>
                                    <p:cond delay="0"/>
                                  </p:stCondLst>
                                  <p:childTnLst>
                                    <p:set>
                                      <p:cBhvr>
                                        <p:cTn id="46" dur="1" fill="hold">
                                          <p:stCondLst>
                                            <p:cond delay="0"/>
                                          </p:stCondLst>
                                        </p:cTn>
                                        <p:tgtEl>
                                          <p:spTgt spid="1047"/>
                                        </p:tgtEl>
                                        <p:attrNameLst>
                                          <p:attrName>style.visibility</p:attrName>
                                        </p:attrNameLst>
                                      </p:cBhvr>
                                      <p:to>
                                        <p:strVal val="visible"/>
                                      </p:to>
                                    </p:set>
                                    <p:anim calcmode="lin" valueType="num">
                                      <p:cBhvr>
                                        <p:cTn id="47" dur="500" fill="hold"/>
                                        <p:tgtEl>
                                          <p:spTgt spid="1047"/>
                                        </p:tgtEl>
                                        <p:attrNameLst>
                                          <p:attrName>ppt_w</p:attrName>
                                        </p:attrNameLst>
                                      </p:cBhvr>
                                      <p:tavLst>
                                        <p:tav tm="0">
                                          <p:val>
                                            <p:fltVal val="0"/>
                                          </p:val>
                                        </p:tav>
                                        <p:tav tm="100000">
                                          <p:val>
                                            <p:strVal val="#ppt_w"/>
                                          </p:val>
                                        </p:tav>
                                      </p:tavLst>
                                    </p:anim>
                                    <p:anim calcmode="lin" valueType="num">
                                      <p:cBhvr>
                                        <p:cTn id="48" dur="500" fill="hold"/>
                                        <p:tgtEl>
                                          <p:spTgt spid="1047"/>
                                        </p:tgtEl>
                                        <p:attrNameLst>
                                          <p:attrName>ppt_h</p:attrName>
                                        </p:attrNameLst>
                                      </p:cBhvr>
                                      <p:tavLst>
                                        <p:tav tm="0">
                                          <p:val>
                                            <p:fltVal val="0"/>
                                          </p:val>
                                        </p:tav>
                                        <p:tav tm="100000">
                                          <p:val>
                                            <p:strVal val="#ppt_h"/>
                                          </p:val>
                                        </p:tav>
                                      </p:tavLst>
                                    </p:anim>
                                    <p:animEffect transition="in" filter="fade">
                                      <p:cBhvr>
                                        <p:cTn id="49" dur="500"/>
                                        <p:tgtEl>
                                          <p:spTgt spid="1047"/>
                                        </p:tgtEl>
                                      </p:cBhvr>
                                    </p:animEffect>
                                  </p:childTnLst>
                                </p:cTn>
                              </p:par>
                              <p:par>
                                <p:cTn id="50" presetID="53" presetClass="entr" presetSubtype="16" fill="hold" nodeType="withEffect">
                                  <p:stCondLst>
                                    <p:cond delay="0"/>
                                  </p:stCondLst>
                                  <p:childTnLst>
                                    <p:set>
                                      <p:cBhvr>
                                        <p:cTn id="51" dur="1" fill="hold">
                                          <p:stCondLst>
                                            <p:cond delay="0"/>
                                          </p:stCondLst>
                                        </p:cTn>
                                        <p:tgtEl>
                                          <p:spTgt spid="1046"/>
                                        </p:tgtEl>
                                        <p:attrNameLst>
                                          <p:attrName>style.visibility</p:attrName>
                                        </p:attrNameLst>
                                      </p:cBhvr>
                                      <p:to>
                                        <p:strVal val="visible"/>
                                      </p:to>
                                    </p:set>
                                    <p:anim calcmode="lin" valueType="num">
                                      <p:cBhvr>
                                        <p:cTn id="52" dur="500" fill="hold"/>
                                        <p:tgtEl>
                                          <p:spTgt spid="1046"/>
                                        </p:tgtEl>
                                        <p:attrNameLst>
                                          <p:attrName>ppt_w</p:attrName>
                                        </p:attrNameLst>
                                      </p:cBhvr>
                                      <p:tavLst>
                                        <p:tav tm="0">
                                          <p:val>
                                            <p:fltVal val="0"/>
                                          </p:val>
                                        </p:tav>
                                        <p:tav tm="100000">
                                          <p:val>
                                            <p:strVal val="#ppt_w"/>
                                          </p:val>
                                        </p:tav>
                                      </p:tavLst>
                                    </p:anim>
                                    <p:anim calcmode="lin" valueType="num">
                                      <p:cBhvr>
                                        <p:cTn id="53" dur="500" fill="hold"/>
                                        <p:tgtEl>
                                          <p:spTgt spid="1046"/>
                                        </p:tgtEl>
                                        <p:attrNameLst>
                                          <p:attrName>ppt_h</p:attrName>
                                        </p:attrNameLst>
                                      </p:cBhvr>
                                      <p:tavLst>
                                        <p:tav tm="0">
                                          <p:val>
                                            <p:fltVal val="0"/>
                                          </p:val>
                                        </p:tav>
                                        <p:tav tm="100000">
                                          <p:val>
                                            <p:strVal val="#ppt_h"/>
                                          </p:val>
                                        </p:tav>
                                      </p:tavLst>
                                    </p:anim>
                                    <p:animEffect transition="in" filter="fade">
                                      <p:cBhvr>
                                        <p:cTn id="54"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914400" y="2590800"/>
            <a:ext cx="7467600" cy="1143000"/>
          </a:xfrm>
        </p:spPr>
        <p:txBody>
          <a:bodyPr/>
          <a:lstStyle/>
          <a:p>
            <a:pPr algn="ctr"/>
            <a:r>
              <a:rPr lang="en-US" sz="6000" dirty="0" smtClean="0">
                <a:solidFill>
                  <a:schemeClr val="bg1"/>
                </a:solidFill>
              </a:rPr>
              <a:t>Questions?</a:t>
            </a:r>
            <a:endParaRPr lang="en-US" sz="6000" dirty="0">
              <a:solidFill>
                <a:schemeClr val="bg1"/>
              </a:solidFill>
            </a:endParaRPr>
          </a:p>
        </p:txBody>
      </p:sp>
      <p:sp>
        <p:nvSpPr>
          <p:cNvPr id="9" name="Subtitle 8"/>
          <p:cNvSpPr>
            <a:spLocks noGrp="1"/>
          </p:cNvSpPr>
          <p:nvPr>
            <p:ph type="subTitle" idx="1"/>
          </p:nvPr>
        </p:nvSpPr>
        <p:spPr/>
        <p:txBody>
          <a:bodyPr/>
          <a:lstStyle/>
          <a:p>
            <a:r>
              <a:rPr lang="en-US" dirty="0" smtClean="0"/>
              <a:t>TAKE ACTION, EXCHANGE IDEAS, JOIN LEADERS</a:t>
            </a:r>
            <a:endParaRPr lang="en-US" dirty="0"/>
          </a:p>
        </p:txBody>
      </p:sp>
    </p:spTree>
    <p:extLst>
      <p:ext uri="{BB962C8B-B14F-4D97-AF65-F5344CB8AC3E}">
        <p14:creationId xmlns:p14="http://schemas.microsoft.com/office/powerpoint/2010/main" val="1549455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Rotary and </a:t>
            </a:r>
            <a:r>
              <a:rPr lang="en-US" sz="2400" dirty="0" smtClean="0"/>
              <a:t>the United </a:t>
            </a:r>
            <a:r>
              <a:rPr lang="en-US" sz="2400" dirty="0"/>
              <a:t>Nations: RI’s Representative Network</a:t>
            </a:r>
          </a:p>
        </p:txBody>
      </p:sp>
      <p:sp>
        <p:nvSpPr>
          <p:cNvPr id="3" name="Content Placeholder 1"/>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u="sng" dirty="0" smtClean="0"/>
              <a:t>Today’s Panelists:</a:t>
            </a:r>
          </a:p>
          <a:p>
            <a:pPr marL="0" indent="0">
              <a:spcBef>
                <a:spcPts val="0"/>
              </a:spcBef>
              <a:buNone/>
            </a:pPr>
            <a:endParaRPr lang="en-US" dirty="0" smtClean="0"/>
          </a:p>
          <a:p>
            <a:pPr defTabSz="914400">
              <a:spcBef>
                <a:spcPts val="0"/>
              </a:spcBef>
            </a:pPr>
            <a:r>
              <a:rPr lang="en-US" sz="2800" dirty="0" smtClean="0"/>
              <a:t>Peter R. Kyle </a:t>
            </a:r>
            <a:r>
              <a:rPr lang="en-US" sz="2800" dirty="0" smtClean="0">
                <a:latin typeface="Georgia" pitchFamily="18" charset="0"/>
                <a:cs typeface="Arial" charset="0"/>
                <a:sym typeface="Symbol"/>
              </a:rPr>
              <a:t>World Bank (Washington, DC)</a:t>
            </a:r>
            <a:endParaRPr lang="en-US" sz="2800" dirty="0">
              <a:latin typeface="Georgia" pitchFamily="18" charset="0"/>
              <a:cs typeface="Arial" charset="0"/>
              <a:sym typeface="Symbol"/>
            </a:endParaRPr>
          </a:p>
          <a:p>
            <a:pPr>
              <a:spcBef>
                <a:spcPts val="0"/>
              </a:spcBef>
            </a:pPr>
            <a:endParaRPr lang="en-US" sz="2800" dirty="0" smtClean="0"/>
          </a:p>
          <a:p>
            <a:pPr>
              <a:spcBef>
                <a:spcPts val="0"/>
              </a:spcBef>
            </a:pPr>
            <a:r>
              <a:rPr lang="en-US" sz="2800" dirty="0" smtClean="0"/>
              <a:t>Knut J. Johnsen </a:t>
            </a:r>
            <a:r>
              <a:rPr lang="en-US" sz="2800" dirty="0" smtClean="0">
                <a:latin typeface="Georgia" pitchFamily="18" charset="0"/>
                <a:cs typeface="Arial" charset="0"/>
                <a:sym typeface="Symbol"/>
              </a:rPr>
              <a:t>United Nations (New York)</a:t>
            </a:r>
          </a:p>
          <a:p>
            <a:pPr marL="0" indent="0">
              <a:spcBef>
                <a:spcPts val="0"/>
              </a:spcBef>
              <a:buNone/>
            </a:pPr>
            <a:endParaRPr lang="en-US" sz="2800" dirty="0" smtClean="0">
              <a:latin typeface="Georgia" pitchFamily="18" charset="0"/>
              <a:cs typeface="Arial" charset="0"/>
              <a:sym typeface="Symbol"/>
            </a:endParaRPr>
          </a:p>
          <a:p>
            <a:pPr>
              <a:spcBef>
                <a:spcPts val="0"/>
              </a:spcBef>
            </a:pPr>
            <a:r>
              <a:rPr lang="en-US" sz="2800" dirty="0" smtClean="0"/>
              <a:t>Ayoub M. Ayoub </a:t>
            </a:r>
            <a:r>
              <a:rPr lang="en-US" sz="2800" dirty="0" smtClean="0">
                <a:latin typeface="Georgia" pitchFamily="18" charset="0"/>
                <a:cs typeface="Arial" charset="0"/>
                <a:sym typeface="Symbol"/>
              </a:rPr>
              <a:t>Arab League (Cairo)</a:t>
            </a:r>
            <a:endParaRPr lang="en-US" sz="2800" dirty="0" smtClean="0"/>
          </a:p>
          <a:p>
            <a:pPr marL="0" indent="0">
              <a:buNone/>
            </a:pPr>
            <a:endParaRPr lang="en-US" dirty="0"/>
          </a:p>
        </p:txBody>
      </p:sp>
    </p:spTree>
    <p:extLst>
      <p:ext uri="{BB962C8B-B14F-4D97-AF65-F5344CB8AC3E}">
        <p14:creationId xmlns:p14="http://schemas.microsoft.com/office/powerpoint/2010/main" val="287877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Rotary and the United Nations: RI’s Representative Network</a:t>
            </a:r>
            <a:endParaRPr lang="en-US" sz="2400"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50948" y="2809875"/>
            <a:ext cx="1447799"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enzoj\Downloads\RotaryMBS_RGB (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2874563"/>
            <a:ext cx="3377152" cy="12688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100" y="2790825"/>
            <a:ext cx="2762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405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eaLnBrk="1" hangingPunct="1"/>
            <a:r>
              <a:rPr lang="en-US" sz="2400" b="1" dirty="0" smtClean="0">
                <a:latin typeface="Arial Narrow" pitchFamily="34" charset="0"/>
              </a:rPr>
              <a:t>The Rotary Representative Network</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642" y="1808163"/>
            <a:ext cx="5657234"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067593"/>
            <a:ext cx="84613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 y="1067593"/>
            <a:ext cx="909638"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89585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9" y="2362200"/>
            <a:ext cx="1033462"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5073650"/>
            <a:ext cx="107315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025" y="2362200"/>
            <a:ext cx="935653"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00" y="3657600"/>
            <a:ext cx="9144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5900" y="5086350"/>
            <a:ext cx="11969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7964" y="3657601"/>
            <a:ext cx="1073461"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4927600"/>
            <a:ext cx="11382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111750"/>
            <a:ext cx="1071563"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93644" y="1076102"/>
            <a:ext cx="742950" cy="72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81200" y="977022"/>
            <a:ext cx="1047750" cy="82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Organisation for Economic Co-operation and Development"/>
          <p:cNvPicPr>
            <a:picLocks noChangeAspect="1" noChangeArrowheads="1"/>
          </p:cNvPicPr>
          <p:nvPr/>
        </p:nvPicPr>
        <p:blipFill rotWithShape="1">
          <a:blip r:embed="rId17">
            <a:extLst>
              <a:ext uri="{28A0092B-C50C-407E-A947-70E740481C1C}">
                <a14:useLocalDpi xmlns:a14="http://schemas.microsoft.com/office/drawing/2010/main" val="0"/>
              </a:ext>
            </a:extLst>
          </a:blip>
          <a:srcRect b="22765"/>
          <a:stretch/>
        </p:blipFill>
        <p:spPr bwMode="auto">
          <a:xfrm>
            <a:off x="3623301" y="1126289"/>
            <a:ext cx="1859916" cy="52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101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2014-15 Rotary Representatives</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47" y="1328739"/>
            <a:ext cx="576262" cy="80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388" y="1332019"/>
            <a:ext cx="583228" cy="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351" y="1347787"/>
            <a:ext cx="5715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1814" y="1347052"/>
            <a:ext cx="582559" cy="79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72" r="10577" b="8436"/>
          <a:stretch/>
        </p:blipFill>
        <p:spPr bwMode="auto">
          <a:xfrm>
            <a:off x="3165300" y="1347788"/>
            <a:ext cx="600483" cy="79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6094" y="1347052"/>
            <a:ext cx="632361" cy="8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0673" y="1371445"/>
            <a:ext cx="578759" cy="77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4302" y="1372015"/>
            <a:ext cx="560493" cy="77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31" y="1362074"/>
            <a:ext cx="56746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6121" y="1362073"/>
            <a:ext cx="568561" cy="7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255" y="3017770"/>
            <a:ext cx="548744" cy="7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2119" y="3025110"/>
            <a:ext cx="546741" cy="77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4098" y="3005069"/>
            <a:ext cx="595313"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38374" y="3025111"/>
            <a:ext cx="511772" cy="76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8579" y="3025110"/>
            <a:ext cx="516865" cy="77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6790" y="4568506"/>
            <a:ext cx="609493" cy="82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4442" y="3025110"/>
            <a:ext cx="636349" cy="76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4389" y="4568506"/>
            <a:ext cx="619716" cy="82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3017" y="3017770"/>
            <a:ext cx="567018" cy="7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6582" y="3020496"/>
            <a:ext cx="565735" cy="77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8" name="Picture 22"/>
          <p:cNvPicPr>
            <a:picLocks noChangeAspect="1" noChangeArrowheads="1"/>
          </p:cNvPicPr>
          <p:nvPr/>
        </p:nvPicPr>
        <p:blipFill rotWithShape="1">
          <a:blip r:embed="rId23">
            <a:extLst>
              <a:ext uri="{28A0092B-C50C-407E-A947-70E740481C1C}">
                <a14:useLocalDpi xmlns:a14="http://schemas.microsoft.com/office/drawing/2010/main" val="0"/>
              </a:ext>
            </a:extLst>
          </a:blip>
          <a:srcRect l="6557" r="5736"/>
          <a:stretch/>
        </p:blipFill>
        <p:spPr bwMode="auto">
          <a:xfrm>
            <a:off x="5717308" y="3025111"/>
            <a:ext cx="561033" cy="76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67787" y="4568507"/>
            <a:ext cx="548544" cy="82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33695" y="4568506"/>
            <a:ext cx="494459" cy="81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31728" y="4579285"/>
            <a:ext cx="545869" cy="81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87490" y="4585247"/>
            <a:ext cx="614911" cy="77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8327" y="4578173"/>
            <a:ext cx="603529" cy="81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38311" y="4579385"/>
            <a:ext cx="675705" cy="8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44024" y="4579386"/>
            <a:ext cx="590853" cy="80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6" name="Picture 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030534" y="4601986"/>
            <a:ext cx="577001" cy="7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65083" y="3020497"/>
            <a:ext cx="564685" cy="76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8" name="Picture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073786" y="1376208"/>
            <a:ext cx="553469" cy="76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151938" y="1238250"/>
            <a:ext cx="51128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83032" y="942200"/>
            <a:ext cx="4121302" cy="276999"/>
          </a:xfrm>
          <a:prstGeom prst="rect">
            <a:avLst/>
          </a:prstGeom>
          <a:noFill/>
        </p:spPr>
        <p:txBody>
          <a:bodyPr wrap="square" rtlCol="0">
            <a:spAutoFit/>
          </a:bodyPr>
          <a:lstStyle/>
          <a:p>
            <a:r>
              <a:rPr lang="en-US" sz="1200" b="1" dirty="0" smtClean="0">
                <a:solidFill>
                  <a:srgbClr val="005DAA"/>
                </a:solidFill>
              </a:rPr>
              <a:t>UN: New York</a:t>
            </a:r>
            <a:endParaRPr lang="en-US" sz="1200" b="1" dirty="0">
              <a:solidFill>
                <a:srgbClr val="005DAA"/>
              </a:solidFill>
            </a:endParaRPr>
          </a:p>
        </p:txBody>
      </p:sp>
      <p:cxnSp>
        <p:nvCxnSpPr>
          <p:cNvPr id="7" name="Straight Connector 6"/>
          <p:cNvCxnSpPr/>
          <p:nvPr/>
        </p:nvCxnSpPr>
        <p:spPr>
          <a:xfrm>
            <a:off x="6609834" y="1232497"/>
            <a:ext cx="1202075"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529674" y="955498"/>
            <a:ext cx="1371600" cy="276999"/>
          </a:xfrm>
          <a:prstGeom prst="rect">
            <a:avLst/>
          </a:prstGeom>
          <a:noFill/>
        </p:spPr>
        <p:txBody>
          <a:bodyPr wrap="square" rtlCol="0">
            <a:spAutoFit/>
          </a:bodyPr>
          <a:lstStyle/>
          <a:p>
            <a:r>
              <a:rPr lang="en-US" sz="1200" b="1" dirty="0" smtClean="0">
                <a:solidFill>
                  <a:srgbClr val="005DAA"/>
                </a:solidFill>
              </a:rPr>
              <a:t>UN: Geneva</a:t>
            </a:r>
            <a:endParaRPr lang="en-US" sz="1200" b="1" dirty="0">
              <a:solidFill>
                <a:srgbClr val="005DAA"/>
              </a:solidFill>
            </a:endParaRPr>
          </a:p>
        </p:txBody>
      </p:sp>
      <p:cxnSp>
        <p:nvCxnSpPr>
          <p:cNvPr id="43" name="Straight Connector 42"/>
          <p:cNvCxnSpPr/>
          <p:nvPr/>
        </p:nvCxnSpPr>
        <p:spPr>
          <a:xfrm>
            <a:off x="199202" y="2942192"/>
            <a:ext cx="805003"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19042" y="2670024"/>
            <a:ext cx="1371600" cy="276999"/>
          </a:xfrm>
          <a:prstGeom prst="rect">
            <a:avLst/>
          </a:prstGeom>
          <a:noFill/>
        </p:spPr>
        <p:txBody>
          <a:bodyPr wrap="square" rtlCol="0">
            <a:spAutoFit/>
          </a:bodyPr>
          <a:lstStyle/>
          <a:p>
            <a:r>
              <a:rPr lang="en-US" sz="1200" b="1" dirty="0" smtClean="0">
                <a:solidFill>
                  <a:srgbClr val="005DAA"/>
                </a:solidFill>
              </a:rPr>
              <a:t>UN: Vienna</a:t>
            </a:r>
            <a:endParaRPr lang="en-US" sz="1200" b="1" dirty="0">
              <a:solidFill>
                <a:srgbClr val="005DAA"/>
              </a:solidFill>
            </a:endParaRPr>
          </a:p>
        </p:txBody>
      </p:sp>
      <p:cxnSp>
        <p:nvCxnSpPr>
          <p:cNvPr id="46" name="Straight Connector 45"/>
          <p:cNvCxnSpPr/>
          <p:nvPr/>
        </p:nvCxnSpPr>
        <p:spPr>
          <a:xfrm>
            <a:off x="1417157" y="2947023"/>
            <a:ext cx="1936666"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336997" y="2670024"/>
            <a:ext cx="2016826" cy="276999"/>
          </a:xfrm>
          <a:prstGeom prst="rect">
            <a:avLst/>
          </a:prstGeom>
          <a:noFill/>
        </p:spPr>
        <p:txBody>
          <a:bodyPr wrap="square" rtlCol="0">
            <a:spAutoFit/>
          </a:bodyPr>
          <a:lstStyle/>
          <a:p>
            <a:r>
              <a:rPr lang="en-US" sz="1200" b="1" dirty="0" smtClean="0">
                <a:solidFill>
                  <a:srgbClr val="005DAA"/>
                </a:solidFill>
              </a:rPr>
              <a:t>UN: Regional Commissions</a:t>
            </a:r>
            <a:endParaRPr lang="en-US" sz="1200" b="1" dirty="0">
              <a:solidFill>
                <a:srgbClr val="005DAA"/>
              </a:solidFill>
            </a:endParaRPr>
          </a:p>
        </p:txBody>
      </p:sp>
      <p:cxnSp>
        <p:nvCxnSpPr>
          <p:cNvPr id="49" name="Straight Connector 48"/>
          <p:cNvCxnSpPr/>
          <p:nvPr/>
        </p:nvCxnSpPr>
        <p:spPr>
          <a:xfrm>
            <a:off x="3639384" y="2958435"/>
            <a:ext cx="1096060"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559224" y="2681436"/>
            <a:ext cx="1371600" cy="276999"/>
          </a:xfrm>
          <a:prstGeom prst="rect">
            <a:avLst/>
          </a:prstGeom>
          <a:noFill/>
        </p:spPr>
        <p:txBody>
          <a:bodyPr wrap="square" rtlCol="0">
            <a:spAutoFit/>
          </a:bodyPr>
          <a:lstStyle/>
          <a:p>
            <a:r>
              <a:rPr lang="en-US" sz="1200" b="1" dirty="0" smtClean="0">
                <a:solidFill>
                  <a:srgbClr val="005DAA"/>
                </a:solidFill>
              </a:rPr>
              <a:t>UNESCO</a:t>
            </a:r>
            <a:endParaRPr lang="en-US" sz="1200" b="1" dirty="0">
              <a:solidFill>
                <a:srgbClr val="005DAA"/>
              </a:solidFill>
            </a:endParaRPr>
          </a:p>
        </p:txBody>
      </p:sp>
      <p:cxnSp>
        <p:nvCxnSpPr>
          <p:cNvPr id="53" name="Straight Connector 52"/>
          <p:cNvCxnSpPr/>
          <p:nvPr/>
        </p:nvCxnSpPr>
        <p:spPr>
          <a:xfrm>
            <a:off x="5031598" y="2947022"/>
            <a:ext cx="1288969" cy="11413"/>
          </a:xfrm>
          <a:prstGeom prst="line">
            <a:avLst/>
          </a:prstGeom>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958492" y="2683149"/>
            <a:ext cx="1371600" cy="276999"/>
          </a:xfrm>
          <a:prstGeom prst="rect">
            <a:avLst/>
          </a:prstGeom>
          <a:noFill/>
        </p:spPr>
        <p:txBody>
          <a:bodyPr wrap="square" rtlCol="0">
            <a:spAutoFit/>
          </a:bodyPr>
          <a:lstStyle/>
          <a:p>
            <a:r>
              <a:rPr lang="en-US" sz="1200" b="1" dirty="0" smtClean="0">
                <a:solidFill>
                  <a:srgbClr val="005DAA"/>
                </a:solidFill>
              </a:rPr>
              <a:t>UNEP</a:t>
            </a:r>
            <a:endParaRPr lang="en-US" sz="1200" b="1" dirty="0">
              <a:solidFill>
                <a:srgbClr val="005DAA"/>
              </a:solidFill>
            </a:endParaRPr>
          </a:p>
        </p:txBody>
      </p:sp>
      <p:cxnSp>
        <p:nvCxnSpPr>
          <p:cNvPr id="57" name="Straight Connector 56"/>
          <p:cNvCxnSpPr/>
          <p:nvPr/>
        </p:nvCxnSpPr>
        <p:spPr>
          <a:xfrm>
            <a:off x="6607956" y="2947022"/>
            <a:ext cx="967124" cy="1"/>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08995" y="2688060"/>
            <a:ext cx="1371600" cy="276999"/>
          </a:xfrm>
          <a:prstGeom prst="rect">
            <a:avLst/>
          </a:prstGeom>
          <a:noFill/>
        </p:spPr>
        <p:txBody>
          <a:bodyPr wrap="square" rtlCol="0">
            <a:spAutoFit/>
          </a:bodyPr>
          <a:lstStyle/>
          <a:p>
            <a:r>
              <a:rPr lang="en-US" sz="1200" b="1" dirty="0" smtClean="0">
                <a:solidFill>
                  <a:srgbClr val="005DAA"/>
                </a:solidFill>
              </a:rPr>
              <a:t>UN-HABITAT</a:t>
            </a:r>
            <a:endParaRPr lang="en-US" sz="1200" b="1" dirty="0">
              <a:solidFill>
                <a:srgbClr val="005DAA"/>
              </a:solidFill>
            </a:endParaRPr>
          </a:p>
        </p:txBody>
      </p:sp>
      <p:cxnSp>
        <p:nvCxnSpPr>
          <p:cNvPr id="71" name="Straight Connector 70"/>
          <p:cNvCxnSpPr/>
          <p:nvPr/>
        </p:nvCxnSpPr>
        <p:spPr>
          <a:xfrm>
            <a:off x="331228" y="4498226"/>
            <a:ext cx="1291440"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251068" y="4221227"/>
            <a:ext cx="1516128" cy="276999"/>
          </a:xfrm>
          <a:prstGeom prst="rect">
            <a:avLst/>
          </a:prstGeom>
          <a:noFill/>
        </p:spPr>
        <p:txBody>
          <a:bodyPr wrap="square" rtlCol="0">
            <a:spAutoFit/>
          </a:bodyPr>
          <a:lstStyle/>
          <a:p>
            <a:r>
              <a:rPr lang="en-US" sz="1200" b="1" dirty="0" smtClean="0">
                <a:solidFill>
                  <a:srgbClr val="005DAA"/>
                </a:solidFill>
              </a:rPr>
              <a:t>Council of Europe</a:t>
            </a:r>
            <a:endParaRPr lang="en-US" sz="1200" b="1" dirty="0">
              <a:solidFill>
                <a:srgbClr val="005DAA"/>
              </a:solidFill>
            </a:endParaRPr>
          </a:p>
        </p:txBody>
      </p:sp>
      <p:cxnSp>
        <p:nvCxnSpPr>
          <p:cNvPr id="74" name="Straight Connector 73"/>
          <p:cNvCxnSpPr/>
          <p:nvPr/>
        </p:nvCxnSpPr>
        <p:spPr>
          <a:xfrm>
            <a:off x="2043802" y="4498226"/>
            <a:ext cx="1862171"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980719" y="4259330"/>
            <a:ext cx="1893371" cy="276999"/>
          </a:xfrm>
          <a:prstGeom prst="rect">
            <a:avLst/>
          </a:prstGeom>
          <a:noFill/>
        </p:spPr>
        <p:txBody>
          <a:bodyPr wrap="square" rtlCol="0">
            <a:spAutoFit/>
          </a:bodyPr>
          <a:lstStyle/>
          <a:p>
            <a:r>
              <a:rPr lang="en-US" sz="1200" b="1" dirty="0" smtClean="0">
                <a:solidFill>
                  <a:srgbClr val="005DAA"/>
                </a:solidFill>
              </a:rPr>
              <a:t>FAO, WFP, IFAD</a:t>
            </a:r>
            <a:endParaRPr lang="en-US" sz="1200" b="1" dirty="0">
              <a:solidFill>
                <a:srgbClr val="005DAA"/>
              </a:solidFill>
            </a:endParaRPr>
          </a:p>
        </p:txBody>
      </p:sp>
      <p:cxnSp>
        <p:nvCxnSpPr>
          <p:cNvPr id="78" name="Straight Connector 77"/>
          <p:cNvCxnSpPr/>
          <p:nvPr/>
        </p:nvCxnSpPr>
        <p:spPr>
          <a:xfrm>
            <a:off x="4218579" y="4501348"/>
            <a:ext cx="1416298" cy="0"/>
          </a:xfrm>
          <a:prstGeom prst="line">
            <a:avLst/>
          </a:prstGeom>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4161798" y="4224349"/>
            <a:ext cx="1371600" cy="276999"/>
          </a:xfrm>
          <a:prstGeom prst="rect">
            <a:avLst/>
          </a:prstGeom>
          <a:noFill/>
        </p:spPr>
        <p:txBody>
          <a:bodyPr wrap="square" rtlCol="0">
            <a:spAutoFit/>
          </a:bodyPr>
          <a:lstStyle/>
          <a:p>
            <a:r>
              <a:rPr lang="en-US" sz="1200" b="1" dirty="0" smtClean="0">
                <a:solidFill>
                  <a:srgbClr val="005DAA"/>
                </a:solidFill>
              </a:rPr>
              <a:t>OAS</a:t>
            </a:r>
            <a:endParaRPr lang="en-US" sz="1200" b="1" dirty="0">
              <a:solidFill>
                <a:srgbClr val="005DAA"/>
              </a:solidFill>
            </a:endParaRPr>
          </a:p>
        </p:txBody>
      </p:sp>
      <p:cxnSp>
        <p:nvCxnSpPr>
          <p:cNvPr id="81" name="Straight Connector 80"/>
          <p:cNvCxnSpPr/>
          <p:nvPr/>
        </p:nvCxnSpPr>
        <p:spPr>
          <a:xfrm flipV="1">
            <a:off x="5903151" y="4512128"/>
            <a:ext cx="818477" cy="386"/>
          </a:xfrm>
          <a:prstGeom prst="line">
            <a:avLst/>
          </a:prstGeom>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5822991" y="4235515"/>
            <a:ext cx="1371600" cy="276999"/>
          </a:xfrm>
          <a:prstGeom prst="rect">
            <a:avLst/>
          </a:prstGeom>
          <a:noFill/>
        </p:spPr>
        <p:txBody>
          <a:bodyPr wrap="square" rtlCol="0">
            <a:spAutoFit/>
          </a:bodyPr>
          <a:lstStyle/>
          <a:p>
            <a:r>
              <a:rPr lang="en-US" sz="1200" b="1" dirty="0" smtClean="0">
                <a:solidFill>
                  <a:srgbClr val="005DAA"/>
                </a:solidFill>
              </a:rPr>
              <a:t>World Bank</a:t>
            </a:r>
            <a:endParaRPr lang="en-US" sz="1200" b="1" dirty="0">
              <a:solidFill>
                <a:srgbClr val="005DAA"/>
              </a:solidFill>
            </a:endParaRPr>
          </a:p>
        </p:txBody>
      </p:sp>
      <p:cxnSp>
        <p:nvCxnSpPr>
          <p:cNvPr id="89" name="Straight Connector 88"/>
          <p:cNvCxnSpPr/>
          <p:nvPr/>
        </p:nvCxnSpPr>
        <p:spPr>
          <a:xfrm>
            <a:off x="6903494" y="4512610"/>
            <a:ext cx="899640" cy="3004"/>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6823334" y="4235611"/>
            <a:ext cx="1144486" cy="276999"/>
          </a:xfrm>
          <a:prstGeom prst="rect">
            <a:avLst/>
          </a:prstGeom>
          <a:noFill/>
        </p:spPr>
        <p:txBody>
          <a:bodyPr wrap="square" rtlCol="0">
            <a:spAutoFit/>
          </a:bodyPr>
          <a:lstStyle/>
          <a:p>
            <a:r>
              <a:rPr lang="en-US" sz="1200" b="1" dirty="0" smtClean="0">
                <a:solidFill>
                  <a:srgbClr val="005DAA"/>
                </a:solidFill>
              </a:rPr>
              <a:t>At Large: DC</a:t>
            </a:r>
            <a:endParaRPr lang="en-US" sz="1200" b="1" dirty="0">
              <a:solidFill>
                <a:srgbClr val="005DAA"/>
              </a:solidFill>
            </a:endParaRPr>
          </a:p>
        </p:txBody>
      </p:sp>
      <p:cxnSp>
        <p:nvCxnSpPr>
          <p:cNvPr id="91" name="Straight Connector 90"/>
          <p:cNvCxnSpPr/>
          <p:nvPr/>
        </p:nvCxnSpPr>
        <p:spPr>
          <a:xfrm flipV="1">
            <a:off x="7942724" y="1240383"/>
            <a:ext cx="818477" cy="386"/>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862563" y="963384"/>
            <a:ext cx="1156049" cy="276999"/>
          </a:xfrm>
          <a:prstGeom prst="rect">
            <a:avLst/>
          </a:prstGeom>
          <a:noFill/>
        </p:spPr>
        <p:txBody>
          <a:bodyPr wrap="square" rtlCol="0">
            <a:spAutoFit/>
          </a:bodyPr>
          <a:lstStyle/>
          <a:p>
            <a:r>
              <a:rPr lang="en-US" sz="1200" b="1" dirty="0" smtClean="0">
                <a:solidFill>
                  <a:srgbClr val="005DAA"/>
                </a:solidFill>
              </a:rPr>
              <a:t>Arab League</a:t>
            </a:r>
            <a:endParaRPr lang="en-US" sz="1200" b="1" dirty="0">
              <a:solidFill>
                <a:srgbClr val="005DAA"/>
              </a:solidFill>
            </a:endParaRPr>
          </a:p>
        </p:txBody>
      </p:sp>
      <p:cxnSp>
        <p:nvCxnSpPr>
          <p:cNvPr id="93" name="Straight Connector 92"/>
          <p:cNvCxnSpPr/>
          <p:nvPr/>
        </p:nvCxnSpPr>
        <p:spPr>
          <a:xfrm>
            <a:off x="8003006" y="4515614"/>
            <a:ext cx="632056" cy="0"/>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13347" y="4238615"/>
            <a:ext cx="877229" cy="276999"/>
          </a:xfrm>
          <a:prstGeom prst="rect">
            <a:avLst/>
          </a:prstGeom>
          <a:noFill/>
        </p:spPr>
        <p:txBody>
          <a:bodyPr wrap="square" rtlCol="0">
            <a:spAutoFit/>
          </a:bodyPr>
          <a:lstStyle/>
          <a:p>
            <a:r>
              <a:rPr lang="en-US" sz="1200" b="1" dirty="0" smtClean="0">
                <a:solidFill>
                  <a:srgbClr val="005DAA"/>
                </a:solidFill>
              </a:rPr>
              <a:t>EU</a:t>
            </a:r>
            <a:endParaRPr lang="en-US" sz="1200" b="1" dirty="0">
              <a:solidFill>
                <a:srgbClr val="005DAA"/>
              </a:solidFill>
            </a:endParaRPr>
          </a:p>
        </p:txBody>
      </p:sp>
      <p:cxnSp>
        <p:nvCxnSpPr>
          <p:cNvPr id="96" name="Straight Connector 95"/>
          <p:cNvCxnSpPr/>
          <p:nvPr/>
        </p:nvCxnSpPr>
        <p:spPr>
          <a:xfrm>
            <a:off x="7803134" y="2954894"/>
            <a:ext cx="1039322" cy="0"/>
          </a:xfrm>
          <a:prstGeom prst="line">
            <a:avLst/>
          </a:prstGeom>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723916" y="2689074"/>
            <a:ext cx="1371600" cy="276999"/>
          </a:xfrm>
          <a:prstGeom prst="rect">
            <a:avLst/>
          </a:prstGeom>
          <a:noFill/>
        </p:spPr>
        <p:txBody>
          <a:bodyPr wrap="square" rtlCol="0">
            <a:spAutoFit/>
          </a:bodyPr>
          <a:lstStyle/>
          <a:p>
            <a:r>
              <a:rPr lang="en-US" sz="1200" b="1" dirty="0" smtClean="0">
                <a:solidFill>
                  <a:srgbClr val="005DAA"/>
                </a:solidFill>
              </a:rPr>
              <a:t>Commonwealth</a:t>
            </a:r>
            <a:endParaRPr lang="en-US" sz="1200" b="1" dirty="0">
              <a:solidFill>
                <a:srgbClr val="005DAA"/>
              </a:solidFill>
            </a:endParaRPr>
          </a:p>
        </p:txBody>
      </p:sp>
      <p:cxnSp>
        <p:nvCxnSpPr>
          <p:cNvPr id="117" name="Straight Connector 116"/>
          <p:cNvCxnSpPr/>
          <p:nvPr/>
        </p:nvCxnSpPr>
        <p:spPr>
          <a:xfrm>
            <a:off x="315019" y="1240769"/>
            <a:ext cx="605640" cy="0"/>
          </a:xfrm>
          <a:prstGeom prst="line">
            <a:avLst/>
          </a:prstGeom>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234859" y="955497"/>
            <a:ext cx="1371600" cy="276999"/>
          </a:xfrm>
          <a:prstGeom prst="rect">
            <a:avLst/>
          </a:prstGeom>
          <a:noFill/>
        </p:spPr>
        <p:txBody>
          <a:bodyPr wrap="square" rtlCol="0">
            <a:spAutoFit/>
          </a:bodyPr>
          <a:lstStyle/>
          <a:p>
            <a:r>
              <a:rPr lang="en-US" sz="1200" b="1" dirty="0" smtClean="0">
                <a:solidFill>
                  <a:srgbClr val="005DAA"/>
                </a:solidFill>
              </a:rPr>
              <a:t>Dean</a:t>
            </a:r>
            <a:endParaRPr lang="en-US" sz="1200" b="1" dirty="0">
              <a:solidFill>
                <a:srgbClr val="005DAA"/>
              </a:solidFill>
            </a:endParaRPr>
          </a:p>
        </p:txBody>
      </p:sp>
      <p:sp>
        <p:nvSpPr>
          <p:cNvPr id="2072" name="TextBox 2071"/>
          <p:cNvSpPr txBox="1"/>
          <p:nvPr/>
        </p:nvSpPr>
        <p:spPr>
          <a:xfrm>
            <a:off x="315019" y="2171695"/>
            <a:ext cx="605640" cy="246221"/>
          </a:xfrm>
          <a:prstGeom prst="rect">
            <a:avLst/>
          </a:prstGeom>
          <a:noFill/>
        </p:spPr>
        <p:txBody>
          <a:bodyPr wrap="square" rtlCol="0">
            <a:spAutoFit/>
          </a:bodyPr>
          <a:lstStyle/>
          <a:p>
            <a:r>
              <a:rPr lang="en-US" sz="1000" dirty="0" smtClean="0">
                <a:latin typeface="Arial Narrow" pitchFamily="34" charset="0"/>
              </a:rPr>
              <a:t>Ed Futa</a:t>
            </a:r>
            <a:endParaRPr lang="en-US" sz="1000" dirty="0">
              <a:latin typeface="Arial Narrow" pitchFamily="34" charset="0"/>
            </a:endParaRPr>
          </a:p>
        </p:txBody>
      </p:sp>
      <p:sp>
        <p:nvSpPr>
          <p:cNvPr id="120" name="TextBox 119"/>
          <p:cNvSpPr txBox="1"/>
          <p:nvPr/>
        </p:nvSpPr>
        <p:spPr>
          <a:xfrm>
            <a:off x="1083031" y="2171696"/>
            <a:ext cx="632057" cy="400110"/>
          </a:xfrm>
          <a:prstGeom prst="rect">
            <a:avLst/>
          </a:prstGeom>
          <a:noFill/>
        </p:spPr>
        <p:txBody>
          <a:bodyPr wrap="square" rtlCol="0">
            <a:spAutoFit/>
          </a:bodyPr>
          <a:lstStyle/>
          <a:p>
            <a:pPr algn="ctr"/>
            <a:r>
              <a:rPr lang="en-US" sz="1000" dirty="0" smtClean="0">
                <a:latin typeface="Arial Narrow" pitchFamily="34" charset="0"/>
              </a:rPr>
              <a:t>Joseph Laureni</a:t>
            </a:r>
            <a:endParaRPr lang="en-US" sz="1000" dirty="0">
              <a:latin typeface="Arial Narrow" pitchFamily="34" charset="0"/>
            </a:endParaRPr>
          </a:p>
        </p:txBody>
      </p:sp>
      <p:sp>
        <p:nvSpPr>
          <p:cNvPr id="121" name="TextBox 120"/>
          <p:cNvSpPr txBox="1"/>
          <p:nvPr/>
        </p:nvSpPr>
        <p:spPr>
          <a:xfrm>
            <a:off x="1744998" y="2185267"/>
            <a:ext cx="751713" cy="400110"/>
          </a:xfrm>
          <a:prstGeom prst="rect">
            <a:avLst/>
          </a:prstGeom>
          <a:noFill/>
        </p:spPr>
        <p:txBody>
          <a:bodyPr wrap="square" rtlCol="0">
            <a:spAutoFit/>
          </a:bodyPr>
          <a:lstStyle/>
          <a:p>
            <a:pPr algn="ctr"/>
            <a:r>
              <a:rPr lang="en-US" sz="1000" dirty="0" smtClean="0">
                <a:latin typeface="Arial Narrow" pitchFamily="34" charset="0"/>
              </a:rPr>
              <a:t>Helen Reisler</a:t>
            </a:r>
            <a:endParaRPr lang="en-US" sz="1000" dirty="0">
              <a:latin typeface="Arial Narrow" pitchFamily="34" charset="0"/>
            </a:endParaRPr>
          </a:p>
        </p:txBody>
      </p:sp>
      <p:sp>
        <p:nvSpPr>
          <p:cNvPr id="122" name="TextBox 121"/>
          <p:cNvSpPr txBox="1"/>
          <p:nvPr/>
        </p:nvSpPr>
        <p:spPr>
          <a:xfrm>
            <a:off x="2496711" y="2185267"/>
            <a:ext cx="605640" cy="400110"/>
          </a:xfrm>
          <a:prstGeom prst="rect">
            <a:avLst/>
          </a:prstGeom>
          <a:noFill/>
        </p:spPr>
        <p:txBody>
          <a:bodyPr wrap="square" rtlCol="0">
            <a:spAutoFit/>
          </a:bodyPr>
          <a:lstStyle/>
          <a:p>
            <a:pPr algn="ctr"/>
            <a:r>
              <a:rPr lang="en-US" sz="1000" dirty="0" smtClean="0">
                <a:latin typeface="Arial Narrow" pitchFamily="34" charset="0"/>
              </a:rPr>
              <a:t>Knut Johnsen</a:t>
            </a:r>
            <a:endParaRPr lang="en-US" sz="1000" dirty="0">
              <a:latin typeface="Arial Narrow" pitchFamily="34" charset="0"/>
            </a:endParaRPr>
          </a:p>
        </p:txBody>
      </p:sp>
      <p:sp>
        <p:nvSpPr>
          <p:cNvPr id="123" name="TextBox 122"/>
          <p:cNvSpPr txBox="1"/>
          <p:nvPr/>
        </p:nvSpPr>
        <p:spPr>
          <a:xfrm>
            <a:off x="3197010" y="2175828"/>
            <a:ext cx="605640" cy="400110"/>
          </a:xfrm>
          <a:prstGeom prst="rect">
            <a:avLst/>
          </a:prstGeom>
          <a:noFill/>
        </p:spPr>
        <p:txBody>
          <a:bodyPr wrap="square" rtlCol="0">
            <a:spAutoFit/>
          </a:bodyPr>
          <a:lstStyle/>
          <a:p>
            <a:pPr algn="ctr"/>
            <a:r>
              <a:rPr lang="en-US" sz="1000" dirty="0" smtClean="0">
                <a:latin typeface="Arial Narrow" pitchFamily="34" charset="0"/>
              </a:rPr>
              <a:t>Susanne Gellert</a:t>
            </a:r>
            <a:endParaRPr lang="en-US" sz="1000" dirty="0">
              <a:latin typeface="Arial Narrow" pitchFamily="34" charset="0"/>
            </a:endParaRPr>
          </a:p>
        </p:txBody>
      </p:sp>
      <p:sp>
        <p:nvSpPr>
          <p:cNvPr id="124" name="TextBox 123"/>
          <p:cNvSpPr txBox="1"/>
          <p:nvPr/>
        </p:nvSpPr>
        <p:spPr>
          <a:xfrm>
            <a:off x="3762657" y="2175828"/>
            <a:ext cx="685799" cy="400110"/>
          </a:xfrm>
          <a:prstGeom prst="rect">
            <a:avLst/>
          </a:prstGeom>
          <a:noFill/>
        </p:spPr>
        <p:txBody>
          <a:bodyPr wrap="square" rtlCol="0">
            <a:spAutoFit/>
          </a:bodyPr>
          <a:lstStyle/>
          <a:p>
            <a:pPr algn="ctr"/>
            <a:r>
              <a:rPr lang="en-US" sz="1000" dirty="0" smtClean="0">
                <a:latin typeface="Arial Narrow" pitchFamily="34" charset="0"/>
              </a:rPr>
              <a:t>H. Bradley Jenkins</a:t>
            </a:r>
            <a:endParaRPr lang="en-US" sz="1000" dirty="0">
              <a:latin typeface="Arial Narrow" pitchFamily="34" charset="0"/>
            </a:endParaRPr>
          </a:p>
        </p:txBody>
      </p:sp>
      <p:sp>
        <p:nvSpPr>
          <p:cNvPr id="125" name="TextBox 124"/>
          <p:cNvSpPr txBox="1"/>
          <p:nvPr/>
        </p:nvSpPr>
        <p:spPr>
          <a:xfrm>
            <a:off x="5062417" y="2157101"/>
            <a:ext cx="605640" cy="400110"/>
          </a:xfrm>
          <a:prstGeom prst="rect">
            <a:avLst/>
          </a:prstGeom>
          <a:noFill/>
        </p:spPr>
        <p:txBody>
          <a:bodyPr wrap="square" rtlCol="0">
            <a:spAutoFit/>
          </a:bodyPr>
          <a:lstStyle/>
          <a:p>
            <a:pPr algn="ctr"/>
            <a:r>
              <a:rPr lang="en-US" sz="1000" dirty="0" smtClean="0">
                <a:latin typeface="Arial Narrow" pitchFamily="34" charset="0"/>
              </a:rPr>
              <a:t>Resham Parikh</a:t>
            </a:r>
            <a:endParaRPr lang="en-US" sz="1000" dirty="0">
              <a:latin typeface="Arial Narrow" pitchFamily="34" charset="0"/>
            </a:endParaRPr>
          </a:p>
        </p:txBody>
      </p:sp>
      <p:sp>
        <p:nvSpPr>
          <p:cNvPr id="126" name="TextBox 125"/>
          <p:cNvSpPr txBox="1"/>
          <p:nvPr/>
        </p:nvSpPr>
        <p:spPr>
          <a:xfrm>
            <a:off x="5622317" y="2157101"/>
            <a:ext cx="605640" cy="400110"/>
          </a:xfrm>
          <a:prstGeom prst="rect">
            <a:avLst/>
          </a:prstGeom>
          <a:noFill/>
        </p:spPr>
        <p:txBody>
          <a:bodyPr wrap="square" rtlCol="0">
            <a:spAutoFit/>
          </a:bodyPr>
          <a:lstStyle/>
          <a:p>
            <a:pPr algn="ctr"/>
            <a:r>
              <a:rPr lang="en-US" sz="1000" dirty="0" smtClean="0">
                <a:latin typeface="Arial Narrow" pitchFamily="34" charset="0"/>
              </a:rPr>
              <a:t>Ioana Zamfir</a:t>
            </a:r>
            <a:endParaRPr lang="en-US" sz="1000" dirty="0">
              <a:latin typeface="Arial Narrow" pitchFamily="34" charset="0"/>
            </a:endParaRPr>
          </a:p>
        </p:txBody>
      </p:sp>
      <p:sp>
        <p:nvSpPr>
          <p:cNvPr id="127" name="TextBox 126"/>
          <p:cNvSpPr txBox="1"/>
          <p:nvPr/>
        </p:nvSpPr>
        <p:spPr>
          <a:xfrm>
            <a:off x="7215474" y="2176489"/>
            <a:ext cx="632057" cy="400110"/>
          </a:xfrm>
          <a:prstGeom prst="rect">
            <a:avLst/>
          </a:prstGeom>
          <a:noFill/>
        </p:spPr>
        <p:txBody>
          <a:bodyPr wrap="square" rtlCol="0">
            <a:spAutoFit/>
          </a:bodyPr>
          <a:lstStyle/>
          <a:p>
            <a:pPr algn="ctr"/>
            <a:r>
              <a:rPr lang="en-US" sz="1000" dirty="0" smtClean="0">
                <a:latin typeface="Arial Narrow" pitchFamily="34" charset="0"/>
              </a:rPr>
              <a:t>Francis Godel</a:t>
            </a:r>
            <a:endParaRPr lang="en-US" sz="1000" dirty="0">
              <a:latin typeface="Arial Narrow" pitchFamily="34" charset="0"/>
            </a:endParaRPr>
          </a:p>
        </p:txBody>
      </p:sp>
      <p:sp>
        <p:nvSpPr>
          <p:cNvPr id="128" name="TextBox 127"/>
          <p:cNvSpPr txBox="1"/>
          <p:nvPr/>
        </p:nvSpPr>
        <p:spPr>
          <a:xfrm>
            <a:off x="6469565" y="2171696"/>
            <a:ext cx="860763" cy="400110"/>
          </a:xfrm>
          <a:prstGeom prst="rect">
            <a:avLst/>
          </a:prstGeom>
          <a:noFill/>
        </p:spPr>
        <p:txBody>
          <a:bodyPr wrap="square" rtlCol="0">
            <a:spAutoFit/>
          </a:bodyPr>
          <a:lstStyle/>
          <a:p>
            <a:pPr algn="ctr"/>
            <a:r>
              <a:rPr lang="en-US" sz="1000" dirty="0" smtClean="0">
                <a:latin typeface="Arial Narrow" pitchFamily="34" charset="0"/>
              </a:rPr>
              <a:t>Peter Eichenberger</a:t>
            </a:r>
            <a:endParaRPr lang="en-US" sz="1000" dirty="0">
              <a:latin typeface="Arial Narrow" pitchFamily="34" charset="0"/>
            </a:endParaRPr>
          </a:p>
        </p:txBody>
      </p:sp>
      <p:sp>
        <p:nvSpPr>
          <p:cNvPr id="129" name="TextBox 128"/>
          <p:cNvSpPr txBox="1"/>
          <p:nvPr/>
        </p:nvSpPr>
        <p:spPr>
          <a:xfrm>
            <a:off x="8010418" y="2175828"/>
            <a:ext cx="632057" cy="400110"/>
          </a:xfrm>
          <a:prstGeom prst="rect">
            <a:avLst/>
          </a:prstGeom>
          <a:noFill/>
        </p:spPr>
        <p:txBody>
          <a:bodyPr wrap="square" rtlCol="0">
            <a:spAutoFit/>
          </a:bodyPr>
          <a:lstStyle/>
          <a:p>
            <a:pPr algn="ctr"/>
            <a:r>
              <a:rPr lang="en-US" sz="1000" dirty="0" smtClean="0">
                <a:latin typeface="Arial Narrow" pitchFamily="34" charset="0"/>
              </a:rPr>
              <a:t>Ayoub Ayoub</a:t>
            </a:r>
            <a:endParaRPr lang="en-US" sz="1000" dirty="0">
              <a:latin typeface="Arial Narrow" pitchFamily="34" charset="0"/>
            </a:endParaRPr>
          </a:p>
        </p:txBody>
      </p:sp>
      <p:sp>
        <p:nvSpPr>
          <p:cNvPr id="130" name="TextBox 129"/>
          <p:cNvSpPr txBox="1"/>
          <p:nvPr/>
        </p:nvSpPr>
        <p:spPr>
          <a:xfrm>
            <a:off x="227777" y="3783244"/>
            <a:ext cx="632057" cy="400110"/>
          </a:xfrm>
          <a:prstGeom prst="rect">
            <a:avLst/>
          </a:prstGeom>
          <a:noFill/>
        </p:spPr>
        <p:txBody>
          <a:bodyPr wrap="square" rtlCol="0">
            <a:spAutoFit/>
          </a:bodyPr>
          <a:lstStyle/>
          <a:p>
            <a:pPr algn="ctr"/>
            <a:r>
              <a:rPr lang="en-US" sz="1000" dirty="0" smtClean="0">
                <a:latin typeface="Arial Narrow" pitchFamily="34" charset="0"/>
              </a:rPr>
              <a:t>Anton Hilscher</a:t>
            </a:r>
            <a:endParaRPr lang="en-US" sz="1000" dirty="0">
              <a:latin typeface="Arial Narrow" pitchFamily="34" charset="0"/>
            </a:endParaRPr>
          </a:p>
        </p:txBody>
      </p:sp>
      <p:sp>
        <p:nvSpPr>
          <p:cNvPr id="131" name="TextBox 130"/>
          <p:cNvSpPr txBox="1"/>
          <p:nvPr/>
        </p:nvSpPr>
        <p:spPr>
          <a:xfrm>
            <a:off x="1372454" y="3792769"/>
            <a:ext cx="632057" cy="400110"/>
          </a:xfrm>
          <a:prstGeom prst="rect">
            <a:avLst/>
          </a:prstGeom>
          <a:noFill/>
        </p:spPr>
        <p:txBody>
          <a:bodyPr wrap="square" rtlCol="0">
            <a:spAutoFit/>
          </a:bodyPr>
          <a:lstStyle/>
          <a:p>
            <a:pPr algn="ctr"/>
            <a:r>
              <a:rPr lang="en-US" sz="1000" dirty="0" smtClean="0">
                <a:latin typeface="Arial Narrow" pitchFamily="34" charset="0"/>
              </a:rPr>
              <a:t>Nahu Araya</a:t>
            </a:r>
            <a:endParaRPr lang="en-US" sz="1000" dirty="0">
              <a:latin typeface="Arial Narrow" pitchFamily="34" charset="0"/>
            </a:endParaRPr>
          </a:p>
        </p:txBody>
      </p:sp>
      <p:sp>
        <p:nvSpPr>
          <p:cNvPr id="132" name="TextBox 131"/>
          <p:cNvSpPr txBox="1"/>
          <p:nvPr/>
        </p:nvSpPr>
        <p:spPr>
          <a:xfrm>
            <a:off x="2039310" y="3783244"/>
            <a:ext cx="632057" cy="400110"/>
          </a:xfrm>
          <a:prstGeom prst="rect">
            <a:avLst/>
          </a:prstGeom>
          <a:noFill/>
        </p:spPr>
        <p:txBody>
          <a:bodyPr wrap="square" rtlCol="0">
            <a:spAutoFit/>
          </a:bodyPr>
          <a:lstStyle/>
          <a:p>
            <a:pPr algn="ctr"/>
            <a:r>
              <a:rPr lang="en-US" sz="1000" dirty="0" smtClean="0">
                <a:latin typeface="Arial Narrow" pitchFamily="34" charset="0"/>
              </a:rPr>
              <a:t>Michel Jazzar</a:t>
            </a:r>
            <a:endParaRPr lang="en-US" sz="1000" dirty="0">
              <a:latin typeface="Arial Narrow" pitchFamily="34" charset="0"/>
            </a:endParaRPr>
          </a:p>
        </p:txBody>
      </p:sp>
      <p:sp>
        <p:nvSpPr>
          <p:cNvPr id="133" name="TextBox 132"/>
          <p:cNvSpPr txBox="1"/>
          <p:nvPr/>
        </p:nvSpPr>
        <p:spPr>
          <a:xfrm>
            <a:off x="2721766" y="3773745"/>
            <a:ext cx="632057" cy="400110"/>
          </a:xfrm>
          <a:prstGeom prst="rect">
            <a:avLst/>
          </a:prstGeom>
          <a:noFill/>
        </p:spPr>
        <p:txBody>
          <a:bodyPr wrap="square" rtlCol="0">
            <a:spAutoFit/>
          </a:bodyPr>
          <a:lstStyle/>
          <a:p>
            <a:pPr algn="ctr"/>
            <a:r>
              <a:rPr lang="en-US" sz="1000" dirty="0" smtClean="0">
                <a:latin typeface="Arial Narrow" pitchFamily="34" charset="0"/>
              </a:rPr>
              <a:t>Somphop Sooksing</a:t>
            </a:r>
            <a:endParaRPr lang="en-US" sz="1000" dirty="0">
              <a:latin typeface="Arial Narrow" pitchFamily="34" charset="0"/>
            </a:endParaRPr>
          </a:p>
        </p:txBody>
      </p:sp>
      <p:sp>
        <p:nvSpPr>
          <p:cNvPr id="134" name="TextBox 133"/>
          <p:cNvSpPr txBox="1"/>
          <p:nvPr/>
        </p:nvSpPr>
        <p:spPr>
          <a:xfrm>
            <a:off x="3539058" y="3783244"/>
            <a:ext cx="670064" cy="400110"/>
          </a:xfrm>
          <a:prstGeom prst="rect">
            <a:avLst/>
          </a:prstGeom>
          <a:noFill/>
        </p:spPr>
        <p:txBody>
          <a:bodyPr wrap="square" rtlCol="0">
            <a:spAutoFit/>
          </a:bodyPr>
          <a:lstStyle/>
          <a:p>
            <a:pPr algn="ctr"/>
            <a:r>
              <a:rPr lang="en-US" sz="1000" dirty="0" smtClean="0">
                <a:latin typeface="Arial Narrow" pitchFamily="34" charset="0"/>
              </a:rPr>
              <a:t>Serge Gouteyron</a:t>
            </a:r>
            <a:endParaRPr lang="en-US" sz="1000" dirty="0">
              <a:latin typeface="Arial Narrow" pitchFamily="34" charset="0"/>
            </a:endParaRPr>
          </a:p>
        </p:txBody>
      </p:sp>
      <p:sp>
        <p:nvSpPr>
          <p:cNvPr id="135" name="TextBox 134"/>
          <p:cNvSpPr txBox="1"/>
          <p:nvPr/>
        </p:nvSpPr>
        <p:spPr>
          <a:xfrm>
            <a:off x="4151008" y="3773745"/>
            <a:ext cx="632057" cy="400110"/>
          </a:xfrm>
          <a:prstGeom prst="rect">
            <a:avLst/>
          </a:prstGeom>
          <a:noFill/>
        </p:spPr>
        <p:txBody>
          <a:bodyPr wrap="square" rtlCol="0">
            <a:spAutoFit/>
          </a:bodyPr>
          <a:lstStyle/>
          <a:p>
            <a:pPr algn="ctr"/>
            <a:r>
              <a:rPr lang="en-US" sz="1000" dirty="0" smtClean="0">
                <a:latin typeface="Arial Narrow" pitchFamily="34" charset="0"/>
              </a:rPr>
              <a:t>Cyril Noirtin</a:t>
            </a:r>
            <a:endParaRPr lang="en-US" sz="1000" dirty="0">
              <a:latin typeface="Arial Narrow" pitchFamily="34" charset="0"/>
            </a:endParaRPr>
          </a:p>
        </p:txBody>
      </p:sp>
      <p:sp>
        <p:nvSpPr>
          <p:cNvPr id="136" name="TextBox 135"/>
          <p:cNvSpPr txBox="1"/>
          <p:nvPr/>
        </p:nvSpPr>
        <p:spPr>
          <a:xfrm>
            <a:off x="5044025" y="3773745"/>
            <a:ext cx="632057" cy="400110"/>
          </a:xfrm>
          <a:prstGeom prst="rect">
            <a:avLst/>
          </a:prstGeom>
          <a:noFill/>
        </p:spPr>
        <p:txBody>
          <a:bodyPr wrap="square" rtlCol="0">
            <a:spAutoFit/>
          </a:bodyPr>
          <a:lstStyle/>
          <a:p>
            <a:pPr algn="ctr"/>
            <a:r>
              <a:rPr lang="en-US" sz="1000" dirty="0" smtClean="0">
                <a:latin typeface="Arial Narrow" pitchFamily="34" charset="0"/>
              </a:rPr>
              <a:t>Henry Kyemba</a:t>
            </a:r>
            <a:endParaRPr lang="en-US" sz="1000" dirty="0">
              <a:latin typeface="Arial Narrow" pitchFamily="34" charset="0"/>
            </a:endParaRPr>
          </a:p>
        </p:txBody>
      </p:sp>
      <p:sp>
        <p:nvSpPr>
          <p:cNvPr id="137" name="TextBox 136"/>
          <p:cNvSpPr txBox="1"/>
          <p:nvPr/>
        </p:nvSpPr>
        <p:spPr>
          <a:xfrm>
            <a:off x="5664529" y="3773745"/>
            <a:ext cx="632057" cy="246221"/>
          </a:xfrm>
          <a:prstGeom prst="rect">
            <a:avLst/>
          </a:prstGeom>
          <a:noFill/>
        </p:spPr>
        <p:txBody>
          <a:bodyPr wrap="square" rtlCol="0">
            <a:spAutoFit/>
          </a:bodyPr>
          <a:lstStyle/>
          <a:p>
            <a:pPr algn="ctr"/>
            <a:r>
              <a:rPr lang="en-US" sz="1000" dirty="0" smtClean="0">
                <a:latin typeface="Arial Narrow" pitchFamily="34" charset="0"/>
              </a:rPr>
              <a:t>Joe Otin</a:t>
            </a:r>
            <a:endParaRPr lang="en-US" sz="1000" dirty="0">
              <a:latin typeface="Arial Narrow" pitchFamily="34" charset="0"/>
            </a:endParaRPr>
          </a:p>
        </p:txBody>
      </p:sp>
      <p:sp>
        <p:nvSpPr>
          <p:cNvPr id="138" name="TextBox 137"/>
          <p:cNvSpPr txBox="1"/>
          <p:nvPr/>
        </p:nvSpPr>
        <p:spPr>
          <a:xfrm>
            <a:off x="6796292" y="3783244"/>
            <a:ext cx="632057" cy="400110"/>
          </a:xfrm>
          <a:prstGeom prst="rect">
            <a:avLst/>
          </a:prstGeom>
          <a:noFill/>
        </p:spPr>
        <p:txBody>
          <a:bodyPr wrap="square" rtlCol="0">
            <a:spAutoFit/>
          </a:bodyPr>
          <a:lstStyle/>
          <a:p>
            <a:pPr algn="ctr"/>
            <a:r>
              <a:rPr lang="en-US" sz="1000" dirty="0" smtClean="0">
                <a:latin typeface="Arial Narrow" pitchFamily="34" charset="0"/>
              </a:rPr>
              <a:t>Kaushik</a:t>
            </a:r>
          </a:p>
          <a:p>
            <a:pPr algn="ctr"/>
            <a:r>
              <a:rPr lang="en-US" sz="1000" dirty="0" smtClean="0">
                <a:latin typeface="Arial Narrow" pitchFamily="34" charset="0"/>
              </a:rPr>
              <a:t>Manek</a:t>
            </a:r>
            <a:endParaRPr lang="en-US" sz="1000" dirty="0">
              <a:latin typeface="Arial Narrow" pitchFamily="34" charset="0"/>
            </a:endParaRPr>
          </a:p>
        </p:txBody>
      </p:sp>
      <p:sp>
        <p:nvSpPr>
          <p:cNvPr id="139" name="TextBox 138"/>
          <p:cNvSpPr txBox="1"/>
          <p:nvPr/>
        </p:nvSpPr>
        <p:spPr>
          <a:xfrm>
            <a:off x="8035933" y="3792769"/>
            <a:ext cx="632057" cy="400110"/>
          </a:xfrm>
          <a:prstGeom prst="rect">
            <a:avLst/>
          </a:prstGeom>
          <a:noFill/>
        </p:spPr>
        <p:txBody>
          <a:bodyPr wrap="square" rtlCol="0">
            <a:spAutoFit/>
          </a:bodyPr>
          <a:lstStyle/>
          <a:p>
            <a:pPr algn="ctr"/>
            <a:r>
              <a:rPr lang="en-US" sz="1000" dirty="0" smtClean="0">
                <a:latin typeface="Arial Narrow" pitchFamily="34" charset="0"/>
              </a:rPr>
              <a:t>Judith Diment</a:t>
            </a:r>
            <a:endParaRPr lang="en-US" sz="1000" dirty="0">
              <a:latin typeface="Arial Narrow" pitchFamily="34" charset="0"/>
            </a:endParaRPr>
          </a:p>
        </p:txBody>
      </p:sp>
      <p:sp>
        <p:nvSpPr>
          <p:cNvPr id="140" name="TextBox 139"/>
          <p:cNvSpPr txBox="1"/>
          <p:nvPr/>
        </p:nvSpPr>
        <p:spPr>
          <a:xfrm>
            <a:off x="2008815" y="5391322"/>
            <a:ext cx="632057" cy="400110"/>
          </a:xfrm>
          <a:prstGeom prst="rect">
            <a:avLst/>
          </a:prstGeom>
          <a:noFill/>
        </p:spPr>
        <p:txBody>
          <a:bodyPr wrap="square" rtlCol="0">
            <a:spAutoFit/>
          </a:bodyPr>
          <a:lstStyle/>
          <a:p>
            <a:pPr algn="ctr"/>
            <a:r>
              <a:rPr lang="en-US" sz="1000" dirty="0" smtClean="0">
                <a:latin typeface="Arial Narrow" pitchFamily="34" charset="0"/>
              </a:rPr>
              <a:t>Marco Randone</a:t>
            </a:r>
            <a:endParaRPr lang="en-US" sz="1000" dirty="0">
              <a:latin typeface="Arial Narrow" pitchFamily="34" charset="0"/>
            </a:endParaRPr>
          </a:p>
        </p:txBody>
      </p:sp>
      <p:sp>
        <p:nvSpPr>
          <p:cNvPr id="141" name="TextBox 140"/>
          <p:cNvSpPr txBox="1"/>
          <p:nvPr/>
        </p:nvSpPr>
        <p:spPr>
          <a:xfrm>
            <a:off x="2658860" y="5391323"/>
            <a:ext cx="632057" cy="400110"/>
          </a:xfrm>
          <a:prstGeom prst="rect">
            <a:avLst/>
          </a:prstGeom>
          <a:noFill/>
        </p:spPr>
        <p:txBody>
          <a:bodyPr wrap="square" rtlCol="0">
            <a:spAutoFit/>
          </a:bodyPr>
          <a:lstStyle/>
          <a:p>
            <a:pPr algn="ctr"/>
            <a:r>
              <a:rPr lang="en-US" sz="1000" dirty="0" smtClean="0">
                <a:latin typeface="Arial Narrow" pitchFamily="34" charset="0"/>
              </a:rPr>
              <a:t>Antonio Lico</a:t>
            </a:r>
            <a:endParaRPr lang="en-US" sz="1000" dirty="0">
              <a:latin typeface="Arial Narrow" pitchFamily="34" charset="0"/>
            </a:endParaRPr>
          </a:p>
        </p:txBody>
      </p:sp>
      <p:sp>
        <p:nvSpPr>
          <p:cNvPr id="142" name="TextBox 141"/>
          <p:cNvSpPr txBox="1"/>
          <p:nvPr/>
        </p:nvSpPr>
        <p:spPr>
          <a:xfrm>
            <a:off x="3290917" y="5391323"/>
            <a:ext cx="632057" cy="400110"/>
          </a:xfrm>
          <a:prstGeom prst="rect">
            <a:avLst/>
          </a:prstGeom>
          <a:noFill/>
        </p:spPr>
        <p:txBody>
          <a:bodyPr wrap="square" rtlCol="0">
            <a:spAutoFit/>
          </a:bodyPr>
          <a:lstStyle/>
          <a:p>
            <a:pPr algn="ctr"/>
            <a:r>
              <a:rPr lang="en-US" sz="1000" dirty="0" smtClean="0">
                <a:latin typeface="Arial Narrow" pitchFamily="34" charset="0"/>
              </a:rPr>
              <a:t>Alberto Cecchini</a:t>
            </a:r>
            <a:endParaRPr lang="en-US" sz="1000" dirty="0">
              <a:latin typeface="Arial Narrow" pitchFamily="34" charset="0"/>
            </a:endParaRPr>
          </a:p>
        </p:txBody>
      </p:sp>
      <p:sp>
        <p:nvSpPr>
          <p:cNvPr id="143" name="TextBox 142"/>
          <p:cNvSpPr txBox="1"/>
          <p:nvPr/>
        </p:nvSpPr>
        <p:spPr>
          <a:xfrm>
            <a:off x="4245024" y="5391322"/>
            <a:ext cx="632057" cy="400110"/>
          </a:xfrm>
          <a:prstGeom prst="rect">
            <a:avLst/>
          </a:prstGeom>
          <a:noFill/>
        </p:spPr>
        <p:txBody>
          <a:bodyPr wrap="square" rtlCol="0">
            <a:spAutoFit/>
          </a:bodyPr>
          <a:lstStyle/>
          <a:p>
            <a:pPr algn="ctr"/>
            <a:r>
              <a:rPr lang="en-US" sz="1000" dirty="0" smtClean="0">
                <a:latin typeface="Arial Narrow" pitchFamily="34" charset="0"/>
              </a:rPr>
              <a:t>Richard Carson</a:t>
            </a:r>
            <a:endParaRPr lang="en-US" sz="1000" dirty="0">
              <a:latin typeface="Arial Narrow" pitchFamily="34" charset="0"/>
            </a:endParaRPr>
          </a:p>
        </p:txBody>
      </p:sp>
      <p:sp>
        <p:nvSpPr>
          <p:cNvPr id="144" name="TextBox 143"/>
          <p:cNvSpPr txBox="1"/>
          <p:nvPr/>
        </p:nvSpPr>
        <p:spPr>
          <a:xfrm>
            <a:off x="4981557" y="5391323"/>
            <a:ext cx="686500" cy="400110"/>
          </a:xfrm>
          <a:prstGeom prst="rect">
            <a:avLst/>
          </a:prstGeom>
          <a:noFill/>
        </p:spPr>
        <p:txBody>
          <a:bodyPr wrap="square" rtlCol="0">
            <a:spAutoFit/>
          </a:bodyPr>
          <a:lstStyle/>
          <a:p>
            <a:pPr algn="ctr"/>
            <a:r>
              <a:rPr lang="en-US" sz="1000" dirty="0" smtClean="0">
                <a:latin typeface="Arial Narrow" pitchFamily="34" charset="0"/>
              </a:rPr>
              <a:t>Clara Montanez</a:t>
            </a:r>
            <a:endParaRPr lang="en-US" sz="1000" dirty="0">
              <a:latin typeface="Arial Narrow" pitchFamily="34" charset="0"/>
            </a:endParaRPr>
          </a:p>
        </p:txBody>
      </p:sp>
      <p:sp>
        <p:nvSpPr>
          <p:cNvPr id="145" name="TextBox 144"/>
          <p:cNvSpPr txBox="1"/>
          <p:nvPr/>
        </p:nvSpPr>
        <p:spPr>
          <a:xfrm>
            <a:off x="5999799" y="5391322"/>
            <a:ext cx="632057" cy="400110"/>
          </a:xfrm>
          <a:prstGeom prst="rect">
            <a:avLst/>
          </a:prstGeom>
          <a:noFill/>
        </p:spPr>
        <p:txBody>
          <a:bodyPr wrap="square" rtlCol="0">
            <a:spAutoFit/>
          </a:bodyPr>
          <a:lstStyle/>
          <a:p>
            <a:pPr algn="ctr"/>
            <a:r>
              <a:rPr lang="en-US" sz="1000" dirty="0" smtClean="0">
                <a:latin typeface="Arial Narrow" pitchFamily="34" charset="0"/>
              </a:rPr>
              <a:t>Peter Kyle</a:t>
            </a:r>
            <a:endParaRPr lang="en-US" sz="1000" dirty="0">
              <a:latin typeface="Arial Narrow" pitchFamily="34" charset="0"/>
            </a:endParaRPr>
          </a:p>
        </p:txBody>
      </p:sp>
      <p:sp>
        <p:nvSpPr>
          <p:cNvPr id="146" name="TextBox 145"/>
          <p:cNvSpPr txBox="1"/>
          <p:nvPr/>
        </p:nvSpPr>
        <p:spPr>
          <a:xfrm>
            <a:off x="7070344" y="5380544"/>
            <a:ext cx="632057" cy="400110"/>
          </a:xfrm>
          <a:prstGeom prst="rect">
            <a:avLst/>
          </a:prstGeom>
          <a:noFill/>
        </p:spPr>
        <p:txBody>
          <a:bodyPr wrap="square" rtlCol="0">
            <a:spAutoFit/>
          </a:bodyPr>
          <a:lstStyle/>
          <a:p>
            <a:pPr algn="ctr"/>
            <a:r>
              <a:rPr lang="en-US" sz="1000" dirty="0" smtClean="0">
                <a:latin typeface="Arial Narrow" pitchFamily="34" charset="0"/>
              </a:rPr>
              <a:t>Doris Margolis</a:t>
            </a:r>
            <a:endParaRPr lang="en-US" sz="1000" dirty="0">
              <a:latin typeface="Arial Narrow" pitchFamily="34" charset="0"/>
            </a:endParaRPr>
          </a:p>
        </p:txBody>
      </p:sp>
      <p:sp>
        <p:nvSpPr>
          <p:cNvPr id="147" name="TextBox 146"/>
          <p:cNvSpPr txBox="1"/>
          <p:nvPr/>
        </p:nvSpPr>
        <p:spPr>
          <a:xfrm>
            <a:off x="8018971" y="5391323"/>
            <a:ext cx="632057" cy="400110"/>
          </a:xfrm>
          <a:prstGeom prst="rect">
            <a:avLst/>
          </a:prstGeom>
          <a:noFill/>
        </p:spPr>
        <p:txBody>
          <a:bodyPr wrap="square" rtlCol="0">
            <a:spAutoFit/>
          </a:bodyPr>
          <a:lstStyle/>
          <a:p>
            <a:pPr algn="ctr"/>
            <a:r>
              <a:rPr lang="en-US" sz="1000" dirty="0" smtClean="0">
                <a:latin typeface="Arial Narrow" pitchFamily="34" charset="0"/>
              </a:rPr>
              <a:t>Michel Coomans</a:t>
            </a:r>
            <a:endParaRPr lang="en-US" sz="1000" dirty="0">
              <a:latin typeface="Arial Narrow" pitchFamily="34" charset="0"/>
            </a:endParaRPr>
          </a:p>
        </p:txBody>
      </p:sp>
      <p:sp>
        <p:nvSpPr>
          <p:cNvPr id="148" name="TextBox 147"/>
          <p:cNvSpPr txBox="1"/>
          <p:nvPr/>
        </p:nvSpPr>
        <p:spPr>
          <a:xfrm>
            <a:off x="920659" y="5391323"/>
            <a:ext cx="821957" cy="400110"/>
          </a:xfrm>
          <a:prstGeom prst="rect">
            <a:avLst/>
          </a:prstGeom>
          <a:noFill/>
        </p:spPr>
        <p:txBody>
          <a:bodyPr wrap="square" rtlCol="0">
            <a:spAutoFit/>
          </a:bodyPr>
          <a:lstStyle/>
          <a:p>
            <a:pPr algn="ctr"/>
            <a:r>
              <a:rPr lang="en-US" sz="1000" dirty="0">
                <a:latin typeface="Arial Narrow" pitchFamily="34" charset="0"/>
              </a:rPr>
              <a:t>François Goettelmann</a:t>
            </a:r>
          </a:p>
        </p:txBody>
      </p:sp>
      <p:sp>
        <p:nvSpPr>
          <p:cNvPr id="149" name="TextBox 148"/>
          <p:cNvSpPr txBox="1"/>
          <p:nvPr/>
        </p:nvSpPr>
        <p:spPr>
          <a:xfrm>
            <a:off x="271838" y="5391323"/>
            <a:ext cx="732551" cy="400110"/>
          </a:xfrm>
          <a:prstGeom prst="rect">
            <a:avLst/>
          </a:prstGeom>
          <a:noFill/>
        </p:spPr>
        <p:txBody>
          <a:bodyPr wrap="square" rtlCol="0">
            <a:spAutoFit/>
          </a:bodyPr>
          <a:lstStyle/>
          <a:p>
            <a:pPr algn="ctr"/>
            <a:r>
              <a:rPr lang="en-US" sz="1000" dirty="0">
                <a:latin typeface="Arial Narrow" pitchFamily="34" charset="0"/>
              </a:rPr>
              <a:t>Gérard Caen</a:t>
            </a:r>
          </a:p>
        </p:txBody>
      </p:sp>
      <p:pic>
        <p:nvPicPr>
          <p:cNvPr id="4129" name="Picture 3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491706" y="1347788"/>
            <a:ext cx="525699" cy="78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TextBox 156"/>
          <p:cNvSpPr txBox="1"/>
          <p:nvPr/>
        </p:nvSpPr>
        <p:spPr>
          <a:xfrm>
            <a:off x="4448455" y="2151619"/>
            <a:ext cx="605640" cy="400110"/>
          </a:xfrm>
          <a:prstGeom prst="rect">
            <a:avLst/>
          </a:prstGeom>
          <a:noFill/>
        </p:spPr>
        <p:txBody>
          <a:bodyPr wrap="square" rtlCol="0">
            <a:spAutoFit/>
          </a:bodyPr>
          <a:lstStyle/>
          <a:p>
            <a:pPr algn="ctr"/>
            <a:r>
              <a:rPr lang="en-US" sz="1000" dirty="0" smtClean="0">
                <a:latin typeface="Arial Narrow" pitchFamily="34" charset="0"/>
              </a:rPr>
              <a:t>Joseph Dino</a:t>
            </a:r>
            <a:endParaRPr lang="en-US" sz="1000" dirty="0">
              <a:latin typeface="Arial Narrow" pitchFamily="34" charset="0"/>
            </a:endParaRPr>
          </a:p>
        </p:txBody>
      </p:sp>
    </p:spTree>
    <p:extLst>
      <p:ext uri="{BB962C8B-B14F-4D97-AF65-F5344CB8AC3E}">
        <p14:creationId xmlns:p14="http://schemas.microsoft.com/office/powerpoint/2010/main" val="2635063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eaLnBrk="1" hangingPunct="1"/>
            <a:r>
              <a:rPr lang="en-US" sz="2400" b="1" dirty="0" smtClean="0">
                <a:latin typeface="Arial Narrow" pitchFamily="34" charset="0"/>
              </a:rPr>
              <a:t>Rotary Representatives: What they do</a:t>
            </a:r>
          </a:p>
        </p:txBody>
      </p:sp>
      <p:grpSp>
        <p:nvGrpSpPr>
          <p:cNvPr id="2" name="Group 1"/>
          <p:cNvGrpSpPr/>
          <p:nvPr/>
        </p:nvGrpSpPr>
        <p:grpSpPr>
          <a:xfrm>
            <a:off x="6149226" y="1008248"/>
            <a:ext cx="2176464" cy="5733606"/>
            <a:chOff x="6149226" y="971994"/>
            <a:chExt cx="2176464" cy="5733606"/>
          </a:xfrm>
        </p:grpSpPr>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713" y="971994"/>
              <a:ext cx="2164976" cy="12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226" y="2206626"/>
              <a:ext cx="21764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226" y="3657601"/>
              <a:ext cx="2176463"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0714" y="5181600"/>
              <a:ext cx="216497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10"/>
          <p:cNvSpPr/>
          <p:nvPr/>
        </p:nvSpPr>
        <p:spPr>
          <a:xfrm>
            <a:off x="533400" y="1038225"/>
            <a:ext cx="5410200" cy="4739759"/>
          </a:xfrm>
          <a:prstGeom prst="rect">
            <a:avLst/>
          </a:prstGeom>
        </p:spPr>
        <p:txBody>
          <a:bodyPr wrap="square">
            <a:spAutoFit/>
          </a:bodyPr>
          <a:lstStyle/>
          <a:p>
            <a:pPr>
              <a:lnSpc>
                <a:spcPct val="150000"/>
              </a:lnSpc>
            </a:pPr>
            <a:r>
              <a:rPr lang="en-US" b="1" dirty="0" smtClean="0">
                <a:solidFill>
                  <a:srgbClr val="005DAA"/>
                </a:solidFill>
                <a:latin typeface="Georgia" pitchFamily="18" charset="0"/>
              </a:rPr>
              <a:t>Rotary Representatives:</a:t>
            </a:r>
          </a:p>
          <a:p>
            <a:pPr marL="342900" indent="-342900">
              <a:spcBef>
                <a:spcPts val="1200"/>
              </a:spcBef>
              <a:buFont typeface="Arial" pitchFamily="34" charset="0"/>
              <a:buChar char="•"/>
            </a:pPr>
            <a:r>
              <a:rPr lang="en-US" dirty="0" smtClean="0">
                <a:solidFill>
                  <a:srgbClr val="005DAA"/>
                </a:solidFill>
                <a:latin typeface="Georgia" pitchFamily="18" charset="0"/>
              </a:rPr>
              <a:t>Serve as Rotary’s “ambassadors”</a:t>
            </a:r>
          </a:p>
          <a:p>
            <a:pPr marL="342900" indent="-342900">
              <a:spcBef>
                <a:spcPts val="1200"/>
              </a:spcBef>
              <a:buFont typeface="Arial" pitchFamily="34" charset="0"/>
              <a:buChar char="•"/>
            </a:pPr>
            <a:r>
              <a:rPr lang="en-US" dirty="0" smtClean="0">
                <a:solidFill>
                  <a:srgbClr val="005DAA"/>
                </a:solidFill>
                <a:latin typeface="Georgia" pitchFamily="18" charset="0"/>
              </a:rPr>
              <a:t>Educate international community about Rotary</a:t>
            </a:r>
          </a:p>
          <a:p>
            <a:pPr marL="342900" indent="-342900">
              <a:spcBef>
                <a:spcPts val="1200"/>
              </a:spcBef>
              <a:buFont typeface="Arial" pitchFamily="34" charset="0"/>
              <a:buChar char="•"/>
            </a:pPr>
            <a:r>
              <a:rPr lang="en-US" dirty="0" smtClean="0">
                <a:solidFill>
                  <a:srgbClr val="005DAA"/>
                </a:solidFill>
                <a:latin typeface="Georgia" pitchFamily="18" charset="0"/>
              </a:rPr>
              <a:t>Organize promotional events</a:t>
            </a:r>
          </a:p>
          <a:p>
            <a:pPr marL="342900" indent="-342900">
              <a:spcBef>
                <a:spcPts val="1200"/>
              </a:spcBef>
              <a:buFont typeface="Arial" pitchFamily="34" charset="0"/>
              <a:buChar char="•"/>
            </a:pPr>
            <a:r>
              <a:rPr lang="en-US" dirty="0" smtClean="0">
                <a:solidFill>
                  <a:srgbClr val="005DAA"/>
                </a:solidFill>
                <a:latin typeface="Georgia" pitchFamily="18" charset="0"/>
              </a:rPr>
              <a:t>Support Rotary public relations campaigns</a:t>
            </a:r>
          </a:p>
          <a:p>
            <a:pPr marL="342900" indent="-342900">
              <a:spcBef>
                <a:spcPts val="1200"/>
              </a:spcBef>
              <a:buFont typeface="Arial" pitchFamily="34" charset="0"/>
              <a:buChar char="•"/>
            </a:pPr>
            <a:r>
              <a:rPr lang="en-US" dirty="0" smtClean="0">
                <a:solidFill>
                  <a:srgbClr val="005DAA"/>
                </a:solidFill>
                <a:latin typeface="Georgia" pitchFamily="18" charset="0"/>
              </a:rPr>
              <a:t>Update </a:t>
            </a:r>
            <a:r>
              <a:rPr lang="en-US" dirty="0">
                <a:solidFill>
                  <a:srgbClr val="005DAA"/>
                </a:solidFill>
                <a:latin typeface="Georgia" pitchFamily="18" charset="0"/>
              </a:rPr>
              <a:t>Rotarians about international activities</a:t>
            </a:r>
          </a:p>
          <a:p>
            <a:pPr marL="342900" indent="-342900">
              <a:buFont typeface="Arial" pitchFamily="34" charset="0"/>
              <a:buChar char="•"/>
            </a:pPr>
            <a:endParaRPr lang="en-US" dirty="0">
              <a:solidFill>
                <a:srgbClr val="16316B"/>
              </a:solidFill>
              <a:latin typeface="Arial Narrow" pitchFamily="34" charset="0"/>
            </a:endParaRPr>
          </a:p>
        </p:txBody>
      </p:sp>
    </p:spTree>
    <p:extLst>
      <p:ext uri="{BB962C8B-B14F-4D97-AF65-F5344CB8AC3E}">
        <p14:creationId xmlns:p14="http://schemas.microsoft.com/office/powerpoint/2010/main" val="253106703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3200400"/>
            <a:ext cx="8686800" cy="1828800"/>
          </a:xfrm>
        </p:spPr>
        <p:txBody>
          <a:bodyPr/>
          <a:lstStyle/>
          <a:p>
            <a:pPr algn="ctr"/>
            <a:r>
              <a:rPr lang="en-US" sz="6000" dirty="0" smtClean="0">
                <a:solidFill>
                  <a:schemeClr val="bg1"/>
                </a:solidFill>
              </a:rPr>
              <a:t>United Nations System</a:t>
            </a:r>
            <a:endParaRPr lang="en-US" sz="6000" dirty="0">
              <a:solidFill>
                <a:schemeClr val="bg1"/>
              </a:solidFill>
            </a:endParaRPr>
          </a:p>
        </p:txBody>
      </p:sp>
      <p:sp>
        <p:nvSpPr>
          <p:cNvPr id="9" name="Subtitle 8"/>
          <p:cNvSpPr>
            <a:spLocks noGrp="1"/>
          </p:cNvSpPr>
          <p:nvPr>
            <p:ph type="subTitle" idx="1"/>
          </p:nvPr>
        </p:nvSpPr>
        <p:spPr/>
        <p:txBody>
          <a:bodyPr/>
          <a:lstStyle/>
          <a:p>
            <a:r>
              <a:rPr lang="en-US" dirty="0" smtClean="0"/>
              <a:t>TAKE ACTION, EXCHANGE IDEAS, JOIN LEADERS</a:t>
            </a:r>
            <a:endParaRPr lang="en-US" dirty="0"/>
          </a:p>
        </p:txBody>
      </p:sp>
      <p:pic>
        <p:nvPicPr>
          <p:cNvPr id="7174" name="Picture 6" descr="http://img3.wikia.nocookie.net/__cb20080729115415/halo/images/7/78/United_Nations_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1905000"/>
            <a:ext cx="1231900" cy="12319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64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Rotary and </a:t>
            </a:r>
            <a:r>
              <a:rPr lang="en-US" sz="2400" dirty="0" smtClean="0"/>
              <a:t>the United Nations</a:t>
            </a:r>
            <a:endParaRPr lang="en-US" sz="2400" dirty="0"/>
          </a:p>
        </p:txBody>
      </p:sp>
      <p:sp>
        <p:nvSpPr>
          <p:cNvPr id="3" name="Rectangle 2"/>
          <p:cNvSpPr/>
          <p:nvPr/>
        </p:nvSpPr>
        <p:spPr>
          <a:xfrm>
            <a:off x="3733800" y="1536174"/>
            <a:ext cx="5029200" cy="4154984"/>
          </a:xfrm>
          <a:prstGeom prst="rect">
            <a:avLst/>
          </a:prstGeom>
        </p:spPr>
        <p:txBody>
          <a:bodyPr wrap="square">
            <a:spAutoFit/>
          </a:bodyPr>
          <a:lstStyle/>
          <a:p>
            <a:r>
              <a:rPr lang="en-US" b="1" dirty="0" smtClean="0">
                <a:solidFill>
                  <a:srgbClr val="005DAA"/>
                </a:solidFill>
                <a:latin typeface="Georgia" pitchFamily="18" charset="0"/>
              </a:rPr>
              <a:t>Knut J. Johnsen </a:t>
            </a:r>
            <a:r>
              <a:rPr lang="en-US" dirty="0" smtClean="0">
                <a:solidFill>
                  <a:srgbClr val="005DAA"/>
                </a:solidFill>
                <a:latin typeface="Georgia" pitchFamily="18" charset="0"/>
              </a:rPr>
              <a:t>serves as an Alternate Representative to the United Nations/New York</a:t>
            </a:r>
            <a:endParaRPr lang="en-US" dirty="0">
              <a:solidFill>
                <a:srgbClr val="005DAA"/>
              </a:solidFill>
              <a:latin typeface="Georgia" pitchFamily="18" charset="0"/>
            </a:endParaRPr>
          </a:p>
          <a:p>
            <a:endParaRPr lang="en-US" dirty="0">
              <a:solidFill>
                <a:srgbClr val="005DAA"/>
              </a:solidFill>
              <a:latin typeface="Georgia" pitchFamily="18" charset="0"/>
            </a:endParaRPr>
          </a:p>
          <a:p>
            <a:r>
              <a:rPr lang="en-US" dirty="0" smtClean="0">
                <a:solidFill>
                  <a:srgbClr val="005DAA"/>
                </a:solidFill>
                <a:latin typeface="Georgia" pitchFamily="18" charset="0"/>
              </a:rPr>
              <a:t>DG for District 7210 (New York) in 2003-04</a:t>
            </a:r>
            <a:endParaRPr lang="en-US" dirty="0">
              <a:solidFill>
                <a:srgbClr val="005DAA"/>
              </a:solidFill>
              <a:latin typeface="Georgia" pitchFamily="18" charset="0"/>
            </a:endParaRPr>
          </a:p>
          <a:p>
            <a:endParaRPr lang="en-US" dirty="0">
              <a:solidFill>
                <a:srgbClr val="005DAA"/>
              </a:solidFill>
              <a:latin typeface="Georgia" pitchFamily="18" charset="0"/>
            </a:endParaRPr>
          </a:p>
          <a:p>
            <a:r>
              <a:rPr lang="en-US" dirty="0" smtClean="0">
                <a:solidFill>
                  <a:srgbClr val="005DAA"/>
                </a:solidFill>
                <a:latin typeface="Georgia" pitchFamily="18" charset="0"/>
              </a:rPr>
              <a:t>Member of the Rotary Club of New Windsor-Cornwall, NY, USA</a:t>
            </a:r>
            <a:endParaRPr lang="en-US" dirty="0">
              <a:solidFill>
                <a:srgbClr val="005DAA"/>
              </a:solidFill>
              <a:latin typeface="Georgia" pitchFamily="18" charset="0"/>
            </a:endParaRPr>
          </a:p>
          <a:p>
            <a:r>
              <a:rPr lang="en-US" dirty="0">
                <a:solidFill>
                  <a:srgbClr val="16316B"/>
                </a:solidFill>
              </a:rPr>
              <a:t/>
            </a:r>
            <a:br>
              <a:rPr lang="en-US" dirty="0">
                <a:solidFill>
                  <a:srgbClr val="16316B"/>
                </a:solidFill>
              </a:rPr>
            </a:br>
            <a:endParaRPr lang="en-US" dirty="0">
              <a:solidFill>
                <a:srgbClr val="16316B"/>
              </a:solidFill>
              <a:latin typeface="Arial Narrow" pitchFamily="34" charset="0"/>
            </a:endParaRPr>
          </a:p>
        </p:txBody>
      </p:sp>
      <p:pic>
        <p:nvPicPr>
          <p:cNvPr id="3074" name="Picture 2" descr="S:\PR~ER\3EXTERNAL RELATIONS\REPRESENTATIVE NETWORK\~ Representative Bios &amp; Photos\Johnsen, Knut\Knut_Johnsen_J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1498074"/>
            <a:ext cx="2590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7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103487CF9D1346A9E4CE5B426C30D9" ma:contentTypeVersion="0" ma:contentTypeDescription="Create a new document." ma:contentTypeScope="" ma:versionID="7185a079e39cd018ee12df2f681287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D33B601-D2AD-4C46-A945-AC911C19710E}">
  <ds:schemaRef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66570A61-73C2-4EB9-8753-C6B2AFEDC87A}">
  <ds:schemaRefs>
    <ds:schemaRef ds:uri="http://schemas.microsoft.com/sharepoint/v3/contenttype/forms"/>
  </ds:schemaRefs>
</ds:datastoreItem>
</file>

<file path=customXml/itemProps3.xml><?xml version="1.0" encoding="utf-8"?>
<ds:datastoreItem xmlns:ds="http://schemas.openxmlformats.org/officeDocument/2006/customXml" ds:itemID="{1F484A9B-507C-4318-97CB-5FA8AB54F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Default Theme.thmx</Template>
  <TotalTime>20289</TotalTime>
  <Words>1865</Words>
  <Application>Microsoft Office PowerPoint</Application>
  <PresentationFormat>On-screen Show (4:3)</PresentationFormat>
  <Paragraphs>381</Paragraphs>
  <Slides>28</Slides>
  <Notes>18</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1_Custom Design</vt:lpstr>
      <vt:lpstr>Custom Design</vt:lpstr>
      <vt:lpstr>2_Custom Design</vt:lpstr>
      <vt:lpstr>3_Custom Design</vt:lpstr>
      <vt:lpstr>4_Custom Design</vt:lpstr>
      <vt:lpstr>5_Custom Design</vt:lpstr>
      <vt:lpstr>Rotary and the United Nations RI’s Representative Network</vt:lpstr>
      <vt:lpstr>Rotary and the United Nations: RI’s Representative Network</vt:lpstr>
      <vt:lpstr>Rotary and the United Nations: RI’s Representative Network</vt:lpstr>
      <vt:lpstr>Rotary and the United Nations: RI’s Representative Network</vt:lpstr>
      <vt:lpstr>The Rotary Representative Network</vt:lpstr>
      <vt:lpstr>2014-15 Rotary Representatives</vt:lpstr>
      <vt:lpstr>Rotary Representatives: What they do</vt:lpstr>
      <vt:lpstr>United Nations System</vt:lpstr>
      <vt:lpstr>Rotary and the United Nations</vt:lpstr>
      <vt:lpstr>Rotary and the United Nations: History</vt:lpstr>
      <vt:lpstr>Rotary and the United Nations: History</vt:lpstr>
      <vt:lpstr>Rotary and the United Nations: Today</vt:lpstr>
      <vt:lpstr>Rotary and the United Nations: Today</vt:lpstr>
      <vt:lpstr>League of Arab States</vt:lpstr>
      <vt:lpstr>League of Arab States</vt:lpstr>
      <vt:lpstr>Rotary and the League of Arab States</vt:lpstr>
      <vt:lpstr>Rotary in Arab League Media </vt:lpstr>
      <vt:lpstr>Arab League Member States</vt:lpstr>
      <vt:lpstr>Rotary Zone 20B</vt:lpstr>
      <vt:lpstr>Population of  Arab countries with Rotary Clubs</vt:lpstr>
      <vt:lpstr>Population of  Arab countries without Rotary Clubs</vt:lpstr>
      <vt:lpstr>Areas of Focus</vt:lpstr>
      <vt:lpstr>World Bank</vt:lpstr>
      <vt:lpstr>Rotary and the World Bank</vt:lpstr>
      <vt:lpstr>Rotary and the World Bank</vt:lpstr>
      <vt:lpstr>Rotary and the World Bank</vt:lpstr>
      <vt:lpstr>PowerPoint Presentation</vt:lpstr>
      <vt:lpstr>Questions?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Database Functional Overview</dc:title>
  <dc:creator>Simone Webb</dc:creator>
  <cp:lastModifiedBy>Norah Webster</cp:lastModifiedBy>
  <cp:revision>912</cp:revision>
  <cp:lastPrinted>2013-04-11T20:22:44Z</cp:lastPrinted>
  <dcterms:created xsi:type="dcterms:W3CDTF">2007-01-17T18:13:17Z</dcterms:created>
  <dcterms:modified xsi:type="dcterms:W3CDTF">2014-05-23T16:03:40Z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0x01010018103487CF9D1346A9E4CE5B426C30D9</vt:lpwstr>
  </property>
</Properties>
</file>