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sldIdLst>
    <p:sldId id="316" r:id="rId2"/>
    <p:sldId id="367" r:id="rId3"/>
    <p:sldId id="466" r:id="rId4"/>
    <p:sldId id="426" r:id="rId5"/>
    <p:sldId id="386" r:id="rId6"/>
    <p:sldId id="391" r:id="rId7"/>
    <p:sldId id="423" r:id="rId8"/>
    <p:sldId id="366" r:id="rId9"/>
    <p:sldId id="305" r:id="rId10"/>
    <p:sldId id="368" r:id="rId11"/>
    <p:sldId id="319" r:id="rId12"/>
    <p:sldId id="318" r:id="rId13"/>
    <p:sldId id="284" r:id="rId14"/>
    <p:sldId id="286" r:id="rId15"/>
    <p:sldId id="288" r:id="rId16"/>
    <p:sldId id="450" r:id="rId17"/>
    <p:sldId id="303" r:id="rId18"/>
    <p:sldId id="363" r:id="rId19"/>
    <p:sldId id="432" r:id="rId20"/>
    <p:sldId id="442" r:id="rId21"/>
    <p:sldId id="443" r:id="rId22"/>
    <p:sldId id="285" r:id="rId23"/>
    <p:sldId id="402" r:id="rId24"/>
    <p:sldId id="401" r:id="rId25"/>
    <p:sldId id="400" r:id="rId26"/>
    <p:sldId id="403" r:id="rId27"/>
    <p:sldId id="404" r:id="rId28"/>
    <p:sldId id="410" r:id="rId29"/>
    <p:sldId id="408" r:id="rId30"/>
    <p:sldId id="407" r:id="rId31"/>
    <p:sldId id="428" r:id="rId32"/>
    <p:sldId id="409" r:id="rId33"/>
    <p:sldId id="467" r:id="rId34"/>
    <p:sldId id="320" r:id="rId35"/>
    <p:sldId id="321" r:id="rId36"/>
    <p:sldId id="458" r:id="rId37"/>
    <p:sldId id="459" r:id="rId38"/>
    <p:sldId id="460" r:id="rId39"/>
    <p:sldId id="461" r:id="rId40"/>
    <p:sldId id="462" r:id="rId41"/>
    <p:sldId id="322" r:id="rId42"/>
    <p:sldId id="373" r:id="rId43"/>
    <p:sldId id="457" r:id="rId44"/>
    <p:sldId id="324" r:id="rId45"/>
    <p:sldId id="323" r:id="rId46"/>
    <p:sldId id="396" r:id="rId47"/>
    <p:sldId id="456" r:id="rId48"/>
    <p:sldId id="293" r:id="rId49"/>
    <p:sldId id="433" r:id="rId50"/>
    <p:sldId id="470" r:id="rId51"/>
    <p:sldId id="275" r:id="rId52"/>
    <p:sldId id="257" r:id="rId53"/>
    <p:sldId id="258" r:id="rId54"/>
    <p:sldId id="273" r:id="rId55"/>
    <p:sldId id="274" r:id="rId56"/>
    <p:sldId id="434" r:id="rId57"/>
    <p:sldId id="436" r:id="rId58"/>
    <p:sldId id="435" r:id="rId59"/>
    <p:sldId id="441" r:id="rId60"/>
    <p:sldId id="421" r:id="rId61"/>
    <p:sldId id="471" r:id="rId62"/>
    <p:sldId id="264" r:id="rId63"/>
    <p:sldId id="375" r:id="rId64"/>
    <p:sldId id="377" r:id="rId65"/>
    <p:sldId id="437" r:id="rId66"/>
    <p:sldId id="472" r:id="rId67"/>
    <p:sldId id="439" r:id="rId68"/>
    <p:sldId id="339" r:id="rId69"/>
    <p:sldId id="477" r:id="rId70"/>
    <p:sldId id="473" r:id="rId71"/>
    <p:sldId id="474" r:id="rId72"/>
    <p:sldId id="475" r:id="rId73"/>
    <p:sldId id="476" r:id="rId74"/>
    <p:sldId id="444" r:id="rId75"/>
    <p:sldId id="276" r:id="rId76"/>
    <p:sldId id="337" r:id="rId77"/>
    <p:sldId id="338" r:id="rId78"/>
    <p:sldId id="380" r:id="rId79"/>
    <p:sldId id="344" r:id="rId80"/>
    <p:sldId id="350" r:id="rId81"/>
    <p:sldId id="352" r:id="rId82"/>
    <p:sldId id="351" r:id="rId83"/>
    <p:sldId id="355" r:id="rId84"/>
    <p:sldId id="364" r:id="rId85"/>
    <p:sldId id="353" r:id="rId86"/>
    <p:sldId id="357" r:id="rId87"/>
    <p:sldId id="414" r:id="rId88"/>
    <p:sldId id="415" r:id="rId89"/>
    <p:sldId id="416" r:id="rId90"/>
    <p:sldId id="418" r:id="rId91"/>
    <p:sldId id="417" r:id="rId92"/>
    <p:sldId id="419" r:id="rId93"/>
    <p:sldId id="302" r:id="rId94"/>
    <p:sldId id="424" r:id="rId95"/>
    <p:sldId id="385" r:id="rId96"/>
    <p:sldId id="384" r:id="rId97"/>
    <p:sldId id="383" r:id="rId98"/>
    <p:sldId id="360" r:id="rId99"/>
    <p:sldId id="361" r:id="rId100"/>
    <p:sldId id="362" r:id="rId101"/>
    <p:sldId id="446" r:id="rId102"/>
    <p:sldId id="269" r:id="rId103"/>
    <p:sldId id="268" r:id="rId104"/>
    <p:sldId id="271" r:id="rId105"/>
    <p:sldId id="296" r:id="rId106"/>
    <p:sldId id="463" r:id="rId107"/>
    <p:sldId id="342" r:id="rId108"/>
    <p:sldId id="447" r:id="rId109"/>
    <p:sldId id="294" r:id="rId110"/>
    <p:sldId id="291" r:id="rId111"/>
    <p:sldId id="282" r:id="rId112"/>
    <p:sldId id="448" r:id="rId113"/>
    <p:sldId id="425" r:id="rId114"/>
    <p:sldId id="280" r:id="rId115"/>
    <p:sldId id="390" r:id="rId116"/>
    <p:sldId id="297" r:id="rId117"/>
    <p:sldId id="479" r:id="rId118"/>
    <p:sldId id="430" r:id="rId119"/>
    <p:sldId id="431" r:id="rId120"/>
    <p:sldId id="298" r:id="rId121"/>
    <p:sldId id="299" r:id="rId122"/>
    <p:sldId id="300" r:id="rId123"/>
    <p:sldId id="326" r:id="rId124"/>
    <p:sldId id="449" r:id="rId125"/>
    <p:sldId id="328" r:id="rId126"/>
    <p:sldId id="327" r:id="rId127"/>
    <p:sldId id="387" r:id="rId128"/>
    <p:sldId id="331" r:id="rId129"/>
    <p:sldId id="369" r:id="rId130"/>
    <p:sldId id="370" r:id="rId131"/>
    <p:sldId id="260" r:id="rId132"/>
    <p:sldId id="464" r:id="rId133"/>
    <p:sldId id="480" r:id="rId134"/>
    <p:sldId id="333" r:id="rId135"/>
    <p:sldId id="427" r:id="rId136"/>
    <p:sldId id="372" r:id="rId137"/>
    <p:sldId id="329" r:id="rId138"/>
    <p:sldId id="465"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5" autoAdjust="0"/>
    <p:restoredTop sz="86715" autoAdjust="0"/>
  </p:normalViewPr>
  <p:slideViewPr>
    <p:cSldViewPr>
      <p:cViewPr varScale="1">
        <p:scale>
          <a:sx n="71" d="100"/>
          <a:sy n="71" d="100"/>
        </p:scale>
        <p:origin x="-114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961EE-1D7A-456B-9813-BB5C7DF0458A}" type="datetimeFigureOut">
              <a:rPr lang="en-US" smtClean="0"/>
              <a:pPr/>
              <a:t>6/11/2020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77A31-98D9-444E-8ED9-82764A31A29E}" type="slidenum">
              <a:rPr lang="en-US" smtClean="0"/>
              <a:pPr/>
              <a:t>‹#›</a:t>
            </a:fld>
            <a:endParaRPr lang="en-US"/>
          </a:p>
        </p:txBody>
      </p:sp>
    </p:spTree>
    <p:extLst>
      <p:ext uri="{BB962C8B-B14F-4D97-AF65-F5344CB8AC3E}">
        <p14:creationId xmlns:p14="http://schemas.microsoft.com/office/powerpoint/2010/main" xmlns="" val="51833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lauren.sterenberg@rotary.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y.rotary.org/en/document/rotary-disaster-response-grant-applicatio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mailto:grants@rotary.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dn2.webdamdb.com/md_PFPxbyLG4647.mp4?1579703641"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my.rotary.org/en/document/global-grants-community-assessment-results"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msgfocus.rotary.org/c/11lhZj8E4nX3UJFdRWBrLGLiSmFq" TargetMode="External"/><Relationship Id="rId7" Type="http://schemas.openxmlformats.org/officeDocument/2006/relationships/hyperlink" Target="http://msgfocus.rotary.org/c/11lhZq2RGBlnnsFna44FMqK98VpX" TargetMode="External"/><Relationship Id="rId2" Type="http://schemas.openxmlformats.org/officeDocument/2006/relationships/slide" Target="../slides/slide128.xml"/><Relationship Id="rId1" Type="http://schemas.openxmlformats.org/officeDocument/2006/relationships/notesMaster" Target="../notesMasters/notesMaster1.xml"/><Relationship Id="rId6" Type="http://schemas.openxmlformats.org/officeDocument/2006/relationships/hyperlink" Target="http://msgfocus.rotary.org/c/11lhZoFdLmgvSURK6rnCYGlzTdgE" TargetMode="External"/><Relationship Id="rId5" Type="http://schemas.openxmlformats.org/officeDocument/2006/relationships/hyperlink" Target="http://msgfocus.rotary.org/c/11lhZnhzQ7bEon472OGAaVX0Dv7l" TargetMode="External"/><Relationship Id="rId4" Type="http://schemas.openxmlformats.org/officeDocument/2006/relationships/hyperlink" Target="http://msgfocus.rotary.org/c/11lhZkwhZD1VphsQVziuzr9S84OJ"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MS PGothic" panose="020B0600070205080204" pitchFamily="34" charset="-128"/>
              </a:defRPr>
            </a:lvl1pPr>
            <a:lvl2pPr marL="742950" indent="-285750" defTabSz="931863">
              <a:defRPr sz="2400">
                <a:solidFill>
                  <a:schemeClr val="tx1"/>
                </a:solidFill>
                <a:latin typeface="Arial" panose="020B0604020202020204" pitchFamily="34" charset="0"/>
                <a:ea typeface="MS PGothic" panose="020B0600070205080204" pitchFamily="34" charset="-128"/>
              </a:defRPr>
            </a:lvl2pPr>
            <a:lvl3pPr marL="1143000" indent="-228600" defTabSz="931863">
              <a:defRPr sz="2400">
                <a:solidFill>
                  <a:schemeClr val="tx1"/>
                </a:solidFill>
                <a:latin typeface="Arial" panose="020B0604020202020204" pitchFamily="34" charset="0"/>
                <a:ea typeface="MS PGothic" panose="020B0600070205080204" pitchFamily="34" charset="-128"/>
              </a:defRPr>
            </a:lvl3pPr>
            <a:lvl4pPr marL="1600200" indent="-228600" defTabSz="931863">
              <a:defRPr sz="2400">
                <a:solidFill>
                  <a:schemeClr val="tx1"/>
                </a:solidFill>
                <a:latin typeface="Arial" panose="020B0604020202020204" pitchFamily="34" charset="0"/>
                <a:ea typeface="MS PGothic" panose="020B0600070205080204" pitchFamily="34" charset="-128"/>
              </a:defRPr>
            </a:lvl4pPr>
            <a:lvl5pPr marL="2057400" indent="-228600" defTabSz="931863">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D9FDAA5-1D60-431D-9019-A87610F80DBF}" type="slidenum">
              <a:rPr lang="en-US" altLang="en-US" sz="1200">
                <a:ea typeface="ヒラギノ角ゴ Pro W3" charset="-128"/>
              </a:rPr>
              <a:pPr/>
              <a:t>1</a:t>
            </a:fld>
            <a:endParaRPr lang="en-US" altLang="en-US" sz="1200">
              <a:ea typeface="ヒラギノ角ゴ Pro W3"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ヒラギノ角ゴ Pro W3" charset="-128"/>
            </a:endParaRPr>
          </a:p>
        </p:txBody>
      </p:sp>
    </p:spTree>
    <p:extLst>
      <p:ext uri="{BB962C8B-B14F-4D97-AF65-F5344CB8AC3E}">
        <p14:creationId xmlns:p14="http://schemas.microsoft.com/office/powerpoint/2010/main" xmlns="" val="350469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05F373C-8300-41E5-9C47-94538592363B}" type="slidenum">
              <a:rPr lang="en-US" altLang="en-US"/>
              <a:pPr>
                <a:spcBef>
                  <a:spcPct val="0"/>
                </a:spcBef>
              </a:pPr>
              <a:t>24</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6988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u="sng" smtClean="0">
                <a:latin typeface="Arial" panose="020B0604020202020204" pitchFamily="34" charset="0"/>
                <a:cs typeface="Arial" panose="020B0604020202020204" pitchFamily="34" charset="0"/>
              </a:rPr>
              <a:t>District grants are funded solely by DDF</a:t>
            </a:r>
            <a:r>
              <a:rPr lang="en-US" altLang="en-US" smtClean="0">
                <a:latin typeface="Arial" panose="020B0604020202020204" pitchFamily="34" charset="0"/>
                <a:cs typeface="Arial" panose="020B0604020202020204" pitchFamily="34" charset="0"/>
              </a:rPr>
              <a:t> generated from a district’s </a:t>
            </a:r>
            <a:r>
              <a:rPr lang="en-US" altLang="en-US" b="1" smtClean="0">
                <a:latin typeface="Arial" panose="020B0604020202020204" pitchFamily="34" charset="0"/>
                <a:cs typeface="Arial" panose="020B0604020202020204" pitchFamily="34" charset="0"/>
              </a:rPr>
              <a:t>Annual Programs Fund</a:t>
            </a:r>
            <a:r>
              <a:rPr lang="en-US" altLang="en-US" smtClean="0">
                <a:latin typeface="Arial" panose="020B0604020202020204" pitchFamily="34" charset="0"/>
                <a:cs typeface="Arial" panose="020B0604020202020204" pitchFamily="34" charset="0"/>
              </a:rPr>
              <a:t> giving from three years prior, including </a:t>
            </a:r>
            <a:r>
              <a:rPr lang="en-US" altLang="en-US" b="1" smtClean="0">
                <a:latin typeface="Arial" panose="020B0604020202020204" pitchFamily="34" charset="0"/>
                <a:cs typeface="Arial" panose="020B0604020202020204" pitchFamily="34" charset="0"/>
              </a:rPr>
              <a:t>Permanent Fund</a:t>
            </a:r>
            <a:r>
              <a:rPr lang="en-US" altLang="en-US" smtClean="0">
                <a:latin typeface="Arial" panose="020B0604020202020204" pitchFamily="34" charset="0"/>
                <a:cs typeface="Arial" panose="020B0604020202020204" pitchFamily="34" charset="0"/>
              </a:rPr>
              <a:t> </a:t>
            </a:r>
            <a:r>
              <a:rPr lang="en-US" altLang="en-US" i="1" smtClean="0">
                <a:latin typeface="Arial" panose="020B0604020202020204" pitchFamily="34" charset="0"/>
                <a:cs typeface="Arial" panose="020B0604020202020204" pitchFamily="34" charset="0"/>
              </a:rPr>
              <a:t>SHARE </a:t>
            </a:r>
            <a:r>
              <a:rPr lang="en-US" altLang="en-US" smtClean="0">
                <a:latin typeface="Arial" panose="020B0604020202020204" pitchFamily="34" charset="0"/>
                <a:cs typeface="Arial" panose="020B0604020202020204" pitchFamily="34" charset="0"/>
              </a:rPr>
              <a:t>earnings. </a:t>
            </a:r>
          </a:p>
          <a:p>
            <a:r>
              <a:rPr lang="en-US" altLang="en-US" smtClean="0">
                <a:latin typeface="Arial" panose="020B0604020202020204" pitchFamily="34" charset="0"/>
                <a:cs typeface="Arial" panose="020B0604020202020204" pitchFamily="34" charset="0"/>
              </a:rPr>
              <a:t>Districts can request up to 50 percent of their DDF each year. </a:t>
            </a:r>
          </a:p>
          <a:p>
            <a:r>
              <a:rPr lang="en-US" altLang="en-US" smtClean="0">
                <a:latin typeface="Arial" panose="020B0604020202020204" pitchFamily="34" charset="0"/>
                <a:cs typeface="Arial" panose="020B0604020202020204" pitchFamily="34" charset="0"/>
              </a:rPr>
              <a:t>Any unused district grant funds are returned to the Foundation and credited back to the district's DDF balance. </a:t>
            </a:r>
          </a:p>
          <a:p>
            <a:r>
              <a:rPr lang="en-US" altLang="en-US" smtClean="0">
                <a:latin typeface="Arial" panose="020B0604020202020204" pitchFamily="34" charset="0"/>
                <a:cs typeface="Arial" panose="020B0604020202020204" pitchFamily="34" charset="0"/>
              </a:rPr>
              <a:t>DDF will continue to rollover to a district's balance for the following year. Rollover DDF will not be used in the calculation of the district grant amount.</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EFBD56B-A73C-4C93-B531-412BBD3E0059}" type="slidenum">
              <a:rPr lang="en-US" altLang="en-US"/>
              <a:pPr>
                <a:spcBef>
                  <a:spcPct val="0"/>
                </a:spcBef>
              </a:pPr>
              <a:t>26</a:t>
            </a:fld>
            <a:endParaRPr lang="en-US" altLang="en-US"/>
          </a:p>
        </p:txBody>
      </p:sp>
    </p:spTree>
    <p:extLst>
      <p:ext uri="{BB962C8B-B14F-4D97-AF65-F5344CB8AC3E}">
        <p14:creationId xmlns:p14="http://schemas.microsoft.com/office/powerpoint/2010/main" xmlns="" val="249610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A46FB72-D08F-4E18-8DDF-4A6F8D9A694D}" type="slidenum">
              <a:rPr lang="en-US" altLang="en-US"/>
              <a:pPr>
                <a:spcBef>
                  <a:spcPct val="0"/>
                </a:spcBef>
              </a:pPr>
              <a:t>29</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24699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30</a:t>
            </a:fld>
            <a:endParaRPr lang="en-US"/>
          </a:p>
        </p:txBody>
      </p:sp>
    </p:spTree>
    <p:extLst>
      <p:ext uri="{BB962C8B-B14F-4D97-AF65-F5344CB8AC3E}">
        <p14:creationId xmlns:p14="http://schemas.microsoft.com/office/powerpoint/2010/main" xmlns="" val="2018580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solidFill>
                  <a:srgbClr val="0000CC"/>
                </a:solidFill>
              </a:rPr>
              <a:t>Annual Programs Fund = APF</a:t>
            </a:r>
          </a:p>
        </p:txBody>
      </p:sp>
      <p:sp>
        <p:nvSpPr>
          <p:cNvPr id="4" name="Slide Number Placeholder 3"/>
          <p:cNvSpPr>
            <a:spLocks noGrp="1"/>
          </p:cNvSpPr>
          <p:nvPr>
            <p:ph type="sldNum" sz="quarter" idx="10"/>
          </p:nvPr>
        </p:nvSpPr>
        <p:spPr/>
        <p:txBody>
          <a:bodyPr/>
          <a:lstStyle/>
          <a:p>
            <a:fld id="{AA677A31-98D9-444E-8ED9-82764A31A29E}" type="slidenum">
              <a:rPr lang="en-US" smtClean="0"/>
              <a:pPr/>
              <a:t>32</a:t>
            </a:fld>
            <a:endParaRPr lang="en-US"/>
          </a:p>
        </p:txBody>
      </p:sp>
    </p:spTree>
    <p:extLst>
      <p:ext uri="{BB962C8B-B14F-4D97-AF65-F5344CB8AC3E}">
        <p14:creationId xmlns:p14="http://schemas.microsoft.com/office/powerpoint/2010/main" xmlns="" val="3314892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fr-FR" dirty="0" smtClean="0"/>
              <a:t>DR </a:t>
            </a:r>
            <a:r>
              <a:rPr lang="fr-FR" dirty="0" err="1" smtClean="0"/>
              <a:t>Fund</a:t>
            </a:r>
            <a:r>
              <a:rPr lang="fr-FR" dirty="0" smtClean="0"/>
              <a:t>: </a:t>
            </a:r>
            <a:r>
              <a:rPr lang="fr-FR" dirty="0" err="1" smtClean="0"/>
              <a:t>Disater</a:t>
            </a:r>
            <a:r>
              <a:rPr lang="fr-FR" baseline="0" dirty="0" smtClean="0"/>
              <a:t> </a:t>
            </a:r>
            <a:r>
              <a:rPr lang="fr-FR" baseline="0" dirty="0" err="1" smtClean="0"/>
              <a:t>Response</a:t>
            </a:r>
            <a:r>
              <a:rPr lang="fr-FR" baseline="0" dirty="0" smtClean="0"/>
              <a:t> </a:t>
            </a:r>
            <a:r>
              <a:rPr lang="fr-FR" baseline="0" dirty="0" err="1" smtClean="0"/>
              <a:t>Fund</a:t>
            </a:r>
            <a:endParaRPr lang="fr-FR" dirty="0" smtClean="0"/>
          </a:p>
          <a:p>
            <a:pPr algn="l"/>
            <a:r>
              <a:rPr lang="fr-FR" dirty="0" smtClean="0"/>
              <a:t>EGrants: </a:t>
            </a:r>
            <a:r>
              <a:rPr lang="fr-FR" dirty="0" err="1" smtClean="0"/>
              <a:t>Educational</a:t>
            </a:r>
            <a:r>
              <a:rPr lang="fr-FR" dirty="0" smtClean="0"/>
              <a:t> Grants</a:t>
            </a:r>
          </a:p>
          <a:p>
            <a:pPr algn="l"/>
            <a:r>
              <a:rPr lang="fr-FR" dirty="0" smtClean="0"/>
              <a:t>À quoi les subventions sont liées</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33</a:t>
            </a:fld>
            <a:endParaRPr lang="en-US"/>
          </a:p>
        </p:txBody>
      </p:sp>
    </p:spTree>
    <p:extLst>
      <p:ext uri="{BB962C8B-B14F-4D97-AF65-F5344CB8AC3E}">
        <p14:creationId xmlns:p14="http://schemas.microsoft.com/office/powerpoint/2010/main" xmlns="" val="200530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Global grants support large international activities with sustainable, measurable outcomes in Rotary’s</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areas of focus</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 A key feature of global grants is partnership, between the district or club where the activity is carried out and a district or club in another country. Both sponsors must be</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qualified</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 before they can submit an application.</a:t>
            </a:r>
          </a:p>
          <a:p>
            <a:endParaRPr lang="en-US" sz="1200" b="0" i="0" kern="1200" dirty="0">
              <a:solidFill>
                <a:schemeClr val="tx1"/>
              </a:solidFill>
              <a:effectLst/>
              <a:latin typeface="Arial" pitchFamily="-107" charset="0"/>
              <a:ea typeface="Arial" pitchFamily="1" charset="0"/>
              <a:cs typeface="Arial" charset="0"/>
            </a:endParaRPr>
          </a:p>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The minimum budget for a global grant activity is $30,000. The Foundation’s World Fund provides a minimum of $15,000 and maximum of $200,000. Clubs and districts contribute District Designated Funds (DDF) and/or cash contributions that the World Fund matches. DDF is matched at 100% and cash is matched at 50%.</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Global</a:t>
            </a:r>
            <a:r>
              <a:rPr lang="en-US" sz="1200" b="0" i="0" kern="1200" baseline="0" dirty="0">
                <a:solidFill>
                  <a:schemeClr val="tx1"/>
                </a:solidFill>
                <a:effectLst/>
                <a:latin typeface="+mn-lt"/>
                <a:ea typeface="+mn-ea"/>
                <a:cs typeface="+mn-cs"/>
              </a:rPr>
              <a:t> grants can support humanitarian projects, scholarships, and vocational training teams. Global grant scholarships support international graduate and post-graduate study for a period of 1-4 years. Global grant vocational training teams support groups of professionals to travel abroad to provide or receive training.</a:t>
            </a:r>
            <a:endParaRPr lang="en-US" sz="1200" kern="1200" dirty="0">
              <a:solidFill>
                <a:schemeClr val="tx1"/>
              </a:solidFill>
              <a:effectLst/>
              <a:latin typeface="Arial" charset="0"/>
              <a:ea typeface="Arial" pitchFamily="1" charset="0"/>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pPr/>
              <a:t>35</a:t>
            </a:fld>
            <a:endParaRPr lang="en-US"/>
          </a:p>
        </p:txBody>
      </p:sp>
    </p:spTree>
    <p:extLst>
      <p:ext uri="{BB962C8B-B14F-4D97-AF65-F5344CB8AC3E}">
        <p14:creationId xmlns:p14="http://schemas.microsoft.com/office/powerpoint/2010/main" xmlns="" val="109601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people of action, Rotary members want to find ways to respond to COVID-19, and to help people affected by it. The Rotary Foundation offers several options that Rotarians can use to help care for and protect people in their own communities and others around the world.</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36</a:t>
            </a:fld>
            <a:endParaRPr lang="en-US"/>
          </a:p>
        </p:txBody>
      </p:sp>
    </p:spTree>
    <p:extLst>
      <p:ext uri="{BB962C8B-B14F-4D97-AF65-F5344CB8AC3E}">
        <p14:creationId xmlns:p14="http://schemas.microsoft.com/office/powerpoint/2010/main" xmlns="" val="1302670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Regional Grants Officers </a:t>
            </a:r>
            <a:r>
              <a:rPr lang="en-US" sz="1200" u="none" strike="noStrike" kern="1200" dirty="0" smtClean="0">
                <a:solidFill>
                  <a:schemeClr val="tx1"/>
                </a:solidFill>
                <a:effectLst/>
                <a:latin typeface="+mn-lt"/>
                <a:ea typeface="+mn-ea"/>
                <a:cs typeface="+mn-cs"/>
                <a:hlinkClick r:id="rId3"/>
              </a:rPr>
              <a:t>Lauren </a:t>
            </a:r>
            <a:r>
              <a:rPr lang="en-US" sz="1200" u="none" strike="noStrike" kern="1200" dirty="0" err="1" smtClean="0">
                <a:solidFill>
                  <a:schemeClr val="tx1"/>
                </a:solidFill>
                <a:effectLst/>
                <a:latin typeface="+mn-lt"/>
                <a:ea typeface="+mn-ea"/>
                <a:cs typeface="+mn-cs"/>
                <a:hlinkClick r:id="rId3"/>
              </a:rPr>
              <a:t>Sterenberg</a:t>
            </a:r>
            <a:r>
              <a:rPr lang="en-US" sz="1200" u="none" strike="noStrike" kern="1200" dirty="0" smtClean="0">
                <a:solidFill>
                  <a:schemeClr val="tx1"/>
                </a:solidFill>
                <a:effectLst/>
                <a:latin typeface="+mn-lt"/>
                <a:ea typeface="+mn-ea"/>
                <a:cs typeface="+mn-cs"/>
              </a:rPr>
              <a:t> : Armenia, Georgia.</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39</a:t>
            </a:fld>
            <a:endParaRPr lang="en-US"/>
          </a:p>
        </p:txBody>
      </p:sp>
    </p:spTree>
    <p:extLst>
      <p:ext uri="{BB962C8B-B14F-4D97-AF65-F5344CB8AC3E}">
        <p14:creationId xmlns:p14="http://schemas.microsoft.com/office/powerpoint/2010/main" xmlns="" val="900488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that we’ve talked about global grants, I’d like to shift gears and talk about the second type of grant that’s available from The</a:t>
            </a:r>
            <a:r>
              <a:rPr lang="en-US" baseline="0" dirty="0"/>
              <a:t> Rotary Foundation: district grants.</a:t>
            </a:r>
            <a:endParaRPr lang="en-US" dirty="0"/>
          </a:p>
          <a:p>
            <a:pPr lvl="0"/>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pPr lvl="0"/>
            <a:r>
              <a:rPr lang="en-US" sz="1200" b="0" i="0" kern="1200" dirty="0">
                <a:solidFill>
                  <a:schemeClr val="tx1"/>
                </a:solidFill>
                <a:effectLst/>
                <a:latin typeface="Arial" pitchFamily="-107" charset="0"/>
                <a:ea typeface="ヒラギノ角ゴ Pro W3" pitchFamily="-107" charset="-128"/>
                <a:cs typeface="ヒラギノ角ゴ Pro W3" pitchFamily="-107" charset="-128"/>
              </a:rPr>
              <a:t>District grants fund small-scale, short-term activities that address needs in your community and communities abroad. Each district chooses which activities it will fund with these grants. You can use district grants to fund a variety of district and club</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projects and activities. </a:t>
            </a:r>
          </a:p>
          <a:p>
            <a:pPr lvl="0"/>
            <a:endParaRPr lang="en-US" sz="1200" b="0" i="0" kern="1200" baseline="0" dirty="0">
              <a:solidFill>
                <a:schemeClr val="tx1"/>
              </a:solidFill>
              <a:effectLst/>
              <a:latin typeface="Arial" pitchFamily="-107" charset="0"/>
              <a:ea typeface="Arial" pitchFamily="1"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07" charset="0"/>
                <a:ea typeface="ヒラギノ角ゴ Pro W3" pitchFamily="-107" charset="-128"/>
                <a:cs typeface="ヒラギノ角ゴ Pro W3" pitchFamily="-107" charset="-128"/>
              </a:rPr>
              <a:t>You have a lot of freedom to customize your service projects. There aren’t many restrictions, as long as your district grant supports the mission of The Rotary Foundation, </a:t>
            </a:r>
            <a:r>
              <a:rPr lang="en-US" sz="1200" kern="1200" dirty="0">
                <a:solidFill>
                  <a:schemeClr val="tx1"/>
                </a:solidFill>
                <a:effectLst/>
                <a:latin typeface="Arial" charset="0"/>
                <a:ea typeface="Arial" pitchFamily="1" charset="0"/>
                <a:cs typeface="Arial" charset="0"/>
              </a:rPr>
              <a:t>which is to enable Rotarians to advance world understanding, goodwill, and peace through the improvement of health, the support of education, and the alleviation of poverty.</a:t>
            </a:r>
            <a:r>
              <a:rPr lang="en-US" sz="1200" kern="1200" baseline="0" dirty="0">
                <a:solidFill>
                  <a:schemeClr val="tx1"/>
                </a:solidFill>
                <a:effectLst/>
                <a:latin typeface="Arial" charset="0"/>
                <a:ea typeface="Arial" pitchFamily="1" charset="0"/>
                <a:cs typeface="Arial" charset="0"/>
              </a:rPr>
              <a:t> </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Districts must be</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qualified </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before they can administer district grants.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itchFamily="-107" charset="0"/>
              <a:ea typeface="Arial" pitchFamily="1" charset="0"/>
              <a:cs typeface="Arial" charset="0"/>
            </a:endParaRPr>
          </a:p>
          <a:p>
            <a:pPr rtl="0"/>
            <a:r>
              <a:rPr lang="en-US" sz="1200" b="0" i="0" kern="1200" dirty="0">
                <a:solidFill>
                  <a:schemeClr val="tx1"/>
                </a:solidFill>
                <a:effectLst/>
                <a:latin typeface="Arial" pitchFamily="-107" charset="0"/>
                <a:ea typeface="ヒラギノ角ゴ Pro W3" pitchFamily="-107" charset="-128"/>
                <a:cs typeface="ヒラギノ角ゴ Pro W3" pitchFamily="-107" charset="-128"/>
              </a:rPr>
              <a:t>Districts may use up to 50 percent of their District Designated Fund to receive one district grant annually. This percentage is calculated based on the amount of DDF generated from a district’s Annual Fund giving three years prior, including Endowment Fund earnings. You aren’t required to request the full amount available. Districts receive this funding as a lump sum and then distribute it to their clubs.</a:t>
            </a:r>
          </a:p>
          <a:p>
            <a:endParaRPr lang="en-US" dirty="0"/>
          </a:p>
          <a:p>
            <a:r>
              <a:rPr lang="en-US" dirty="0"/>
              <a:t>District grant funding can support</a:t>
            </a:r>
            <a:r>
              <a:rPr lang="en-US" baseline="0" dirty="0"/>
              <a:t> local service projects, international humanitarian projects, scholarships and vocational exchanges. Unlike global grant scholars, district grants can support scholarships at any level of study and for any study area. Similarly, vocational exchanges funded by district grants have great flexibility and don’t need to align with any specific topic area or provide formal training.</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pPr/>
              <a:t>41</a:t>
            </a:fld>
            <a:endParaRPr lang="en-US"/>
          </a:p>
        </p:txBody>
      </p:sp>
    </p:spTree>
    <p:extLst>
      <p:ext uri="{BB962C8B-B14F-4D97-AF65-F5344CB8AC3E}">
        <p14:creationId xmlns:p14="http://schemas.microsoft.com/office/powerpoint/2010/main" xmlns="" val="1460749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486F896-3FD9-4B10-BE3A-A7681D34DBAD}" type="slidenum">
              <a:rPr lang="ar-SA" smtClean="0"/>
              <a:pPr/>
              <a:t>2</a:t>
            </a:fld>
            <a:endParaRPr lang="en-US" smtClean="0"/>
          </a:p>
        </p:txBody>
      </p:sp>
      <p:sp>
        <p:nvSpPr>
          <p:cNvPr id="21507" name="Rectangle 2"/>
          <p:cNvSpPr>
            <a:spLocks noGrp="1" noRot="1" noChangeAspect="1" noChangeArrowheads="1" noTextEdit="1"/>
          </p:cNvSpPr>
          <p:nvPr>
            <p:ph type="sldImg"/>
          </p:nvPr>
        </p:nvSpPr>
        <p:spPr>
          <a:xfrm>
            <a:off x="1143000" y="685800"/>
            <a:ext cx="4572000" cy="3429000"/>
          </a:xfrm>
          <a:ln/>
        </p:spPr>
      </p:sp>
      <p:sp>
        <p:nvSpPr>
          <p:cNvPr id="21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922950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solidFill>
                  <a:srgbClr val="000099"/>
                </a:solidFill>
                <a:latin typeface="Arial" panose="020B0604020202020204" pitchFamily="34" charset="0"/>
                <a:cs typeface="ヒラギノ角ゴ Pro W3" charset="-128"/>
              </a:rPr>
              <a:t>Alleviation= Easing=reduce</a:t>
            </a:r>
            <a:endParaRPr lang="en-US" altLang="en-US" smtClean="0">
              <a:latin typeface="Arial" panose="020B0604020202020204" pitchFamily="34" charset="0"/>
              <a:cs typeface="ヒラギノ角ゴ Pro W3"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MS PGothic" panose="020B0600070205080204" pitchFamily="34" charset="-128"/>
              </a:defRPr>
            </a:lvl1pPr>
            <a:lvl2pPr marL="742950" indent="-285750" defTabSz="931863">
              <a:defRPr sz="2400">
                <a:solidFill>
                  <a:schemeClr val="tx1"/>
                </a:solidFill>
                <a:latin typeface="Arial" panose="020B0604020202020204" pitchFamily="34" charset="0"/>
                <a:ea typeface="MS PGothic" panose="020B0600070205080204" pitchFamily="34" charset="-128"/>
              </a:defRPr>
            </a:lvl2pPr>
            <a:lvl3pPr marL="1143000" indent="-228600" defTabSz="931863">
              <a:defRPr sz="2400">
                <a:solidFill>
                  <a:schemeClr val="tx1"/>
                </a:solidFill>
                <a:latin typeface="Arial" panose="020B0604020202020204" pitchFamily="34" charset="0"/>
                <a:ea typeface="MS PGothic" panose="020B0600070205080204" pitchFamily="34" charset="-128"/>
              </a:defRPr>
            </a:lvl3pPr>
            <a:lvl4pPr marL="1600200" indent="-228600" defTabSz="931863">
              <a:defRPr sz="2400">
                <a:solidFill>
                  <a:schemeClr val="tx1"/>
                </a:solidFill>
                <a:latin typeface="Arial" panose="020B0604020202020204" pitchFamily="34" charset="0"/>
                <a:ea typeface="MS PGothic" panose="020B0600070205080204" pitchFamily="34" charset="-128"/>
              </a:defRPr>
            </a:lvl4pPr>
            <a:lvl5pPr marL="2057400" indent="-228600" defTabSz="931863">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FE5342-4A34-476F-BF9B-ADCE2DFE4DC3}" type="slidenum">
              <a:rPr lang="en-US" altLang="en-US" sz="1200">
                <a:ea typeface="ヒラギノ角ゴ Pro W3" charset="-128"/>
              </a:rPr>
              <a:pPr/>
              <a:t>42</a:t>
            </a:fld>
            <a:endParaRPr lang="en-US" altLang="en-US" sz="1200">
              <a:ea typeface="ヒラギノ角ゴ Pro W3" charset="-128"/>
            </a:endParaRPr>
          </a:p>
        </p:txBody>
      </p:sp>
    </p:spTree>
    <p:extLst>
      <p:ext uri="{BB962C8B-B14F-4D97-AF65-F5344CB8AC3E}">
        <p14:creationId xmlns:p14="http://schemas.microsoft.com/office/powerpoint/2010/main" xmlns="" val="33119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contingency funds = </a:t>
            </a:r>
            <a:r>
              <a:rPr lang="en-US" sz="1200" dirty="0" err="1" smtClean="0"/>
              <a:t>fonds</a:t>
            </a:r>
            <a:r>
              <a:rPr lang="en-US" sz="1200" dirty="0" smtClean="0"/>
              <a:t> de </a:t>
            </a:r>
            <a:r>
              <a:rPr lang="en-US" sz="1200" dirty="0" err="1" smtClean="0"/>
              <a:t>prévoyance</a:t>
            </a:r>
            <a:r>
              <a:rPr lang="en-US" sz="1200" dirty="0" smtClean="0"/>
              <a:t> = </a:t>
            </a:r>
            <a:r>
              <a:rPr lang="ar-LB" sz="1200" dirty="0" smtClean="0"/>
              <a:t>صناديق الطوارئ</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43</a:t>
            </a:fld>
            <a:endParaRPr lang="en-US"/>
          </a:p>
        </p:txBody>
      </p:sp>
    </p:spTree>
    <p:extLst>
      <p:ext uri="{BB962C8B-B14F-4D97-AF65-F5344CB8AC3E}">
        <p14:creationId xmlns:p14="http://schemas.microsoft.com/office/powerpoint/2010/main" xmlns="" val="2055705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Programs of scale grants are a new type of grant that supports long-term activities (lasting three to five years). Funded activities must benefit a significant geographic area (a multinational, national, regional, or district-wide reach) or affect a large number of people. These grants are aligned with one or more of Rotary’s areas of focus. The grant award amount is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2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million</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 but applicants may have a budget that exceeds this amount that will be funded through additional resources from implementing partners and/or other sources. No additional Rotarian funding is required. </a:t>
            </a:r>
          </a:p>
          <a:p>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One of the unique features of these grants is that they must be implemented with a partner organization. In addition, these grants will only fund fully developed activities that have been used successfully previously. New or untested activities aren’t eligible.</a:t>
            </a:r>
          </a:p>
          <a:p>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Another feature that distinguishes programs of scale grants from other Foundation grants (notably global grants) is that they don’t require an international Rotarian partner. However, the sponsoring club or district must be actively involved in the project.</a:t>
            </a:r>
          </a:p>
          <a:p>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The Rotary Foundation will award one to two grants each year in a competitive, two-step process that includes a proposal and application. The process begins January 2020 and the initial selection will be made at the October/November 2020 Rotary Foundation Board of Trustees meeting.</a:t>
            </a:r>
          </a:p>
        </p:txBody>
      </p:sp>
      <p:sp>
        <p:nvSpPr>
          <p:cNvPr id="4" name="Slide Number Placeholder 3"/>
          <p:cNvSpPr>
            <a:spLocks noGrp="1"/>
          </p:cNvSpPr>
          <p:nvPr>
            <p:ph type="sldNum" sz="quarter" idx="10"/>
          </p:nvPr>
        </p:nvSpPr>
        <p:spPr/>
        <p:txBody>
          <a:bodyPr/>
          <a:lstStyle/>
          <a:p>
            <a:fld id="{93C78EDF-7F9E-A94B-AD72-CDE445A65B8A}" type="slidenum">
              <a:rPr lang="en-US" smtClean="0"/>
              <a:pPr/>
              <a:t>44</a:t>
            </a:fld>
            <a:endParaRPr lang="en-US"/>
          </a:p>
        </p:txBody>
      </p:sp>
    </p:spTree>
    <p:extLst>
      <p:ext uri="{BB962C8B-B14F-4D97-AF65-F5344CB8AC3E}">
        <p14:creationId xmlns:p14="http://schemas.microsoft.com/office/powerpoint/2010/main" xmlns="" val="202752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07" charset="0"/>
                <a:ea typeface="MS PGothic" panose="020B0600070205080204" pitchFamily="34" charset="-128"/>
                <a:cs typeface="ヒラギノ角ゴ Pro W3" pitchFamily="-107" charset="-128"/>
              </a:rPr>
              <a:t>Now I’d like to share some information about our newest grant type: disaster response grants. These grants </a:t>
            </a:r>
            <a:r>
              <a:rPr lang="en-US" sz="1200" kern="1200" dirty="0">
                <a:solidFill>
                  <a:schemeClr val="tx1"/>
                </a:solidFill>
                <a:effectLst/>
                <a:latin typeface="Arial" pitchFamily="-107" charset="0"/>
                <a:ea typeface="ＭＳ Ｐゴシック" charset="0"/>
                <a:cs typeface="ヒラギノ角ゴ Pro W3" pitchFamily="-107" charset="-128"/>
              </a:rPr>
              <a:t>support relief and recovery efforts in areas affected by natural disaster. Qualified districts in affected areas may apply for grants of up to $25,000, based on the availability of funds.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107" charset="0"/>
              <a:ea typeface="ＭＳ Ｐゴシック" charset="0"/>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07" charset="0"/>
                <a:ea typeface="ＭＳ Ｐゴシック" charset="0"/>
                <a:cs typeface="ヒラギノ角ゴ Pro W3" pitchFamily="-107" charset="-128"/>
              </a:rPr>
              <a:t>Districts that request help are responsible for determining the needs in communities affected by disaster. They should work closely with local officials and community groups to ensure that the funding meets those needs. To apply, the district governor and district Rotary Foundation chair complete the </a:t>
            </a:r>
            <a:r>
              <a:rPr lang="en-US" sz="1200" u="sng" kern="1200" dirty="0">
                <a:solidFill>
                  <a:schemeClr val="tx1"/>
                </a:solidFill>
                <a:effectLst/>
                <a:latin typeface="Arial" pitchFamily="-107" charset="0"/>
                <a:ea typeface="ＭＳ Ｐゴシック" charset="0"/>
                <a:cs typeface="ヒラギノ角ゴ Pro W3" pitchFamily="-107" charset="-128"/>
                <a:hlinkClick r:id="rId3"/>
              </a:rPr>
              <a:t>Rotary Disaster Response Grant Application</a:t>
            </a:r>
            <a:r>
              <a:rPr lang="en-US" sz="1200" kern="1200" dirty="0">
                <a:solidFill>
                  <a:schemeClr val="tx1"/>
                </a:solidFill>
                <a:effectLst/>
                <a:latin typeface="Arial" pitchFamily="-107" charset="0"/>
                <a:ea typeface="ＭＳ Ｐゴシック" charset="0"/>
                <a:cs typeface="ヒラギノ角ゴ Pro W3" pitchFamily="-107" charset="-128"/>
              </a:rPr>
              <a:t> and send it to </a:t>
            </a:r>
            <a:r>
              <a:rPr lang="en-US" sz="1200" u="sng" kern="1200" dirty="0">
                <a:solidFill>
                  <a:schemeClr val="tx1"/>
                </a:solidFill>
                <a:effectLst/>
                <a:latin typeface="Arial" pitchFamily="-107" charset="0"/>
                <a:ea typeface="ＭＳ Ｐゴシック" charset="0"/>
                <a:cs typeface="ヒラギノ角ゴ Pro W3" pitchFamily="-107" charset="-128"/>
                <a:hlinkClick r:id="rId4"/>
              </a:rPr>
              <a:t>grants@rotary.org</a:t>
            </a:r>
            <a:r>
              <a:rPr lang="en-US" sz="1200" kern="1200" dirty="0">
                <a:solidFill>
                  <a:schemeClr val="tx1"/>
                </a:solidFill>
                <a:effectLst/>
                <a:latin typeface="Arial" pitchFamily="-107" charset="0"/>
                <a:ea typeface="ＭＳ Ｐゴシック" charset="0"/>
                <a:cs typeface="ヒラギノ角ゴ Pro W3" pitchFamily="-107" charset="-128"/>
              </a:rPr>
              <a:t>.</a:t>
            </a:r>
          </a:p>
          <a:p>
            <a:pPr lvl="0"/>
            <a:endParaRPr lang="en-US" sz="1200" kern="1200" dirty="0">
              <a:solidFill>
                <a:schemeClr val="tx1"/>
              </a:solidFill>
              <a:effectLst/>
              <a:latin typeface="Arial" pitchFamily="-107" charset="0"/>
              <a:ea typeface="ＭＳ Ｐゴシック" charset="0"/>
              <a:cs typeface="ヒラギノ角ゴ Pro W3" pitchFamily="-107" charset="-128"/>
            </a:endParaRPr>
          </a:p>
          <a:p>
            <a:pPr lvl="0"/>
            <a:r>
              <a:rPr lang="en-US" sz="1200" kern="1200" dirty="0">
                <a:solidFill>
                  <a:schemeClr val="tx1"/>
                </a:solidFill>
                <a:effectLst/>
                <a:latin typeface="Arial" pitchFamily="-107" charset="0"/>
                <a:ea typeface="ＭＳ Ｐゴシック" charset="0"/>
                <a:cs typeface="ヒラギノ角ゴ Pro W3" pitchFamily="-107" charset="-128"/>
              </a:rPr>
              <a:t>These grants are funded by contributions to the Rotary Disaster Response Fund. The fund can accept cash contributions and District Designated Funds (DDF). It is a general disaster-related reserve, and contributions cannot be designated for specific events.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107" charset="0"/>
              <a:ea typeface="MS PGothic" panose="020B0600070205080204"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FFE057DB-EC0A-45B8-97FC-878E8605B809}" type="slidenum">
              <a:rPr lang="en-US" altLang="en-US" smtClean="0"/>
              <a:pPr/>
              <a:t>45</a:t>
            </a:fld>
            <a:endParaRPr lang="en-US" altLang="en-US"/>
          </a:p>
        </p:txBody>
      </p:sp>
    </p:spTree>
    <p:extLst>
      <p:ext uri="{BB962C8B-B14F-4D97-AF65-F5344CB8AC3E}">
        <p14:creationId xmlns:p14="http://schemas.microsoft.com/office/powerpoint/2010/main" xmlns="" val="2436119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TGs= Travel Grants</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49</a:t>
            </a:fld>
            <a:endParaRPr lang="en-US"/>
          </a:p>
        </p:txBody>
      </p:sp>
    </p:spTree>
    <p:extLst>
      <p:ext uri="{BB962C8B-B14F-4D97-AF65-F5344CB8AC3E}">
        <p14:creationId xmlns:p14="http://schemas.microsoft.com/office/powerpoint/2010/main" xmlns="" val="267892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TGs= Travel Grants</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50</a:t>
            </a:fld>
            <a:endParaRPr lang="en-US"/>
          </a:p>
        </p:txBody>
      </p:sp>
    </p:spTree>
    <p:extLst>
      <p:ext uri="{BB962C8B-B14F-4D97-AF65-F5344CB8AC3E}">
        <p14:creationId xmlns:p14="http://schemas.microsoft.com/office/powerpoint/2010/main" xmlns="" val="2678923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52</a:t>
            </a:fld>
            <a:endParaRPr lang="en-US"/>
          </a:p>
        </p:txBody>
      </p:sp>
    </p:spTree>
    <p:extLst>
      <p:ext uri="{BB962C8B-B14F-4D97-AF65-F5344CB8AC3E}">
        <p14:creationId xmlns:p14="http://schemas.microsoft.com/office/powerpoint/2010/main" xmlns="" val="3696696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53</a:t>
            </a:fld>
            <a:endParaRPr lang="en-US"/>
          </a:p>
        </p:txBody>
      </p:sp>
    </p:spTree>
    <p:extLst>
      <p:ext uri="{BB962C8B-B14F-4D97-AF65-F5344CB8AC3E}">
        <p14:creationId xmlns:p14="http://schemas.microsoft.com/office/powerpoint/2010/main" xmlns="" val="3745155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99"/>
                </a:solidFill>
              </a:rPr>
              <a:t>Support large international activities that result in sustainable, measurable outcomes in Rotary's </a:t>
            </a:r>
            <a:r>
              <a:rPr lang="en-US" dirty="0" smtClean="0">
                <a:solidFill>
                  <a:srgbClr val="FF0000"/>
                </a:solidFill>
              </a:rPr>
              <a:t>six</a:t>
            </a:r>
            <a:r>
              <a:rPr lang="en-US" dirty="0" smtClean="0">
                <a:solidFill>
                  <a:srgbClr val="000099"/>
                </a:solidFill>
              </a:rPr>
              <a:t> areas of focus. </a:t>
            </a:r>
          </a:p>
        </p:txBody>
      </p:sp>
      <p:sp>
        <p:nvSpPr>
          <p:cNvPr id="4" name="Slide Number Placeholder 3"/>
          <p:cNvSpPr>
            <a:spLocks noGrp="1"/>
          </p:cNvSpPr>
          <p:nvPr>
            <p:ph type="sldNum" sz="quarter" idx="10"/>
          </p:nvPr>
        </p:nvSpPr>
        <p:spPr/>
        <p:txBody>
          <a:bodyPr/>
          <a:lstStyle/>
          <a:p>
            <a:fld id="{AA677A31-98D9-444E-8ED9-82764A31A29E}" type="slidenum">
              <a:rPr lang="en-US" smtClean="0"/>
              <a:pPr/>
              <a:t>56</a:t>
            </a:fld>
            <a:endParaRPr lang="en-US"/>
          </a:p>
        </p:txBody>
      </p:sp>
    </p:spTree>
    <p:extLst>
      <p:ext uri="{BB962C8B-B14F-4D97-AF65-F5344CB8AC3E}">
        <p14:creationId xmlns:p14="http://schemas.microsoft.com/office/powerpoint/2010/main" xmlns="" val="4216966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TGs= Travel Grants</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61</a:t>
            </a:fld>
            <a:endParaRPr lang="en-US"/>
          </a:p>
        </p:txBody>
      </p:sp>
    </p:spTree>
    <p:extLst>
      <p:ext uri="{BB962C8B-B14F-4D97-AF65-F5344CB8AC3E}">
        <p14:creationId xmlns:p14="http://schemas.microsoft.com/office/powerpoint/2010/main" xmlns="" val="267892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MS PGothic" panose="020B0600070205080204" pitchFamily="34" charset="-128"/>
              </a:defRPr>
            </a:lvl1pPr>
            <a:lvl2pPr marL="742950" indent="-285750" defTabSz="931863">
              <a:defRPr sz="2400">
                <a:solidFill>
                  <a:schemeClr val="tx1"/>
                </a:solidFill>
                <a:latin typeface="Arial" panose="020B0604020202020204" pitchFamily="34" charset="0"/>
                <a:ea typeface="MS PGothic" panose="020B0600070205080204" pitchFamily="34" charset="-128"/>
              </a:defRPr>
            </a:lvl2pPr>
            <a:lvl3pPr marL="1143000" indent="-228600" defTabSz="931863">
              <a:defRPr sz="2400">
                <a:solidFill>
                  <a:schemeClr val="tx1"/>
                </a:solidFill>
                <a:latin typeface="Arial" panose="020B0604020202020204" pitchFamily="34" charset="0"/>
                <a:ea typeface="MS PGothic" panose="020B0600070205080204" pitchFamily="34" charset="-128"/>
              </a:defRPr>
            </a:lvl3pPr>
            <a:lvl4pPr marL="1600200" indent="-228600" defTabSz="931863">
              <a:defRPr sz="2400">
                <a:solidFill>
                  <a:schemeClr val="tx1"/>
                </a:solidFill>
                <a:latin typeface="Arial" panose="020B0604020202020204" pitchFamily="34" charset="0"/>
                <a:ea typeface="MS PGothic" panose="020B0600070205080204" pitchFamily="34" charset="-128"/>
              </a:defRPr>
            </a:lvl4pPr>
            <a:lvl5pPr marL="2057400" indent="-228600" defTabSz="931863">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D9FDAA5-1D60-431D-9019-A87610F80DBF}" type="slidenum">
              <a:rPr lang="en-US" altLang="en-US" sz="1200">
                <a:ea typeface="ヒラギノ角ゴ Pro W3" charset="-128"/>
              </a:rPr>
              <a:pPr/>
              <a:t>4</a:t>
            </a:fld>
            <a:endParaRPr lang="en-US" altLang="en-US" sz="1200">
              <a:ea typeface="ヒラギノ角ゴ Pro W3"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ヒラギノ角ゴ Pro W3" charset="-128"/>
            </a:endParaRPr>
          </a:p>
        </p:txBody>
      </p:sp>
    </p:spTree>
    <p:extLst>
      <p:ext uri="{BB962C8B-B14F-4D97-AF65-F5344CB8AC3E}">
        <p14:creationId xmlns:p14="http://schemas.microsoft.com/office/powerpoint/2010/main" xmlns="" val="231417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0CC"/>
                </a:solidFill>
              </a:rPr>
              <a:t>AF=Application Form</a:t>
            </a: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63</a:t>
            </a:fld>
            <a:endParaRPr lang="en-US"/>
          </a:p>
        </p:txBody>
      </p:sp>
    </p:spTree>
    <p:extLst>
      <p:ext uri="{BB962C8B-B14F-4D97-AF65-F5344CB8AC3E}">
        <p14:creationId xmlns:p14="http://schemas.microsoft.com/office/powerpoint/2010/main" xmlns="" val="2098134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TGs= Travel Grants</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66</a:t>
            </a:fld>
            <a:endParaRPr lang="en-US"/>
          </a:p>
        </p:txBody>
      </p:sp>
    </p:spTree>
    <p:extLst>
      <p:ext uri="{BB962C8B-B14F-4D97-AF65-F5344CB8AC3E}">
        <p14:creationId xmlns:p14="http://schemas.microsoft.com/office/powerpoint/2010/main" xmlns="" val="2678923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And that’s the type of project programs of scale was designed to support. Programs of scale will award a single $2 million grant every year, and in my view will bring about the same transformative change in our Foundation projects as the 3-H program did when it was introduced in 1978 by Clem </a:t>
            </a:r>
            <a:r>
              <a:rPr lang="en-US" sz="1200" kern="1200" baseline="0" dirty="0" err="1" smtClean="0">
                <a:solidFill>
                  <a:schemeClr val="tx1"/>
                </a:solidFill>
                <a:latin typeface="+mn-lt"/>
                <a:ea typeface="+mn-ea"/>
                <a:cs typeface="+mn-cs"/>
              </a:rPr>
              <a:t>Renouf</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Remember that’s how PolioPlus began in the Philippines. But you will learn more about this in due course. […]</a:t>
            </a:r>
          </a:p>
          <a:p>
            <a:r>
              <a:rPr lang="en-US" sz="1200" kern="1200" baseline="0" dirty="0" smtClean="0">
                <a:solidFill>
                  <a:schemeClr val="tx1"/>
                </a:solidFill>
                <a:latin typeface="+mn-lt"/>
                <a:ea typeface="+mn-ea"/>
                <a:cs typeface="+mn-cs"/>
              </a:rPr>
              <a:t>Ravi </a:t>
            </a:r>
            <a:r>
              <a:rPr lang="en-US" sz="1200" kern="1200" baseline="0" dirty="0" err="1" smtClean="0">
                <a:solidFill>
                  <a:schemeClr val="tx1"/>
                </a:solidFill>
                <a:latin typeface="+mn-lt"/>
                <a:ea typeface="+mn-ea"/>
                <a:cs typeface="+mn-cs"/>
              </a:rPr>
              <a:t>Ravindran</a:t>
            </a:r>
            <a:r>
              <a:rPr lang="en-US" sz="1200" kern="1200" baseline="0" dirty="0" smtClean="0">
                <a:solidFill>
                  <a:schemeClr val="tx1"/>
                </a:solidFill>
                <a:latin typeface="+mn-lt"/>
                <a:ea typeface="+mn-ea"/>
                <a:cs typeface="+mn-cs"/>
              </a:rPr>
              <a:t> at IA 2020</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67</a:t>
            </a:fld>
            <a:endParaRPr lang="en-US"/>
          </a:p>
        </p:txBody>
      </p:sp>
    </p:spTree>
    <p:extLst>
      <p:ext uri="{BB962C8B-B14F-4D97-AF65-F5344CB8AC3E}">
        <p14:creationId xmlns:p14="http://schemas.microsoft.com/office/powerpoint/2010/main" xmlns="" val="373726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TGs= Travel Grants</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69</a:t>
            </a:fld>
            <a:endParaRPr lang="en-US"/>
          </a:p>
        </p:txBody>
      </p:sp>
    </p:spTree>
    <p:extLst>
      <p:ext uri="{BB962C8B-B14F-4D97-AF65-F5344CB8AC3E}">
        <p14:creationId xmlns:p14="http://schemas.microsoft.com/office/powerpoint/2010/main" xmlns="" val="2678923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C19P= </a:t>
            </a:r>
            <a:r>
              <a:rPr lang="en-US" sz="1200" b="0" u="sng" dirty="0" err="1" smtClean="0">
                <a:solidFill>
                  <a:srgbClr val="FF0000"/>
                </a:solidFill>
              </a:rPr>
              <a:t>C</a:t>
            </a:r>
            <a:r>
              <a:rPr lang="en-US" sz="1200" b="0" dirty="0" err="1" smtClean="0">
                <a:solidFill>
                  <a:srgbClr val="FF0000"/>
                </a:solidFill>
              </a:rPr>
              <a:t>ovid</a:t>
            </a:r>
            <a:r>
              <a:rPr lang="en-US" sz="1200" b="0" dirty="0" smtClean="0">
                <a:solidFill>
                  <a:srgbClr val="FF0000"/>
                </a:solidFill>
              </a:rPr>
              <a:t> </a:t>
            </a:r>
            <a:r>
              <a:rPr lang="en-US" sz="1200" b="0" u="sng" dirty="0" smtClean="0">
                <a:solidFill>
                  <a:srgbClr val="FF0000"/>
                </a:solidFill>
              </a:rPr>
              <a:t>19</a:t>
            </a:r>
            <a:r>
              <a:rPr lang="en-US" sz="1200" b="0" dirty="0" smtClean="0">
                <a:solidFill>
                  <a:srgbClr val="FF0000"/>
                </a:solidFill>
              </a:rPr>
              <a:t> </a:t>
            </a:r>
            <a:r>
              <a:rPr lang="en-US" sz="1200" b="0" u="sng" dirty="0" smtClean="0">
                <a:solidFill>
                  <a:srgbClr val="FF0000"/>
                </a:solidFill>
              </a:rPr>
              <a:t>P</a:t>
            </a:r>
            <a:r>
              <a:rPr lang="en-US" sz="1200" b="0" dirty="0" smtClean="0">
                <a:solidFill>
                  <a:srgbClr val="FF0000"/>
                </a:solidFill>
              </a:rPr>
              <a:t>andemic</a:t>
            </a: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73</a:t>
            </a:fld>
            <a:endParaRPr lang="en-US"/>
          </a:p>
        </p:txBody>
      </p:sp>
    </p:spTree>
    <p:extLst>
      <p:ext uri="{BB962C8B-B14F-4D97-AF65-F5344CB8AC3E}">
        <p14:creationId xmlns:p14="http://schemas.microsoft.com/office/powerpoint/2010/main" xmlns="" val="3089934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80</a:t>
            </a:fld>
            <a:endParaRPr lang="en-US"/>
          </a:p>
        </p:txBody>
      </p:sp>
    </p:spTree>
    <p:extLst>
      <p:ext uri="{BB962C8B-B14F-4D97-AF65-F5344CB8AC3E}">
        <p14:creationId xmlns:p14="http://schemas.microsoft.com/office/powerpoint/2010/main" xmlns="" val="2182304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Capstone= </a:t>
            </a:r>
            <a:r>
              <a:rPr lang="en-US" sz="1200" b="0" i="0" kern="1200" dirty="0" smtClean="0">
                <a:solidFill>
                  <a:schemeClr val="tx1"/>
                </a:solidFill>
                <a:effectLst/>
                <a:latin typeface="+mn-lt"/>
                <a:ea typeface="+mn-ea"/>
                <a:cs typeface="+mn-cs"/>
              </a:rPr>
              <a:t>Councilors have put the </a:t>
            </a:r>
            <a:r>
              <a:rPr lang="en-US" sz="1200" b="1" i="0" kern="1200" dirty="0" smtClean="0">
                <a:solidFill>
                  <a:schemeClr val="tx1"/>
                </a:solidFill>
                <a:effectLst/>
                <a:latin typeface="+mn-lt"/>
                <a:ea typeface="+mn-ea"/>
                <a:cs typeface="+mn-cs"/>
              </a:rPr>
              <a:t>finishing touches</a:t>
            </a:r>
            <a:r>
              <a:rPr lang="en-US" sz="1200" b="0" i="0" kern="1200" dirty="0" smtClean="0">
                <a:solidFill>
                  <a:schemeClr val="tx1"/>
                </a:solidFill>
                <a:effectLst/>
                <a:latin typeface="+mn-lt"/>
                <a:ea typeface="+mn-ea"/>
                <a:cs typeface="+mn-cs"/>
              </a:rPr>
              <a:t> to the document which will be sent to residents in three zones in the borough next month.</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82</a:t>
            </a:fld>
            <a:endParaRPr lang="en-US"/>
          </a:p>
        </p:txBody>
      </p:sp>
    </p:spTree>
    <p:extLst>
      <p:ext uri="{BB962C8B-B14F-4D97-AF65-F5344CB8AC3E}">
        <p14:creationId xmlns:p14="http://schemas.microsoft.com/office/powerpoint/2010/main" xmlns="" val="3458181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DELFT, The Netherlands (24 April 2014) — </a:t>
            </a:r>
            <a:r>
              <a:rPr lang="en-US" sz="1200" b="0" i="0" kern="1200" dirty="0" smtClean="0">
                <a:solidFill>
                  <a:schemeClr val="tx1"/>
                </a:solidFill>
                <a:effectLst/>
                <a:latin typeface="+mn-lt"/>
                <a:ea typeface="+mn-ea"/>
                <a:cs typeface="+mn-cs"/>
              </a:rPr>
              <a:t>The first class of five Rotary sponsored scholars has graduated with Master of Science degrees in water education from the UNESCO-IHE Institute for Water Education. The graduates now will apply their education to water and sanitation projects in their home countries of Argentina, Uganda, Nigeria, Ethiopia and Ghana.</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Established in 2011, the partnership between Rotary and UNESCO-IHE -- the world’s largest graduate water education facility -- addresses the global water and sanitation crisis by increasing the ranks of trained professionals critically needed to devise, plan and implement solutions in countries where communities lack access to clean water and safe sanitation.  Rotary provides scholarship grants that enable local Rotary clubs and districts to select and sponsor eligible students to the program. Rotary members mentor the students throughout the program, building positive relationships that continue after graduation.</a:t>
            </a:r>
          </a:p>
        </p:txBody>
      </p:sp>
      <p:sp>
        <p:nvSpPr>
          <p:cNvPr id="4" name="Slide Number Placeholder 3"/>
          <p:cNvSpPr>
            <a:spLocks noGrp="1"/>
          </p:cNvSpPr>
          <p:nvPr>
            <p:ph type="sldNum" sz="quarter" idx="10"/>
          </p:nvPr>
        </p:nvSpPr>
        <p:spPr/>
        <p:txBody>
          <a:bodyPr/>
          <a:lstStyle/>
          <a:p>
            <a:fld id="{AA677A31-98D9-444E-8ED9-82764A31A29E}" type="slidenum">
              <a:rPr lang="en-US" smtClean="0"/>
              <a:pPr/>
              <a:t>83</a:t>
            </a:fld>
            <a:endParaRPr lang="en-US"/>
          </a:p>
        </p:txBody>
      </p:sp>
    </p:spTree>
    <p:extLst>
      <p:ext uri="{BB962C8B-B14F-4D97-AF65-F5344CB8AC3E}">
        <p14:creationId xmlns:p14="http://schemas.microsoft.com/office/powerpoint/2010/main" xmlns="" val="456161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86</a:t>
            </a:fld>
            <a:endParaRPr lang="en-US"/>
          </a:p>
        </p:txBody>
      </p:sp>
    </p:spTree>
    <p:extLst>
      <p:ext uri="{BB962C8B-B14F-4D97-AF65-F5344CB8AC3E}">
        <p14:creationId xmlns:p14="http://schemas.microsoft.com/office/powerpoint/2010/main" xmlns="" val="664089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0E91B0-1A65-4239-AA22-D7B4DEAE3748}" type="slidenum">
              <a:rPr lang="en-US" altLang="en-US"/>
              <a:pPr>
                <a:spcBef>
                  <a:spcPct val="0"/>
                </a:spcBef>
              </a:pPr>
              <a:t>87</a:t>
            </a:fld>
            <a:endParaRPr lang="en-US" altLang="en-US"/>
          </a:p>
        </p:txBody>
      </p:sp>
    </p:spTree>
    <p:extLst>
      <p:ext uri="{BB962C8B-B14F-4D97-AF65-F5344CB8AC3E}">
        <p14:creationId xmlns:p14="http://schemas.microsoft.com/office/powerpoint/2010/main" xmlns="" val="134377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For many years, the Foundation has tried to be all things to all people, allocating resources across a wide</a:t>
            </a:r>
          </a:p>
          <a:p>
            <a:pPr>
              <a:defRPr/>
            </a:pPr>
            <a:r>
              <a:rPr lang="en-US" dirty="0" smtClean="0"/>
              <a:t>spectrum of activities. By leveraging resources and focusing them on those areas where Rotarians can be most</a:t>
            </a:r>
          </a:p>
          <a:p>
            <a:pPr>
              <a:defRPr/>
            </a:pPr>
            <a:r>
              <a:rPr lang="en-US" dirty="0" smtClean="0"/>
              <a:t>effective, the Foundation can enable Rotarians to make a greater, more enduring impact. The remarkable success</a:t>
            </a:r>
          </a:p>
          <a:p>
            <a:pPr>
              <a:defRPr/>
            </a:pPr>
            <a:r>
              <a:rPr lang="en-US" dirty="0" smtClean="0"/>
              <a:t>of </a:t>
            </a:r>
            <a:r>
              <a:rPr lang="en-US" dirty="0" err="1" smtClean="0"/>
              <a:t>PolioPlus</a:t>
            </a:r>
            <a:r>
              <a:rPr lang="en-US" dirty="0" smtClean="0"/>
              <a:t> illustrates the value of this approach and provides a model for the future.</a:t>
            </a:r>
          </a:p>
          <a:p>
            <a:pPr>
              <a:defRPr/>
            </a:pPr>
            <a:r>
              <a:rPr lang="en-US" dirty="0" smtClean="0"/>
              <a:t> Through its partnership with the Gates Foundation, the World Health Organization, UNICEF, and the U.S.</a:t>
            </a:r>
          </a:p>
          <a:p>
            <a:pPr>
              <a:defRPr/>
            </a:pPr>
            <a:r>
              <a:rPr lang="en-US" dirty="0" smtClean="0"/>
              <a:t>Centers for Disease Control and Prevention, however, Rotary has gained stature in the world of international</a:t>
            </a:r>
          </a:p>
          <a:p>
            <a:pPr>
              <a:defRPr/>
            </a:pPr>
            <a:r>
              <a:rPr lang="en-US" dirty="0" smtClean="0"/>
              <a:t>development. The Future Vision Plan offers the opportunity to further enhance Rotary’s public image through</a:t>
            </a:r>
          </a:p>
          <a:p>
            <a:pPr>
              <a:defRPr/>
            </a:pPr>
            <a:r>
              <a:rPr lang="en-US" dirty="0" smtClean="0"/>
              <a:t>focused, high-impact projects and humanitarian causes.</a:t>
            </a:r>
          </a:p>
          <a:p>
            <a:pPr>
              <a:defRPr/>
            </a:pPr>
            <a:r>
              <a:rPr lang="en-US" dirty="0" smtClean="0"/>
              <a:t> The Rotary Foundation’s programs have not changed significantly since they were established decades ago,</a:t>
            </a:r>
          </a:p>
          <a:p>
            <a:pPr>
              <a:defRPr/>
            </a:pPr>
            <a:r>
              <a:rPr lang="en-US" dirty="0" smtClean="0"/>
              <a:t>despite enormous changes in the world. As more Rotarians began using Foundation programs, administrative</a:t>
            </a:r>
          </a:p>
          <a:p>
            <a:pPr>
              <a:defRPr/>
            </a:pPr>
            <a:r>
              <a:rPr lang="en-US" dirty="0" smtClean="0"/>
              <a:t>costs increased; the cost of administering a small grant at times exceeded the amount of the grant itself.</a:t>
            </a:r>
          </a:p>
          <a:p>
            <a:pPr>
              <a:defRPr/>
            </a:pPr>
            <a:r>
              <a:rPr lang="en-US" dirty="0" smtClean="0"/>
              <a:t> Rotarians have expressed frustration with the current system, calling for a more accessible Foundation,</a:t>
            </a:r>
          </a:p>
          <a:p>
            <a:pPr>
              <a:defRPr/>
            </a:pPr>
            <a:r>
              <a:rPr lang="en-US" dirty="0" smtClean="0"/>
              <a:t>improved grant application process, and greater autonomy.</a:t>
            </a:r>
            <a:endParaRPr lang="en-US" dirty="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540C26-8988-4FF2-881F-8A9F10B5275E}" type="slidenum">
              <a:rPr lang="en-US" altLang="en-US"/>
              <a:pPr eaLnBrk="1" hangingPunct="1"/>
              <a:t>8</a:t>
            </a:fld>
            <a:endParaRPr lang="en-US" altLang="en-US"/>
          </a:p>
        </p:txBody>
      </p:sp>
    </p:spTree>
    <p:extLst>
      <p:ext uri="{BB962C8B-B14F-4D97-AF65-F5344CB8AC3E}">
        <p14:creationId xmlns:p14="http://schemas.microsoft.com/office/powerpoint/2010/main" xmlns="" val="427077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smtClean="0">
                <a:latin typeface="Cambria" panose="02040503050406030204" pitchFamily="18" charset="0"/>
                <a:ea typeface="Cambria" panose="02040503050406030204" pitchFamily="18" charset="0"/>
                <a:hlinkClick r:id="rId3"/>
              </a:rPr>
              <a:t>https://cdn2.webdamdb.com/md_PFPxbyLG4647.mp4?1579703641</a:t>
            </a:r>
            <a:endParaRPr lang="en-US" sz="1200" dirty="0" smtClean="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88</a:t>
            </a:fld>
            <a:endParaRPr lang="en-US"/>
          </a:p>
        </p:txBody>
      </p:sp>
    </p:spTree>
    <p:extLst>
      <p:ext uri="{BB962C8B-B14F-4D97-AF65-F5344CB8AC3E}">
        <p14:creationId xmlns:p14="http://schemas.microsoft.com/office/powerpoint/2010/main" xmlns="" val="3128052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Boreholes=forages</a:t>
            </a:r>
            <a:endParaRPr lang="en-US" dirty="0"/>
          </a:p>
        </p:txBody>
      </p:sp>
      <p:sp>
        <p:nvSpPr>
          <p:cNvPr id="4" name="Slide Number Placeholder 3"/>
          <p:cNvSpPr>
            <a:spLocks noGrp="1"/>
          </p:cNvSpPr>
          <p:nvPr>
            <p:ph type="sldNum" sz="quarter" idx="10"/>
          </p:nvPr>
        </p:nvSpPr>
        <p:spPr/>
        <p:txBody>
          <a:bodyPr/>
          <a:lstStyle/>
          <a:p>
            <a:fld id="{F7E92C7C-DA7E-4EDF-B4D7-440A52898EED}" type="slidenum">
              <a:rPr lang="en-US" smtClean="0"/>
              <a:pPr/>
              <a:t>90</a:t>
            </a:fld>
            <a:endParaRPr lang="en-US"/>
          </a:p>
        </p:txBody>
      </p:sp>
    </p:spTree>
    <p:extLst>
      <p:ext uri="{BB962C8B-B14F-4D97-AF65-F5344CB8AC3E}">
        <p14:creationId xmlns:p14="http://schemas.microsoft.com/office/powerpoint/2010/main" xmlns="" val="4170873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FF0000"/>
                </a:solidFill>
              </a:rPr>
              <a:t>Hints = suggestions</a:t>
            </a:r>
          </a:p>
          <a:p>
            <a:pPr eaLnBrk="1" hangingPunct="1"/>
            <a:r>
              <a:rPr lang="en-US" altLang="en-US" sz="1200" dirty="0" smtClean="0">
                <a:solidFill>
                  <a:srgbClr val="C00000"/>
                </a:solidFill>
                <a:latin typeface="Adobe Fangsong Std R" panose="02020400000000000000" pitchFamily="18" charset="-128"/>
                <a:ea typeface="Adobe Fangsong Std R" panose="02020400000000000000" pitchFamily="18" charset="-128"/>
              </a:rPr>
              <a:t>International sponsors for humanitarian projects are required to provide at least 30% of the total sponsor funding. </a:t>
            </a:r>
          </a:p>
          <a:p>
            <a:pPr eaLnBrk="1" hangingPunct="1"/>
            <a:r>
              <a:rPr lang="en-US" altLang="en-US" sz="1200" dirty="0" smtClean="0">
                <a:solidFill>
                  <a:srgbClr val="C00000"/>
                </a:solidFill>
                <a:latin typeface="Adobe Fangsong Std R" panose="02020400000000000000" pitchFamily="18" charset="-128"/>
                <a:ea typeface="Adobe Fangsong Std R" panose="02020400000000000000" pitchFamily="18" charset="-128"/>
              </a:rPr>
              <a:t>This 30% requirement is </a:t>
            </a:r>
            <a:r>
              <a:rPr lang="en-US" altLang="en-US" sz="1200" dirty="0" smtClean="0">
                <a:solidFill>
                  <a:srgbClr val="0000CC"/>
                </a:solidFill>
                <a:latin typeface="Adobe Fangsong Std R" panose="02020400000000000000" pitchFamily="18" charset="-128"/>
                <a:ea typeface="Adobe Fangsong Std R" panose="02020400000000000000" pitchFamily="18" charset="-128"/>
              </a:rPr>
              <a:t>based on the total contributions (cash and DDF) from the grant sponsors, </a:t>
            </a:r>
            <a:r>
              <a:rPr lang="en-US" altLang="en-US" sz="1200" dirty="0" smtClean="0">
                <a:solidFill>
                  <a:srgbClr val="C00000"/>
                </a:solidFill>
                <a:latin typeface="Adobe Fangsong Std R" panose="02020400000000000000" pitchFamily="18" charset="-128"/>
                <a:ea typeface="Adobe Fangsong Std R" panose="02020400000000000000" pitchFamily="18" charset="-128"/>
              </a:rPr>
              <a:t>and not on the total budget amount. </a:t>
            </a: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93</a:t>
            </a:fld>
            <a:endParaRPr lang="en-US"/>
          </a:p>
        </p:txBody>
      </p:sp>
    </p:spTree>
    <p:extLst>
      <p:ext uri="{BB962C8B-B14F-4D97-AF65-F5344CB8AC3E}">
        <p14:creationId xmlns:p14="http://schemas.microsoft.com/office/powerpoint/2010/main" xmlns="" val="872313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Decision</a:t>
            </a:r>
            <a:r>
              <a:rPr lang="en-US" sz="1200" kern="1200" baseline="0" dirty="0" smtClean="0">
                <a:solidFill>
                  <a:schemeClr val="tx1"/>
                </a:solidFill>
                <a:effectLst/>
                <a:latin typeface="+mn-lt"/>
                <a:ea typeface="+mn-ea"/>
                <a:cs typeface="+mn-cs"/>
              </a:rPr>
              <a:t> January 2020: [Foundation Trustee] </a:t>
            </a:r>
            <a:r>
              <a:rPr lang="en-US" sz="1200" kern="1200" dirty="0" smtClean="0">
                <a:solidFill>
                  <a:schemeClr val="tx1"/>
                </a:solidFill>
                <a:effectLst/>
                <a:latin typeface="+mn-lt"/>
                <a:ea typeface="+mn-ea"/>
                <a:cs typeface="+mn-cs"/>
              </a:rPr>
              <a:t>to clarify their October 2019 decision regarding environment issues, amended decision 42 to read: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Trustees agree to add Environmental Issues as a new Area of Focus or add Environmental Issues to an existing Area of Focus.”</a:t>
            </a: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99</a:t>
            </a:fld>
            <a:endParaRPr lang="en-US"/>
          </a:p>
        </p:txBody>
      </p:sp>
    </p:spTree>
    <p:extLst>
      <p:ext uri="{BB962C8B-B14F-4D97-AF65-F5344CB8AC3E}">
        <p14:creationId xmlns:p14="http://schemas.microsoft.com/office/powerpoint/2010/main" xmlns="" val="1042834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a:ea typeface="MS Mincho"/>
              </a:rPr>
              <a:t>I mentioned earlier that global grants must support projects that are sustainable. Sustainability means different things to different organizations. </a:t>
            </a:r>
            <a:endParaRPr lang="en-US" sz="1800" dirty="0" smtClean="0">
              <a:latin typeface="Times New Roman"/>
              <a:ea typeface="MS Mincho"/>
            </a:endParaRPr>
          </a:p>
          <a:p>
            <a:r>
              <a:rPr lang="en-US" sz="1800" dirty="0" smtClean="0">
                <a:latin typeface="Times New Roman"/>
                <a:ea typeface="MS Mincho"/>
              </a:rPr>
              <a:t>For </a:t>
            </a:r>
            <a:r>
              <a:rPr lang="en-US" sz="1800" dirty="0">
                <a:latin typeface="Times New Roman"/>
                <a:ea typeface="MS Mincho"/>
              </a:rPr>
              <a:t>Rotary, sustainability means providing long-term solutions to community needs that the beneficiaries can maintain after grant funding ends.</a:t>
            </a:r>
          </a:p>
          <a:p>
            <a:endParaRPr lang="en-US" sz="1800" dirty="0">
              <a:latin typeface="Times New Roman"/>
              <a:ea typeface="MS Mincho"/>
            </a:endParaRPr>
          </a:p>
          <a:p>
            <a:pPr defTabSz="897301">
              <a:defRPr/>
            </a:pPr>
            <a:r>
              <a:rPr lang="en-US" sz="1800" dirty="0"/>
              <a:t>To help Rotary members understand what we mean by sustainability, we’ve identified six steps that can help to ensure the long-term sustainability of a project.</a:t>
            </a:r>
            <a:endParaRPr lang="en-US" sz="1800" dirty="0">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pPr/>
              <a:t>100</a:t>
            </a:fld>
            <a:endParaRPr lang="en-US"/>
          </a:p>
        </p:txBody>
      </p:sp>
    </p:spTree>
    <p:extLst>
      <p:ext uri="{BB962C8B-B14F-4D97-AF65-F5344CB8AC3E}">
        <p14:creationId xmlns:p14="http://schemas.microsoft.com/office/powerpoint/2010/main" xmlns="" val="4167901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103</a:t>
            </a:fld>
            <a:endParaRPr lang="en-US"/>
          </a:p>
        </p:txBody>
      </p:sp>
    </p:spTree>
    <p:extLst>
      <p:ext uri="{BB962C8B-B14F-4D97-AF65-F5344CB8AC3E}">
        <p14:creationId xmlns:p14="http://schemas.microsoft.com/office/powerpoint/2010/main" xmlns="" val="3322985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solidFill>
                  <a:srgbClr val="0000CC"/>
                </a:solidFill>
              </a:rPr>
              <a:t>Attend a Grant Management </a:t>
            </a:r>
            <a:r>
              <a:rPr lang="en-US" b="1" dirty="0" err="1" smtClean="0">
                <a:solidFill>
                  <a:srgbClr val="0000CC"/>
                </a:solidFill>
              </a:rPr>
              <a:t>Seminar_GMS</a:t>
            </a:r>
            <a:r>
              <a:rPr lang="en-US" b="1" dirty="0" smtClean="0">
                <a:solidFill>
                  <a:srgbClr val="0000CC"/>
                </a:solidFill>
              </a:rPr>
              <a:t>. </a:t>
            </a:r>
            <a:r>
              <a:rPr lang="en-US" dirty="0" smtClean="0">
                <a:solidFill>
                  <a:srgbClr val="0000CC"/>
                </a:solidFill>
              </a:rPr>
              <a:t>Rotary Clubs involved in grant funded projects </a:t>
            </a:r>
            <a:r>
              <a:rPr lang="en-US" b="1" dirty="0" smtClean="0">
                <a:solidFill>
                  <a:srgbClr val="0000CC"/>
                </a:solidFill>
              </a:rPr>
              <a:t>should</a:t>
            </a:r>
            <a:r>
              <a:rPr lang="en-US" dirty="0" smtClean="0">
                <a:solidFill>
                  <a:srgbClr val="0000CC"/>
                </a:solidFill>
              </a:rPr>
              <a:t> participate in a grant management seminar in the district. Your club can send its president 2020-21 or another member. A </a:t>
            </a:r>
            <a:r>
              <a:rPr lang="en-US" b="1" dirty="0" smtClean="0">
                <a:solidFill>
                  <a:srgbClr val="0000CC"/>
                </a:solidFill>
              </a:rPr>
              <a:t>minimum of one</a:t>
            </a:r>
            <a:r>
              <a:rPr lang="en-US" dirty="0" smtClean="0">
                <a:solidFill>
                  <a:srgbClr val="0000CC"/>
                </a:solidFill>
              </a:rPr>
              <a:t> representative [Board member </a:t>
            </a:r>
            <a:r>
              <a:rPr lang="en-US" u="sng" dirty="0" smtClean="0">
                <a:solidFill>
                  <a:srgbClr val="0000CC"/>
                </a:solidFill>
              </a:rPr>
              <a:t>or</a:t>
            </a:r>
            <a:r>
              <a:rPr lang="en-US" dirty="0" smtClean="0">
                <a:solidFill>
                  <a:srgbClr val="0000CC"/>
                </a:solidFill>
              </a:rPr>
              <a:t> TRF club committee chair 2020-21] from your club </a:t>
            </a:r>
            <a:r>
              <a:rPr lang="en-US" b="1" dirty="0" smtClean="0">
                <a:solidFill>
                  <a:srgbClr val="0000CC"/>
                </a:solidFill>
              </a:rPr>
              <a:t>must</a:t>
            </a:r>
            <a:r>
              <a:rPr lang="en-US" dirty="0" smtClean="0">
                <a:solidFill>
                  <a:srgbClr val="0000CC"/>
                </a:solidFill>
              </a:rPr>
              <a:t> attend the GMS.</a:t>
            </a:r>
          </a:p>
          <a:p>
            <a:pPr lvl="0"/>
            <a:r>
              <a:rPr lang="en-US" b="1" dirty="0" smtClean="0">
                <a:solidFill>
                  <a:srgbClr val="0000CC"/>
                </a:solidFill>
              </a:rPr>
              <a:t>Complete the Club Memorandum of Understanding (MOU). </a:t>
            </a:r>
            <a:r>
              <a:rPr lang="en-US" dirty="0" smtClean="0">
                <a:solidFill>
                  <a:srgbClr val="0000CC"/>
                </a:solidFill>
              </a:rPr>
              <a:t>The Club-MOU is an agreement between your club and district 2452 that outlines the Foundation’s minimum requirements for managing grants. Your club president [2019-20] and president-elect [2020-21] </a:t>
            </a:r>
            <a:r>
              <a:rPr lang="en-US" b="1" dirty="0" smtClean="0">
                <a:solidFill>
                  <a:srgbClr val="0000CC"/>
                </a:solidFill>
              </a:rPr>
              <a:t>review </a:t>
            </a:r>
            <a:r>
              <a:rPr lang="en-US" dirty="0" smtClean="0">
                <a:solidFill>
                  <a:srgbClr val="0000CC"/>
                </a:solidFill>
              </a:rPr>
              <a:t>the MOU, </a:t>
            </a:r>
            <a:r>
              <a:rPr lang="en-US" b="1" dirty="0" smtClean="0">
                <a:solidFill>
                  <a:srgbClr val="0000CC"/>
                </a:solidFill>
              </a:rPr>
              <a:t>sign</a:t>
            </a:r>
            <a:r>
              <a:rPr lang="en-US" dirty="0" smtClean="0">
                <a:solidFill>
                  <a:srgbClr val="0000CC"/>
                </a:solidFill>
              </a:rPr>
              <a:t> it, and </a:t>
            </a:r>
            <a:r>
              <a:rPr lang="en-US" b="1" dirty="0" smtClean="0">
                <a:solidFill>
                  <a:srgbClr val="0000CC"/>
                </a:solidFill>
              </a:rPr>
              <a:t>submit</a:t>
            </a:r>
            <a:r>
              <a:rPr lang="en-US" dirty="0" smtClean="0">
                <a:solidFill>
                  <a:srgbClr val="0000CC"/>
                </a:solidFill>
              </a:rPr>
              <a:t> it to D2452 officers</a:t>
            </a:r>
            <a:r>
              <a:rPr lang="en-US" b="1" dirty="0" smtClean="0">
                <a:solidFill>
                  <a:srgbClr val="0000CC"/>
                </a:solidFill>
              </a:rPr>
              <a:t>*</a:t>
            </a:r>
            <a:endParaRPr lang="en-US" dirty="0" smtClean="0">
              <a:solidFill>
                <a:srgbClr val="0000CC"/>
              </a:solidFill>
            </a:endParaRPr>
          </a:p>
          <a:p>
            <a:pPr lvl="0"/>
            <a:r>
              <a:rPr lang="en-US" b="1" dirty="0" smtClean="0">
                <a:solidFill>
                  <a:srgbClr val="0000CC"/>
                </a:solidFill>
              </a:rPr>
              <a:t>Copy of Receipt of RI dues payment</a:t>
            </a:r>
            <a:r>
              <a:rPr lang="en-US" dirty="0" smtClean="0">
                <a:solidFill>
                  <a:srgbClr val="0000CC"/>
                </a:solidFill>
              </a:rPr>
              <a:t> 1</a:t>
            </a:r>
            <a:r>
              <a:rPr lang="en-US" baseline="30000" dirty="0" smtClean="0">
                <a:solidFill>
                  <a:srgbClr val="0000CC"/>
                </a:solidFill>
              </a:rPr>
              <a:t>st</a:t>
            </a:r>
            <a:r>
              <a:rPr lang="en-US" dirty="0" smtClean="0">
                <a:solidFill>
                  <a:srgbClr val="0000CC"/>
                </a:solidFill>
              </a:rPr>
              <a:t> July 2020 and/or 1</a:t>
            </a:r>
            <a:r>
              <a:rPr lang="en-US" baseline="30000" dirty="0" smtClean="0">
                <a:solidFill>
                  <a:srgbClr val="0000CC"/>
                </a:solidFill>
              </a:rPr>
              <a:t>st</a:t>
            </a:r>
            <a:r>
              <a:rPr lang="en-US" dirty="0" smtClean="0">
                <a:solidFill>
                  <a:srgbClr val="0000CC"/>
                </a:solidFill>
              </a:rPr>
              <a:t> January 2021 depending on the date of completion of the submission for the Grant, Global, District and Scale.</a:t>
            </a:r>
          </a:p>
          <a:p>
            <a:pPr lvl="0"/>
            <a:r>
              <a:rPr lang="en-US" b="1" dirty="0" smtClean="0">
                <a:solidFill>
                  <a:srgbClr val="0000CC"/>
                </a:solidFill>
              </a:rPr>
              <a:t>Copy of Receipt of District 2452 dues payment</a:t>
            </a:r>
            <a:r>
              <a:rPr lang="en-US" dirty="0" smtClean="0">
                <a:solidFill>
                  <a:srgbClr val="0000CC"/>
                </a:solidFill>
              </a:rPr>
              <a:t> dated </a:t>
            </a:r>
            <a:r>
              <a:rPr lang="en-US" u="sng" dirty="0" smtClean="0">
                <a:solidFill>
                  <a:srgbClr val="0000CC"/>
                </a:solidFill>
              </a:rPr>
              <a:t>before 31 December 2020</a:t>
            </a:r>
            <a:r>
              <a:rPr lang="en-US" dirty="0" smtClean="0">
                <a:solidFill>
                  <a:srgbClr val="0000CC"/>
                </a:solidFill>
              </a:rPr>
              <a:t> for the submission for the Global, District and/or Scale Grant.</a:t>
            </a:r>
          </a:p>
          <a:p>
            <a:endParaRPr lang="en-US" dirty="0" smtClean="0">
              <a:solidFill>
                <a:srgbClr val="0000CC"/>
              </a:solidFill>
            </a:endParaRP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105</a:t>
            </a:fld>
            <a:endParaRPr lang="en-US"/>
          </a:p>
        </p:txBody>
      </p:sp>
    </p:spTree>
    <p:extLst>
      <p:ext uri="{BB962C8B-B14F-4D97-AF65-F5344CB8AC3E}">
        <p14:creationId xmlns:p14="http://schemas.microsoft.com/office/powerpoint/2010/main" xmlns="" val="1600843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107</a:t>
            </a:fld>
            <a:endParaRPr lang="en-US"/>
          </a:p>
        </p:txBody>
      </p:sp>
    </p:spTree>
    <p:extLst>
      <p:ext uri="{BB962C8B-B14F-4D97-AF65-F5344CB8AC3E}">
        <p14:creationId xmlns:p14="http://schemas.microsoft.com/office/powerpoint/2010/main" xmlns="" val="1744179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comprehensive fundraising goal this year is $410 million, only a $10 million</a:t>
            </a:r>
          </a:p>
          <a:p>
            <a:r>
              <a:rPr lang="en-US" sz="1200" kern="1200" baseline="0" dirty="0" smtClean="0">
                <a:solidFill>
                  <a:schemeClr val="tx1"/>
                </a:solidFill>
                <a:latin typeface="+mn-lt"/>
                <a:ea typeface="+mn-ea"/>
                <a:cs typeface="+mn-cs"/>
              </a:rPr>
              <a:t>increase from last year’s goal. Our goal may be broken down to:</a:t>
            </a:r>
          </a:p>
          <a:p>
            <a:r>
              <a:rPr lang="en-US" sz="1200" kern="1200" baseline="0" dirty="0" smtClean="0">
                <a:solidFill>
                  <a:schemeClr val="tx1"/>
                </a:solidFill>
                <a:latin typeface="+mn-lt"/>
                <a:ea typeface="+mn-ea"/>
                <a:cs typeface="+mn-cs"/>
              </a:rPr>
              <a:t>• $50 million for polio, duly matched double by the Gates Foundation to bring the total to $150 million — if every club contributed just $1,500, we would meet this goal</a:t>
            </a:r>
          </a:p>
          <a:p>
            <a:r>
              <a:rPr lang="en-US" sz="1200" kern="1200" baseline="0" dirty="0" smtClean="0">
                <a:solidFill>
                  <a:schemeClr val="tx1"/>
                </a:solidFill>
                <a:latin typeface="+mn-lt"/>
                <a:ea typeface="+mn-ea"/>
                <a:cs typeface="+mn-cs"/>
              </a:rPr>
              <a:t>• Then we have $135 million for the Annual Fund</a:t>
            </a:r>
          </a:p>
          <a:p>
            <a:r>
              <a:rPr lang="en-US" sz="1200" kern="1200" baseline="0" dirty="0" smtClean="0">
                <a:solidFill>
                  <a:schemeClr val="tx1"/>
                </a:solidFill>
                <a:latin typeface="+mn-lt"/>
                <a:ea typeface="+mn-ea"/>
                <a:cs typeface="+mn-cs"/>
              </a:rPr>
              <a:t>• And another $85 million for the Endowment Fund in outright gifts and commitments</a:t>
            </a:r>
          </a:p>
          <a:p>
            <a:r>
              <a:rPr lang="en-US" sz="1200" kern="1200" baseline="0" dirty="0" smtClean="0">
                <a:solidFill>
                  <a:schemeClr val="tx1"/>
                </a:solidFill>
                <a:latin typeface="+mn-lt"/>
                <a:ea typeface="+mn-ea"/>
                <a:cs typeface="+mn-cs"/>
              </a:rPr>
              <a:t>• And $40 million for other outright gifts adds up to a grand total of $410 million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[Let me dwell a moment on the annual giving goal of $135 million. Nearly 20 percent of our clubs do not contribute to our Foundation’s Annual Fund, nor do any of their members. Can you believe that? We can do better than that!]</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110</a:t>
            </a:fld>
            <a:endParaRPr lang="en-US"/>
          </a:p>
        </p:txBody>
      </p:sp>
    </p:spTree>
    <p:extLst>
      <p:ext uri="{BB962C8B-B14F-4D97-AF65-F5344CB8AC3E}">
        <p14:creationId xmlns:p14="http://schemas.microsoft.com/office/powerpoint/2010/main" xmlns="" val="1349768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113</a:t>
            </a:fld>
            <a:endParaRPr lang="en-US"/>
          </a:p>
        </p:txBody>
      </p:sp>
    </p:spTree>
    <p:extLst>
      <p:ext uri="{BB962C8B-B14F-4D97-AF65-F5344CB8AC3E}">
        <p14:creationId xmlns:p14="http://schemas.microsoft.com/office/powerpoint/2010/main" xmlns="" val="290269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236F036-A239-45C8-9BD8-B15EEDE2DDDF}" type="slidenum">
              <a:rPr lang="ar-SA" smtClean="0"/>
              <a:pPr/>
              <a:t>10</a:t>
            </a:fld>
            <a:endParaRPr lang="en-US" smtClean="0"/>
          </a:p>
        </p:txBody>
      </p:sp>
      <p:sp>
        <p:nvSpPr>
          <p:cNvPr id="22531" name="Rectangle 2"/>
          <p:cNvSpPr>
            <a:spLocks noGrp="1" noRot="1" noChangeAspect="1" noChangeArrowheads="1" noTextEdit="1"/>
          </p:cNvSpPr>
          <p:nvPr>
            <p:ph type="sldImg"/>
          </p:nvPr>
        </p:nvSpPr>
        <p:spPr>
          <a:xfrm>
            <a:off x="1143000" y="685800"/>
            <a:ext cx="4572000" cy="3429000"/>
          </a:xfrm>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5723780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677A31-98D9-444E-8ED9-82764A31A29E}" type="slidenum">
              <a:rPr lang="en-US" smtClean="0"/>
              <a:pPr/>
              <a:t>114</a:t>
            </a:fld>
            <a:endParaRPr lang="en-US"/>
          </a:p>
        </p:txBody>
      </p:sp>
    </p:spTree>
    <p:extLst>
      <p:ext uri="{BB962C8B-B14F-4D97-AF65-F5344CB8AC3E}">
        <p14:creationId xmlns:p14="http://schemas.microsoft.com/office/powerpoint/2010/main" xmlns="" val="1137793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29057" indent="-280406"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21626" indent="-224325"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570276" indent="-224325"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18927" indent="-224325"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46757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1622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36487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1352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5009326E-BF2F-4E9A-BC94-4DA9AE368EA6}" type="slidenum">
              <a:rPr lang="en-US" altLang="en-US"/>
              <a:pPr>
                <a:spcBef>
                  <a:spcPct val="0"/>
                </a:spcBef>
              </a:pPr>
              <a:t>116</a:t>
            </a:fld>
            <a:endParaRPr lang="en-US" altLang="en-US"/>
          </a:p>
        </p:txBody>
      </p:sp>
    </p:spTree>
    <p:extLst>
      <p:ext uri="{BB962C8B-B14F-4D97-AF65-F5344CB8AC3E}">
        <p14:creationId xmlns:p14="http://schemas.microsoft.com/office/powerpoint/2010/main" xmlns="" val="3285027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29057" indent="-280406"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21626" indent="-224325"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570276" indent="-224325"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18927" indent="-224325" defTabSz="914437"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46757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1622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36487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1352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5009326E-BF2F-4E9A-BC94-4DA9AE368EA6}" type="slidenum">
              <a:rPr lang="en-US" altLang="en-US"/>
              <a:pPr>
                <a:spcBef>
                  <a:spcPct val="0"/>
                </a:spcBef>
              </a:pPr>
              <a:t>117</a:t>
            </a:fld>
            <a:endParaRPr lang="en-US" altLang="en-US"/>
          </a:p>
        </p:txBody>
      </p:sp>
    </p:spTree>
    <p:extLst>
      <p:ext uri="{BB962C8B-B14F-4D97-AF65-F5344CB8AC3E}">
        <p14:creationId xmlns:p14="http://schemas.microsoft.com/office/powerpoint/2010/main" xmlns="" val="3285027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7301" eaLnBrk="0" fontAlgn="base" hangingPunct="0">
              <a:spcBef>
                <a:spcPct val="30000"/>
              </a:spcBef>
              <a:spcAft>
                <a:spcPct val="0"/>
              </a:spcAft>
              <a:defRPr/>
            </a:pPr>
            <a:r>
              <a:rPr lang="en-US" dirty="0"/>
              <a:t>Here are a few grant-related</a:t>
            </a:r>
            <a:r>
              <a:rPr lang="en-US" baseline="0" dirty="0"/>
              <a:t> updates:</a:t>
            </a:r>
          </a:p>
          <a:p>
            <a:pPr defTabSz="897301" eaLnBrk="0" fontAlgn="base" hangingPunct="0">
              <a:spcBef>
                <a:spcPct val="30000"/>
              </a:spcBef>
              <a:spcAft>
                <a:spcPct val="0"/>
              </a:spcAft>
              <a:defRPr/>
            </a:pPr>
            <a:endParaRPr lang="en-US" baseline="0" dirty="0"/>
          </a:p>
          <a:p>
            <a:pPr marL="168244" indent="-168244" defTabSz="897301" eaLnBrk="0" fontAlgn="base" hangingPunct="0">
              <a:spcBef>
                <a:spcPct val="30000"/>
              </a:spcBef>
              <a:spcAft>
                <a:spcPct val="0"/>
              </a:spcAft>
              <a:buFont typeface="Arial" panose="020B0604020202020204" pitchFamily="34" charset="0"/>
              <a:buChar char="•"/>
              <a:defRPr/>
            </a:pPr>
            <a:r>
              <a:rPr lang="en-US" dirty="0"/>
              <a:t>Grant management resources are now available in Rotary’s Learning Center. Find courses on making your project sustainable, conducting community assessments, planning effective projects, managing grant finances, qualifying your club for Rotary grants, reporting on grants, and much more. </a:t>
            </a:r>
            <a:r>
              <a:rPr lang="en-US" dirty="0">
                <a:latin typeface="Arial" pitchFamily="-107" charset="0"/>
                <a:ea typeface="ＭＳ Ｐゴシック" charset="0"/>
                <a:cs typeface="ヒラギノ角ゴ Pro W3" pitchFamily="-107" charset="-128"/>
              </a:rPr>
              <a:t>Your district could choose to offer the online courses as a way to get qualified, or you can choose a mixed approach, having attendees take the online courses first and then attend a shorter in-person training to discuss district requirements, questions, etc.</a:t>
            </a:r>
            <a:endParaRPr lang="en-US" dirty="0"/>
          </a:p>
          <a:p>
            <a:pPr marL="168244" indent="-168244" defTabSz="897301" eaLnBrk="0" fontAlgn="base" hangingPunct="0">
              <a:spcBef>
                <a:spcPct val="30000"/>
              </a:spcBef>
              <a:spcAft>
                <a:spcPct val="0"/>
              </a:spcAft>
              <a:buFont typeface="Arial" panose="020B0604020202020204" pitchFamily="34" charset="0"/>
              <a:buChar char="•"/>
              <a:defRPr/>
            </a:pPr>
            <a:r>
              <a:rPr lang="en-US" dirty="0"/>
              <a:t>The Trustees of The Rotary Foundation increased the maximum global grant award by doubling the maximum amount of World Fund money available for a global grant to $400,000. The Trustees also raised the threshold at which they review a global grant application. They will now review an application if the grant would use more than $200,000 in World Fund money.</a:t>
            </a:r>
          </a:p>
          <a:p>
            <a:pPr marL="168244" indent="-168244" defTabSz="897301" eaLnBrk="0" fontAlgn="base" hangingPunct="0">
              <a:spcBef>
                <a:spcPct val="30000"/>
              </a:spcBef>
              <a:spcAft>
                <a:spcPct val="0"/>
              </a:spcAft>
              <a:buFont typeface="Arial" panose="020B0604020202020204" pitchFamily="34" charset="0"/>
              <a:buChar char="•"/>
              <a:defRPr/>
            </a:pPr>
            <a:r>
              <a:rPr lang="en-US" baseline="0" dirty="0"/>
              <a:t>Remember that </a:t>
            </a:r>
            <a:r>
              <a:rPr lang="en-US" dirty="0">
                <a:latin typeface="Arial" pitchFamily="-107" charset="0"/>
                <a:ea typeface="ＭＳ Ｐゴシック" charset="0"/>
              </a:rPr>
              <a:t>a</a:t>
            </a:r>
            <a:r>
              <a:rPr lang="en-US" dirty="0">
                <a:latin typeface="Arial" pitchFamily="-107" charset="0"/>
                <a:ea typeface="ＭＳ Ｐゴシック" charset="0"/>
                <a:cs typeface="ヒラギノ角ゴ Pro W3" pitchFamily="-107" charset="-128"/>
              </a:rPr>
              <a:t>ny club or district that applies for a global grant to support a humanitarian project or a vocational training team must conduct a community assessment first and design the project based on the results of the assessment. Applicants need to include the </a:t>
            </a:r>
            <a:r>
              <a:rPr lang="en-US" u="sng" dirty="0">
                <a:latin typeface="Arial" pitchFamily="-107" charset="0"/>
                <a:ea typeface="ＭＳ Ｐゴシック" charset="0"/>
                <a:cs typeface="ヒラギノ角ゴ Pro W3" pitchFamily="-107" charset="-128"/>
                <a:hlinkClick r:id="rId3"/>
              </a:rPr>
              <a:t>results</a:t>
            </a:r>
            <a:r>
              <a:rPr lang="en-US" dirty="0">
                <a:latin typeface="Arial" pitchFamily="-107" charset="0"/>
                <a:ea typeface="ＭＳ Ｐゴシック" charset="0"/>
                <a:cs typeface="ヒラギノ角ゴ Pro W3" pitchFamily="-107" charset="-128"/>
              </a:rPr>
              <a:t> in their grant application.</a:t>
            </a:r>
          </a:p>
          <a:p>
            <a:pPr marL="168244" indent="-168244" defTabSz="897301" eaLnBrk="0" fontAlgn="base" hangingPunct="0">
              <a:spcBef>
                <a:spcPct val="30000"/>
              </a:spcBef>
              <a:spcAft>
                <a:spcPct val="0"/>
              </a:spcAft>
              <a:buFont typeface="Arial" panose="020B0604020202020204" pitchFamily="34" charset="0"/>
              <a:buChar char="•"/>
              <a:defRPr/>
            </a:pPr>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a:spcBef>
                <a:spcPct val="30000"/>
              </a:spcBef>
              <a:defRPr sz="1200">
                <a:solidFill>
                  <a:schemeClr val="tx1"/>
                </a:solidFill>
                <a:latin typeface="Arial" panose="020B0604020202020204" pitchFamily="34" charset="0"/>
                <a:ea typeface="ヒラギノ角ゴ Pro W3" pitchFamily="-84" charset="-128"/>
              </a:defRPr>
            </a:lvl1pPr>
            <a:lvl2pPr marL="729057" indent="-280406" defTabSz="914437">
              <a:spcBef>
                <a:spcPct val="30000"/>
              </a:spcBef>
              <a:defRPr sz="1200">
                <a:solidFill>
                  <a:schemeClr val="tx1"/>
                </a:solidFill>
                <a:latin typeface="Arial" panose="020B0604020202020204" pitchFamily="34" charset="0"/>
                <a:ea typeface="ヒラギノ角ゴ Pro W3" pitchFamily="-84" charset="-128"/>
              </a:defRPr>
            </a:lvl2pPr>
            <a:lvl3pPr marL="1121626" indent="-224325" defTabSz="914437">
              <a:spcBef>
                <a:spcPct val="30000"/>
              </a:spcBef>
              <a:defRPr sz="1200">
                <a:solidFill>
                  <a:schemeClr val="tx1"/>
                </a:solidFill>
                <a:latin typeface="Arial" panose="020B0604020202020204" pitchFamily="34" charset="0"/>
                <a:ea typeface="ヒラギノ角ゴ Pro W3" pitchFamily="-84" charset="-128"/>
              </a:defRPr>
            </a:lvl3pPr>
            <a:lvl4pPr marL="1570276" indent="-224325" defTabSz="914437">
              <a:spcBef>
                <a:spcPct val="30000"/>
              </a:spcBef>
              <a:defRPr sz="1200">
                <a:solidFill>
                  <a:schemeClr val="tx1"/>
                </a:solidFill>
                <a:latin typeface="Arial" panose="020B0604020202020204" pitchFamily="34" charset="0"/>
                <a:ea typeface="ヒラギノ角ゴ Pro W3" pitchFamily="-84" charset="-128"/>
              </a:defRPr>
            </a:lvl4pPr>
            <a:lvl5pPr marL="2018927" indent="-224325" defTabSz="914437">
              <a:spcBef>
                <a:spcPct val="30000"/>
              </a:spcBef>
              <a:defRPr sz="1200">
                <a:solidFill>
                  <a:schemeClr val="tx1"/>
                </a:solidFill>
                <a:latin typeface="Arial" panose="020B0604020202020204" pitchFamily="34" charset="0"/>
                <a:ea typeface="ヒラギノ角ゴ Pro W3" pitchFamily="-84" charset="-128"/>
              </a:defRPr>
            </a:lvl5pPr>
            <a:lvl6pPr marL="246757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1622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36487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1352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120</a:t>
            </a:fld>
            <a:endParaRPr lang="en-US" altLang="en-US"/>
          </a:p>
        </p:txBody>
      </p:sp>
    </p:spTree>
    <p:extLst>
      <p:ext uri="{BB962C8B-B14F-4D97-AF65-F5344CB8AC3E}">
        <p14:creationId xmlns:p14="http://schemas.microsoft.com/office/powerpoint/2010/main" xmlns="" val="3441946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7301" eaLnBrk="0" fontAlgn="base" hangingPunct="0">
              <a:spcBef>
                <a:spcPct val="30000"/>
              </a:spcBef>
              <a:spcAft>
                <a:spcPct val="0"/>
              </a:spcAft>
              <a:defRPr/>
            </a:pPr>
            <a:r>
              <a:rPr lang="en-US" dirty="0">
                <a:latin typeface="Arial" pitchFamily="-107" charset="0"/>
                <a:ea typeface="ＭＳ Ｐゴシック" charset="0"/>
                <a:cs typeface="ヒラギノ角ゴ Pro W3" pitchFamily="-107" charset="-128"/>
              </a:rPr>
              <a:t>As I mentioned earlier, the Trustees recently approved changes to the areas of focus to offer greater clarity, provide additional project types, and include activities that focus on the environment.</a:t>
            </a:r>
          </a:p>
          <a:p>
            <a:pPr defTabSz="897301" eaLnBrk="0" fontAlgn="base" hangingPunct="0">
              <a:spcBef>
                <a:spcPct val="30000"/>
              </a:spcBef>
              <a:spcAft>
                <a:spcPct val="0"/>
              </a:spcAft>
              <a:defRPr/>
            </a:pPr>
            <a:endParaRPr lang="en-US" dirty="0"/>
          </a:p>
          <a:p>
            <a:pPr lvl="0"/>
            <a:r>
              <a:rPr lang="en-US" dirty="0">
                <a:latin typeface="Arial" pitchFamily="-107" charset="0"/>
                <a:ea typeface="ＭＳ Ｐゴシック" charset="0"/>
                <a:cs typeface="ヒラギノ角ゴ Pro W3" pitchFamily="-107" charset="-128"/>
              </a:rPr>
              <a:t>We’ve kept the existing six areas but adjusted some names slightly to better reflect the types of projects that Rotary members are carrying out.</a:t>
            </a:r>
            <a:endParaRPr lang="en-US" sz="1100" dirty="0">
              <a:latin typeface="Arial" pitchFamily="-107" charset="0"/>
              <a:ea typeface="ＭＳ Ｐゴシック" charset="0"/>
              <a:cs typeface="ヒラギノ角ゴ Pro W3" pitchFamily="-107"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a:spcBef>
                <a:spcPct val="30000"/>
              </a:spcBef>
              <a:defRPr sz="1200">
                <a:solidFill>
                  <a:schemeClr val="tx1"/>
                </a:solidFill>
                <a:latin typeface="Arial" panose="020B0604020202020204" pitchFamily="34" charset="0"/>
                <a:ea typeface="ヒラギノ角ゴ Pro W3" pitchFamily="-84" charset="-128"/>
              </a:defRPr>
            </a:lvl1pPr>
            <a:lvl2pPr marL="729057" indent="-280406" defTabSz="914437">
              <a:spcBef>
                <a:spcPct val="30000"/>
              </a:spcBef>
              <a:defRPr sz="1200">
                <a:solidFill>
                  <a:schemeClr val="tx1"/>
                </a:solidFill>
                <a:latin typeface="Arial" panose="020B0604020202020204" pitchFamily="34" charset="0"/>
                <a:ea typeface="ヒラギノ角ゴ Pro W3" pitchFamily="-84" charset="-128"/>
              </a:defRPr>
            </a:lvl2pPr>
            <a:lvl3pPr marL="1121626" indent="-224325" defTabSz="914437">
              <a:spcBef>
                <a:spcPct val="30000"/>
              </a:spcBef>
              <a:defRPr sz="1200">
                <a:solidFill>
                  <a:schemeClr val="tx1"/>
                </a:solidFill>
                <a:latin typeface="Arial" panose="020B0604020202020204" pitchFamily="34" charset="0"/>
                <a:ea typeface="ヒラギノ角ゴ Pro W3" pitchFamily="-84" charset="-128"/>
              </a:defRPr>
            </a:lvl3pPr>
            <a:lvl4pPr marL="1570276" indent="-224325" defTabSz="914437">
              <a:spcBef>
                <a:spcPct val="30000"/>
              </a:spcBef>
              <a:defRPr sz="1200">
                <a:solidFill>
                  <a:schemeClr val="tx1"/>
                </a:solidFill>
                <a:latin typeface="Arial" panose="020B0604020202020204" pitchFamily="34" charset="0"/>
                <a:ea typeface="ヒラギノ角ゴ Pro W3" pitchFamily="-84" charset="-128"/>
              </a:defRPr>
            </a:lvl4pPr>
            <a:lvl5pPr marL="2018927" indent="-224325" defTabSz="914437">
              <a:spcBef>
                <a:spcPct val="30000"/>
              </a:spcBef>
              <a:defRPr sz="1200">
                <a:solidFill>
                  <a:schemeClr val="tx1"/>
                </a:solidFill>
                <a:latin typeface="Arial" panose="020B0604020202020204" pitchFamily="34" charset="0"/>
                <a:ea typeface="ヒラギノ角ゴ Pro W3" pitchFamily="-84" charset="-128"/>
              </a:defRPr>
            </a:lvl5pPr>
            <a:lvl6pPr marL="246757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1622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36487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1352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121</a:t>
            </a:fld>
            <a:endParaRPr lang="en-US" altLang="en-US"/>
          </a:p>
        </p:txBody>
      </p:sp>
    </p:spTree>
    <p:extLst>
      <p:ext uri="{BB962C8B-B14F-4D97-AF65-F5344CB8AC3E}">
        <p14:creationId xmlns:p14="http://schemas.microsoft.com/office/powerpoint/2010/main" xmlns="" val="828499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7301" eaLnBrk="0" fontAlgn="base" hangingPunct="0">
              <a:spcBef>
                <a:spcPct val="30000"/>
              </a:spcBef>
              <a:spcAft>
                <a:spcPct val="0"/>
              </a:spcAft>
              <a:defRPr/>
            </a:pPr>
            <a:r>
              <a:rPr lang="en-US" dirty="0">
                <a:latin typeface="Arial" pitchFamily="-107" charset="0"/>
                <a:ea typeface="ＭＳ Ｐゴシック" charset="0"/>
                <a:cs typeface="ヒラギノ角ゴ Pro W3" pitchFamily="-107" charset="-128"/>
              </a:rPr>
              <a:t>The areas of focus are now:</a:t>
            </a:r>
          </a:p>
          <a:p>
            <a:pPr marL="168244" indent="-168244">
              <a:buFont typeface="Arial" panose="020B0604020202020204" pitchFamily="34" charset="0"/>
              <a:buChar char="•"/>
            </a:pPr>
            <a:r>
              <a:rPr lang="en-US" sz="1100" dirty="0">
                <a:latin typeface="Arial" pitchFamily="-107" charset="0"/>
                <a:ea typeface="ＭＳ Ｐゴシック" charset="0"/>
                <a:cs typeface="ヒラギノ角ゴ Pro W3" pitchFamily="-107" charset="-128"/>
              </a:rPr>
              <a:t>Peacebuilding and conflict prevention</a:t>
            </a:r>
            <a:endParaRPr lang="en-US" sz="1000" dirty="0">
              <a:latin typeface="Arial" pitchFamily="-107" charset="0"/>
              <a:ea typeface="ＭＳ Ｐゴシック" charset="0"/>
              <a:cs typeface="ヒラギノ角ゴ Pro W3" pitchFamily="-107" charset="-128"/>
            </a:endParaRPr>
          </a:p>
          <a:p>
            <a:pPr marL="168244" indent="-168244">
              <a:buFont typeface="Arial" panose="020B0604020202020204" pitchFamily="34" charset="0"/>
              <a:buChar char="•"/>
            </a:pPr>
            <a:r>
              <a:rPr lang="en-US" sz="1100" dirty="0">
                <a:latin typeface="Arial" pitchFamily="-107" charset="0"/>
                <a:ea typeface="ＭＳ Ｐゴシック" charset="0"/>
                <a:cs typeface="ヒラギノ角ゴ Pro W3" pitchFamily="-107" charset="-128"/>
              </a:rPr>
              <a:t>Disease prevention and treatment</a:t>
            </a:r>
            <a:endParaRPr lang="en-US" sz="1000" dirty="0">
              <a:latin typeface="Arial" pitchFamily="-107" charset="0"/>
              <a:ea typeface="ＭＳ Ｐゴシック" charset="0"/>
              <a:cs typeface="ヒラギノ角ゴ Pro W3" pitchFamily="-107" charset="-128"/>
            </a:endParaRPr>
          </a:p>
          <a:p>
            <a:pPr marL="168244" indent="-168244">
              <a:buFont typeface="Arial" panose="020B0604020202020204" pitchFamily="34" charset="0"/>
              <a:buChar char="•"/>
            </a:pPr>
            <a:r>
              <a:rPr lang="en-US" sz="1100" dirty="0">
                <a:latin typeface="Arial" pitchFamily="-107" charset="0"/>
                <a:ea typeface="ＭＳ Ｐゴシック" charset="0"/>
                <a:cs typeface="ヒラギノ角ゴ Pro W3" pitchFamily="-107" charset="-128"/>
              </a:rPr>
              <a:t>Water, sanitation, and hygiene</a:t>
            </a:r>
            <a:endParaRPr lang="en-US" sz="1000" dirty="0">
              <a:latin typeface="Arial" pitchFamily="-107" charset="0"/>
              <a:ea typeface="ＭＳ Ｐゴシック" charset="0"/>
              <a:cs typeface="ヒラギノ角ゴ Pro W3" pitchFamily="-107" charset="-128"/>
            </a:endParaRPr>
          </a:p>
          <a:p>
            <a:pPr marL="168244" indent="-168244">
              <a:buFont typeface="Arial" panose="020B0604020202020204" pitchFamily="34" charset="0"/>
              <a:buChar char="•"/>
            </a:pPr>
            <a:r>
              <a:rPr lang="en-US" sz="1100" dirty="0">
                <a:latin typeface="Arial" pitchFamily="-107" charset="0"/>
                <a:ea typeface="ＭＳ Ｐゴシック" charset="0"/>
                <a:cs typeface="ヒラギノ角ゴ Pro W3" pitchFamily="-107" charset="-128"/>
              </a:rPr>
              <a:t>Maternal and child health</a:t>
            </a:r>
            <a:endParaRPr lang="en-US" sz="1000" dirty="0">
              <a:latin typeface="Arial" pitchFamily="-107" charset="0"/>
              <a:ea typeface="ＭＳ Ｐゴシック" charset="0"/>
              <a:cs typeface="ヒラギノ角ゴ Pro W3" pitchFamily="-107" charset="-128"/>
            </a:endParaRPr>
          </a:p>
          <a:p>
            <a:pPr marL="168244" indent="-168244">
              <a:buFont typeface="Arial" panose="020B0604020202020204" pitchFamily="34" charset="0"/>
              <a:buChar char="•"/>
            </a:pPr>
            <a:r>
              <a:rPr lang="en-US" sz="1100" dirty="0">
                <a:latin typeface="Arial" pitchFamily="-107" charset="0"/>
                <a:ea typeface="ＭＳ Ｐゴシック" charset="0"/>
                <a:cs typeface="ヒラギノ角ゴ Pro W3" pitchFamily="-107" charset="-128"/>
              </a:rPr>
              <a:t>Basic education and literacy</a:t>
            </a:r>
            <a:endParaRPr lang="en-US" sz="1000" dirty="0">
              <a:latin typeface="Arial" pitchFamily="-107" charset="0"/>
              <a:ea typeface="ＭＳ Ｐゴシック" charset="0"/>
              <a:cs typeface="ヒラギノ角ゴ Pro W3" pitchFamily="-107" charset="-128"/>
            </a:endParaRPr>
          </a:p>
          <a:p>
            <a:pPr marL="168244" indent="-168244">
              <a:buFont typeface="Arial" panose="020B0604020202020204" pitchFamily="34" charset="0"/>
              <a:buChar char="•"/>
            </a:pPr>
            <a:r>
              <a:rPr lang="en-US" sz="1100" dirty="0">
                <a:latin typeface="Arial" pitchFamily="-107" charset="0"/>
                <a:ea typeface="ＭＳ Ｐゴシック" charset="0"/>
                <a:cs typeface="ヒラギノ角ゴ Pro W3" pitchFamily="-107" charset="-128"/>
              </a:rPr>
              <a:t>Community economic development</a:t>
            </a:r>
            <a:endParaRPr lang="en-US" sz="1000" dirty="0">
              <a:latin typeface="Arial" pitchFamily="-107" charset="0"/>
              <a:ea typeface="ＭＳ Ｐゴシック" charset="0"/>
              <a:cs typeface="ヒラギノ角ゴ Pro W3" pitchFamily="-107" charset="-128"/>
            </a:endParaRPr>
          </a:p>
          <a:p>
            <a:pPr defTabSz="897301" eaLnBrk="0" fontAlgn="base" hangingPunct="0">
              <a:spcBef>
                <a:spcPct val="30000"/>
              </a:spcBef>
              <a:spcAft>
                <a:spcPct val="0"/>
              </a:spcAft>
              <a:defRPr/>
            </a:pPr>
            <a:endParaRPr lang="en-US" sz="1100" dirty="0">
              <a:latin typeface="Arial" pitchFamily="-107" charset="0"/>
              <a:ea typeface="ＭＳ Ｐゴシック" charset="0"/>
              <a:cs typeface="ヒラギノ角ゴ Pro W3" pitchFamily="-107" charset="-128"/>
            </a:endParaRPr>
          </a:p>
          <a:p>
            <a:pPr defTabSz="897301" eaLnBrk="0" fontAlgn="base" hangingPunct="0">
              <a:spcBef>
                <a:spcPct val="30000"/>
              </a:spcBef>
              <a:spcAft>
                <a:spcPct val="0"/>
              </a:spcAft>
              <a:defRPr/>
            </a:pPr>
            <a:r>
              <a:rPr lang="en-US" sz="1100" dirty="0">
                <a:latin typeface="Arial" pitchFamily="-107" charset="0"/>
                <a:ea typeface="ＭＳ Ｐゴシック" charset="0"/>
                <a:cs typeface="ヒラギノ角ゴ Pro W3" pitchFamily="-107" charset="-128"/>
              </a:rPr>
              <a:t>The names that were updated are noted with an asterisk.</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a:spcBef>
                <a:spcPct val="30000"/>
              </a:spcBef>
              <a:defRPr sz="1200">
                <a:solidFill>
                  <a:schemeClr val="tx1"/>
                </a:solidFill>
                <a:latin typeface="Arial" panose="020B0604020202020204" pitchFamily="34" charset="0"/>
                <a:ea typeface="ヒラギノ角ゴ Pro W3" pitchFamily="-84" charset="-128"/>
              </a:defRPr>
            </a:lvl1pPr>
            <a:lvl2pPr marL="729057" indent="-280406" defTabSz="914437">
              <a:spcBef>
                <a:spcPct val="30000"/>
              </a:spcBef>
              <a:defRPr sz="1200">
                <a:solidFill>
                  <a:schemeClr val="tx1"/>
                </a:solidFill>
                <a:latin typeface="Arial" panose="020B0604020202020204" pitchFamily="34" charset="0"/>
                <a:ea typeface="ヒラギノ角ゴ Pro W3" pitchFamily="-84" charset="-128"/>
              </a:defRPr>
            </a:lvl2pPr>
            <a:lvl3pPr marL="1121626" indent="-224325" defTabSz="914437">
              <a:spcBef>
                <a:spcPct val="30000"/>
              </a:spcBef>
              <a:defRPr sz="1200">
                <a:solidFill>
                  <a:schemeClr val="tx1"/>
                </a:solidFill>
                <a:latin typeface="Arial" panose="020B0604020202020204" pitchFamily="34" charset="0"/>
                <a:ea typeface="ヒラギノ角ゴ Pro W3" pitchFamily="-84" charset="-128"/>
              </a:defRPr>
            </a:lvl3pPr>
            <a:lvl4pPr marL="1570276" indent="-224325" defTabSz="914437">
              <a:spcBef>
                <a:spcPct val="30000"/>
              </a:spcBef>
              <a:defRPr sz="1200">
                <a:solidFill>
                  <a:schemeClr val="tx1"/>
                </a:solidFill>
                <a:latin typeface="Arial" panose="020B0604020202020204" pitchFamily="34" charset="0"/>
                <a:ea typeface="ヒラギノ角ゴ Pro W3" pitchFamily="-84" charset="-128"/>
              </a:defRPr>
            </a:lvl4pPr>
            <a:lvl5pPr marL="2018927" indent="-224325" defTabSz="914437">
              <a:spcBef>
                <a:spcPct val="30000"/>
              </a:spcBef>
              <a:defRPr sz="1200">
                <a:solidFill>
                  <a:schemeClr val="tx1"/>
                </a:solidFill>
                <a:latin typeface="Arial" panose="020B0604020202020204" pitchFamily="34" charset="0"/>
                <a:ea typeface="ヒラギノ角ゴ Pro W3" pitchFamily="-84" charset="-128"/>
              </a:defRPr>
            </a:lvl5pPr>
            <a:lvl6pPr marL="246757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16227"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36487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13528" indent="-224325" defTabSz="9144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122</a:t>
            </a:fld>
            <a:endParaRPr lang="en-US" altLang="en-US"/>
          </a:p>
        </p:txBody>
      </p:sp>
    </p:spTree>
    <p:extLst>
      <p:ext uri="{BB962C8B-B14F-4D97-AF65-F5344CB8AC3E}">
        <p14:creationId xmlns:p14="http://schemas.microsoft.com/office/powerpoint/2010/main" xmlns="" val="798234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123</a:t>
            </a:fld>
            <a:endParaRPr lang="en-US"/>
          </a:p>
        </p:txBody>
      </p:sp>
    </p:spTree>
    <p:extLst>
      <p:ext uri="{BB962C8B-B14F-4D97-AF65-F5344CB8AC3E}">
        <p14:creationId xmlns:p14="http://schemas.microsoft.com/office/powerpoint/2010/main" xmlns="" val="3655903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We also have lots of resources to help you find a project partner:</a:t>
            </a:r>
          </a:p>
          <a:p>
            <a:pPr marL="171450" indent="-171450">
              <a:buFont typeface="Arial" panose="020B0604020202020204" pitchFamily="34" charset="0"/>
              <a:buChar char="•"/>
            </a:pPr>
            <a:r>
              <a:rPr lang="en-US" dirty="0"/>
              <a:t>Rotary Ideas, a platform that allows you to request partners, materials, or international support and contributions</a:t>
            </a:r>
          </a:p>
          <a:p>
            <a:pPr marL="171450" indent="-171450">
              <a:buFont typeface="Arial" panose="020B0604020202020204" pitchFamily="34" charset="0"/>
              <a:buChar char="•"/>
            </a:pPr>
            <a:r>
              <a:rPr lang="en-US" dirty="0"/>
              <a:t>Rotary discussion groups, a forum for clubs to exchange project ideas and request assistance</a:t>
            </a:r>
          </a:p>
          <a:p>
            <a:pPr marL="171450" indent="-171450">
              <a:buFont typeface="Arial" panose="020B0604020202020204" pitchFamily="34" charset="0"/>
              <a:buChar char="•"/>
            </a:pPr>
            <a:r>
              <a:rPr lang="en-US" dirty="0"/>
              <a:t>Rotarian Action Groups, members and others who are experts in a particular field and who help club and district projects</a:t>
            </a:r>
          </a:p>
          <a:p>
            <a:pPr marL="171450" indent="-171450">
              <a:buFont typeface="Arial" panose="020B0604020202020204" pitchFamily="34" charset="0"/>
              <a:buChar char="•"/>
            </a:pPr>
            <a:r>
              <a:rPr lang="en-US" dirty="0"/>
              <a:t>Intercountry committees, networks of Rotary clubs or districts in two or more countries working together on service projects, sponsoring new clubs, or other activities</a:t>
            </a:r>
          </a:p>
          <a:p>
            <a:pPr marL="171450" indent="-171450">
              <a:buFont typeface="Arial" panose="020B0604020202020204" pitchFamily="34" charset="0"/>
              <a:buChar char="•"/>
            </a:pPr>
            <a:r>
              <a:rPr lang="en-US" dirty="0"/>
              <a:t>Project Fairs, regional events that Rotary districts host to encourage international friendship and collaboration</a:t>
            </a:r>
          </a:p>
          <a:p>
            <a:pPr marL="171450" indent="-171450">
              <a:buFont typeface="Arial" panose="020B0604020202020204" pitchFamily="34" charset="0"/>
              <a:buChar char="•"/>
            </a:pPr>
            <a:r>
              <a:rPr lang="en-US" dirty="0"/>
              <a:t>Rotary Fellowships, independent, social groups that share an interest in a hobby, recreational activity or profession</a:t>
            </a:r>
          </a:p>
          <a:p>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125</a:t>
            </a:fld>
            <a:endParaRPr lang="en-US" altLang="en-US"/>
          </a:p>
        </p:txBody>
      </p:sp>
    </p:spTree>
    <p:extLst>
      <p:ext uri="{BB962C8B-B14F-4D97-AF65-F5344CB8AC3E}">
        <p14:creationId xmlns:p14="http://schemas.microsoft.com/office/powerpoint/2010/main" xmlns="" val="861806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Arial" charset="0"/>
                <a:ea typeface="Arial" pitchFamily="1" charset="0"/>
                <a:cs typeface="Arial" charset="0"/>
              </a:rPr>
              <a:t>We have a number of resources available to help you take full advantage of grant</a:t>
            </a:r>
            <a:r>
              <a:rPr lang="en-US" sz="1200" kern="1200" baseline="0" dirty="0">
                <a:solidFill>
                  <a:schemeClr val="tx1"/>
                </a:solidFill>
                <a:effectLst/>
                <a:latin typeface="Arial" charset="0"/>
                <a:ea typeface="Arial" pitchFamily="1" charset="0"/>
                <a:cs typeface="Arial" charset="0"/>
              </a:rPr>
              <a:t> opportunities.</a:t>
            </a:r>
          </a:p>
          <a:p>
            <a:endParaRPr lang="en-US" sz="1200" kern="1200" dirty="0">
              <a:solidFill>
                <a:schemeClr val="tx1"/>
              </a:solidFill>
              <a:effectLst/>
              <a:latin typeface="Arial" charset="0"/>
              <a:ea typeface="Arial" pitchFamily="1" charset="0"/>
              <a:cs typeface="Arial" charset="0"/>
            </a:endParaRPr>
          </a:p>
          <a:p>
            <a:pPr lvl="0"/>
            <a:r>
              <a:rPr lang="en-US" sz="1200" kern="1200" dirty="0">
                <a:solidFill>
                  <a:schemeClr val="tx1"/>
                </a:solidFill>
                <a:effectLst/>
                <a:latin typeface="Arial" charset="0"/>
                <a:ea typeface="Arial" pitchFamily="1" charset="0"/>
                <a:cs typeface="Arial" charset="0"/>
              </a:rPr>
              <a:t>First and foremost,</a:t>
            </a:r>
            <a:r>
              <a:rPr lang="en-US" sz="1200" kern="1200" baseline="0" dirty="0">
                <a:solidFill>
                  <a:schemeClr val="tx1"/>
                </a:solidFill>
                <a:effectLst/>
                <a:latin typeface="Arial" charset="0"/>
                <a:ea typeface="Arial" pitchFamily="1" charset="0"/>
                <a:cs typeface="Arial" charset="0"/>
              </a:rPr>
              <a:t> I encourage you to read A Guide to Global Grants. This helpful manual includes everything you need to know to get started with global grants.</a:t>
            </a:r>
          </a:p>
          <a:p>
            <a:pPr lvl="0"/>
            <a:endParaRPr lang="en-US" sz="1200" kern="1200" baseline="0" dirty="0">
              <a:solidFill>
                <a:schemeClr val="tx1"/>
              </a:solidFill>
              <a:effectLst/>
              <a:latin typeface="Arial" charset="0"/>
              <a:ea typeface="Arial" pitchFamily="1" charset="0"/>
              <a:cs typeface="Arial" charset="0"/>
            </a:endParaRPr>
          </a:p>
          <a:p>
            <a:pPr lvl="0"/>
            <a:r>
              <a:rPr lang="en-US" sz="1200" kern="1200" dirty="0">
                <a:solidFill>
                  <a:schemeClr val="tx1"/>
                </a:solidFill>
                <a:effectLst/>
                <a:latin typeface="Arial" charset="0"/>
                <a:ea typeface="Arial" pitchFamily="1" charset="0"/>
                <a:cs typeface="Arial" charset="0"/>
              </a:rPr>
              <a:t>Rotary’s website has a wealth of general and detailed information about grants.</a:t>
            </a:r>
            <a:endParaRPr lang="en-US" sz="1000" kern="1200" dirty="0">
              <a:solidFill>
                <a:schemeClr val="tx1"/>
              </a:solidFill>
              <a:effectLst/>
              <a:latin typeface="Arial" charset="0"/>
              <a:ea typeface="Arial" pitchFamily="1" charset="0"/>
              <a:cs typeface="Arial" charset="0"/>
            </a:endParaRPr>
          </a:p>
          <a:p>
            <a:pPr lvl="0"/>
            <a:endParaRPr lang="en-US" sz="1200" kern="1200" dirty="0">
              <a:solidFill>
                <a:schemeClr val="tx1"/>
              </a:solidFill>
              <a:effectLst/>
              <a:latin typeface="Arial" charset="0"/>
              <a:ea typeface="Arial" pitchFamily="1" charset="0"/>
              <a:cs typeface="Arial" charset="0"/>
            </a:endParaRPr>
          </a:p>
          <a:p>
            <a:pPr lvl="0"/>
            <a:r>
              <a:rPr lang="en-US" sz="1200" kern="1200" dirty="0">
                <a:solidFill>
                  <a:schemeClr val="tx1"/>
                </a:solidFill>
                <a:effectLst/>
                <a:latin typeface="Arial" charset="0"/>
                <a:ea typeface="Arial" pitchFamily="1" charset="0"/>
                <a:cs typeface="Arial" charset="0"/>
              </a:rPr>
              <a:t>The newly refreshed learning center offers training resources on a wide variety of topics, including, as I mentioned earlier, information to help you apply for Foundation grants.</a:t>
            </a:r>
          </a:p>
          <a:p>
            <a:pPr lvl="0"/>
            <a:endParaRPr lang="en-US" sz="1200" kern="1200" dirty="0">
              <a:solidFill>
                <a:schemeClr val="tx1"/>
              </a:solidFill>
              <a:effectLst/>
              <a:latin typeface="Arial" charset="0"/>
              <a:ea typeface="Arial" pitchFamily="1" charset="0"/>
              <a:cs typeface="Arial" charset="0"/>
            </a:endParaRPr>
          </a:p>
          <a:p>
            <a:pPr lvl="0"/>
            <a:r>
              <a:rPr lang="en-US" sz="1200" kern="1200" dirty="0">
                <a:solidFill>
                  <a:schemeClr val="tx1"/>
                </a:solidFill>
                <a:effectLst/>
                <a:latin typeface="Arial" charset="0"/>
                <a:ea typeface="Arial" pitchFamily="1" charset="0"/>
                <a:cs typeface="Arial" charset="0"/>
              </a:rPr>
              <a:t>And, we’ve recently updated Community Assessment Tools, which is an invaluable resource for clubs and districts who are conducting a community assessment.</a:t>
            </a:r>
            <a:endParaRPr lang="en-US" sz="1000" kern="1200" dirty="0">
              <a:solidFill>
                <a:schemeClr val="tx1"/>
              </a:solidFill>
              <a:effectLst/>
              <a:latin typeface="Arial" charset="0"/>
              <a:ea typeface="Arial" pitchFamily="1" charset="0"/>
              <a:cs typeface="Arial" charset="0"/>
            </a:endParaRPr>
          </a:p>
          <a:p>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EE9BA7E7-3420-4C75-A794-B7A71017F708}" type="slidenum">
              <a:rPr lang="en-US" altLang="en-US" smtClean="0"/>
              <a:pPr>
                <a:spcBef>
                  <a:spcPct val="0"/>
                </a:spcBef>
              </a:pPr>
              <a:t>126</a:t>
            </a:fld>
            <a:endParaRPr lang="en-US" altLang="en-US"/>
          </a:p>
        </p:txBody>
      </p:sp>
    </p:spTree>
    <p:extLst>
      <p:ext uri="{BB962C8B-B14F-4D97-AF65-F5344CB8AC3E}">
        <p14:creationId xmlns:p14="http://schemas.microsoft.com/office/powerpoint/2010/main" xmlns="" val="2358623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smtClean="0">
                <a:solidFill>
                  <a:srgbClr val="333333"/>
                </a:solidFill>
                <a:effectLst/>
                <a:latin typeface="Arial" panose="020B0604020202020204" pitchFamily="34" charset="0"/>
              </a:rPr>
              <a:t>The </a:t>
            </a:r>
            <a:r>
              <a:rPr lang="en-US" u="none" strike="noStrike" dirty="0" smtClean="0">
                <a:solidFill>
                  <a:srgbClr val="832C76"/>
                </a:solidFill>
                <a:effectLst/>
                <a:latin typeface="Arial" panose="020B0604020202020204" pitchFamily="34" charset="0"/>
                <a:hlinkClick r:id="rId3"/>
              </a:rPr>
              <a:t>Grant Management Seminar</a:t>
            </a:r>
            <a:r>
              <a:rPr lang="en-US" dirty="0" smtClean="0">
                <a:solidFill>
                  <a:srgbClr val="333333"/>
                </a:solidFill>
                <a:effectLst/>
                <a:latin typeface="Arial" panose="020B0604020202020204" pitchFamily="34" charset="0"/>
              </a:rPr>
              <a:t> in Rotary's </a:t>
            </a:r>
            <a:r>
              <a:rPr lang="en-US" u="none" strike="noStrike" dirty="0" smtClean="0">
                <a:solidFill>
                  <a:srgbClr val="832C76"/>
                </a:solidFill>
                <a:effectLst/>
                <a:latin typeface="Arial" panose="020B0604020202020204" pitchFamily="34" charset="0"/>
                <a:hlinkClick r:id="rId4"/>
              </a:rPr>
              <a:t>Learning Center</a:t>
            </a:r>
            <a:r>
              <a:rPr lang="en-US" dirty="0" smtClean="0">
                <a:solidFill>
                  <a:srgbClr val="333333"/>
                </a:solidFill>
                <a:effectLst/>
                <a:latin typeface="Arial" panose="020B0604020202020204" pitchFamily="34" charset="0"/>
              </a:rPr>
              <a:t> includes courses on making your project sustainable, conducting a community assessment, planning an effective project, managing grant finances, qualifying your club for Rotary grants, reporting on grants, and more.</a:t>
            </a:r>
          </a:p>
          <a:p>
            <a:pPr>
              <a:buFont typeface="Arial" panose="020B0604020202020204" pitchFamily="34" charset="0"/>
              <a:buChar char="•"/>
            </a:pPr>
            <a:r>
              <a:rPr lang="en-US" dirty="0" smtClean="0">
                <a:solidFill>
                  <a:srgbClr val="333333"/>
                </a:solidFill>
                <a:effectLst/>
                <a:latin typeface="Arial" panose="020B0604020202020204" pitchFamily="34" charset="0"/>
              </a:rPr>
              <a:t>The </a:t>
            </a:r>
            <a:r>
              <a:rPr lang="en-US" u="none" strike="noStrike" dirty="0" smtClean="0">
                <a:solidFill>
                  <a:srgbClr val="832C76"/>
                </a:solidFill>
                <a:effectLst/>
                <a:latin typeface="Arial" panose="020B0604020202020204" pitchFamily="34" charset="0"/>
                <a:hlinkClick r:id="rId5"/>
              </a:rPr>
              <a:t>Rotary Foundation Reference Guide</a:t>
            </a:r>
            <a:r>
              <a:rPr lang="en-US" dirty="0" smtClean="0">
                <a:solidFill>
                  <a:srgbClr val="333333"/>
                </a:solidFill>
                <a:effectLst/>
                <a:latin typeface="Arial" panose="020B0604020202020204" pitchFamily="34" charset="0"/>
              </a:rPr>
              <a:t> provides a brief overview of Rotary Foundation programs and services.</a:t>
            </a:r>
          </a:p>
          <a:p>
            <a:pPr>
              <a:buFont typeface="Arial" panose="020B0604020202020204" pitchFamily="34" charset="0"/>
              <a:buChar char="•"/>
            </a:pPr>
            <a:r>
              <a:rPr lang="en-US" u="none" strike="noStrike" dirty="0" smtClean="0">
                <a:solidFill>
                  <a:srgbClr val="832C76"/>
                </a:solidFill>
                <a:effectLst/>
                <a:latin typeface="Arial" panose="020B0604020202020204" pitchFamily="34" charset="0"/>
                <a:hlinkClick r:id="rId6"/>
              </a:rPr>
              <a:t>A Guide to Global Grants</a:t>
            </a:r>
            <a:r>
              <a:rPr lang="en-US" dirty="0" smtClean="0">
                <a:solidFill>
                  <a:srgbClr val="333333"/>
                </a:solidFill>
                <a:effectLst/>
                <a:latin typeface="Arial" panose="020B0604020202020204" pitchFamily="34" charset="0"/>
              </a:rPr>
              <a:t> is a valuable training resource for members who are interested in applying for a global grant or developing more effective and sustainable service projects. </a:t>
            </a:r>
          </a:p>
          <a:p>
            <a:pPr>
              <a:buFont typeface="Arial" panose="020B0604020202020204" pitchFamily="34" charset="0"/>
              <a:buChar char="•"/>
            </a:pPr>
            <a:r>
              <a:rPr lang="en-US" dirty="0" smtClean="0">
                <a:solidFill>
                  <a:srgbClr val="333333"/>
                </a:solidFill>
                <a:effectLst/>
                <a:latin typeface="Arial" panose="020B0604020202020204" pitchFamily="34" charset="0"/>
              </a:rPr>
              <a:t>The updated </a:t>
            </a:r>
            <a:r>
              <a:rPr lang="en-US" u="none" strike="noStrike" dirty="0" smtClean="0">
                <a:solidFill>
                  <a:srgbClr val="832C76"/>
                </a:solidFill>
                <a:effectLst/>
                <a:latin typeface="Arial" panose="020B0604020202020204" pitchFamily="34" charset="0"/>
                <a:hlinkClick r:id="rId7"/>
              </a:rPr>
              <a:t>Project Fairs</a:t>
            </a:r>
            <a:r>
              <a:rPr lang="en-US" dirty="0" smtClean="0">
                <a:solidFill>
                  <a:srgbClr val="333333"/>
                </a:solidFill>
                <a:effectLst/>
                <a:latin typeface="Arial" panose="020B0604020202020204" pitchFamily="34" charset="0"/>
              </a:rPr>
              <a:t> page lists information about these regional events that Rotary districts host to encourage international friendship and collaboration.</a:t>
            </a:r>
          </a:p>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128</a:t>
            </a:fld>
            <a:endParaRPr lang="en-US"/>
          </a:p>
        </p:txBody>
      </p:sp>
    </p:spTree>
    <p:extLst>
      <p:ext uri="{BB962C8B-B14F-4D97-AF65-F5344CB8AC3E}">
        <p14:creationId xmlns:p14="http://schemas.microsoft.com/office/powerpoint/2010/main" xmlns="" val="2514316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solidFill>
                  <a:srgbClr val="000099"/>
                </a:solidFill>
                <a:latin typeface="Arial" panose="020B0604020202020204" pitchFamily="34" charset="0"/>
                <a:cs typeface="ヒラギノ角ゴ Pro W3" charset="-128"/>
              </a:rPr>
              <a:t>Alleviation= Easing=reduce</a:t>
            </a:r>
            <a:endParaRPr lang="en-US" altLang="en-US" smtClean="0">
              <a:latin typeface="Arial" panose="020B0604020202020204" pitchFamily="34" charset="0"/>
              <a:cs typeface="ヒラギノ角ゴ Pro W3"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MS PGothic" panose="020B0600070205080204" pitchFamily="34" charset="-128"/>
              </a:defRPr>
            </a:lvl1pPr>
            <a:lvl2pPr marL="742950" indent="-285750" defTabSz="931863">
              <a:defRPr sz="2400">
                <a:solidFill>
                  <a:schemeClr val="tx1"/>
                </a:solidFill>
                <a:latin typeface="Arial" panose="020B0604020202020204" pitchFamily="34" charset="0"/>
                <a:ea typeface="MS PGothic" panose="020B0600070205080204" pitchFamily="34" charset="-128"/>
              </a:defRPr>
            </a:lvl2pPr>
            <a:lvl3pPr marL="1143000" indent="-228600" defTabSz="931863">
              <a:defRPr sz="2400">
                <a:solidFill>
                  <a:schemeClr val="tx1"/>
                </a:solidFill>
                <a:latin typeface="Arial" panose="020B0604020202020204" pitchFamily="34" charset="0"/>
                <a:ea typeface="MS PGothic" panose="020B0600070205080204" pitchFamily="34" charset="-128"/>
              </a:defRPr>
            </a:lvl3pPr>
            <a:lvl4pPr marL="1600200" indent="-228600" defTabSz="931863">
              <a:defRPr sz="2400">
                <a:solidFill>
                  <a:schemeClr val="tx1"/>
                </a:solidFill>
                <a:latin typeface="Arial" panose="020B0604020202020204" pitchFamily="34" charset="0"/>
                <a:ea typeface="MS PGothic" panose="020B0600070205080204" pitchFamily="34" charset="-128"/>
              </a:defRPr>
            </a:lvl4pPr>
            <a:lvl5pPr marL="2057400" indent="-228600" defTabSz="931863">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FE5342-4A34-476F-BF9B-ADCE2DFE4DC3}" type="slidenum">
              <a:rPr lang="en-US" altLang="en-US" sz="1200">
                <a:ea typeface="ヒラギノ角ゴ Pro W3" charset="-128"/>
              </a:rPr>
              <a:pPr/>
              <a:t>12</a:t>
            </a:fld>
            <a:endParaRPr lang="en-US" altLang="en-US" sz="1200">
              <a:ea typeface="ヒラギノ角ゴ Pro W3" charset="-128"/>
            </a:endParaRPr>
          </a:p>
        </p:txBody>
      </p:sp>
    </p:spTree>
    <p:extLst>
      <p:ext uri="{BB962C8B-B14F-4D97-AF65-F5344CB8AC3E}">
        <p14:creationId xmlns:p14="http://schemas.microsoft.com/office/powerpoint/2010/main" xmlns="" val="331196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smtClean="0">
              <a:latin typeface="Arial" pitchFamily="34" charset="0"/>
              <a:ea typeface="ヒラギノ角ゴ Pro W3"/>
              <a:cs typeface="ヒラギノ角ゴ Pro W3"/>
            </a:endParaRPr>
          </a:p>
        </p:txBody>
      </p:sp>
      <p:sp>
        <p:nvSpPr>
          <p:cNvPr id="171012" name="Slide Number Placeholder 3"/>
          <p:cNvSpPr>
            <a:spLocks noGrp="1"/>
          </p:cNvSpPr>
          <p:nvPr>
            <p:ph type="sldNum" sz="quarter" idx="5"/>
          </p:nvPr>
        </p:nvSpPr>
        <p:spPr>
          <a:noFill/>
        </p:spPr>
        <p:txBody>
          <a:bodyPr/>
          <a:lstStyle/>
          <a:p>
            <a:fld id="{C77CCE68-E91B-4221-A418-1C54E9BAAFC5}" type="slidenum">
              <a:rPr lang="en-US" smtClean="0">
                <a:ea typeface="ヒラギノ角ゴ Pro W3"/>
                <a:cs typeface="ヒラギノ角ゴ Pro W3"/>
              </a:rPr>
              <a:pPr/>
              <a:t>134</a:t>
            </a:fld>
            <a:endParaRPr lang="en-US" smtClean="0">
              <a:ea typeface="ヒラギノ角ゴ Pro W3"/>
              <a:cs typeface="ヒラギノ角ゴ Pro W3"/>
            </a:endParaRPr>
          </a:p>
        </p:txBody>
      </p:sp>
    </p:spTree>
    <p:extLst>
      <p:ext uri="{BB962C8B-B14F-4D97-AF65-F5344CB8AC3E}">
        <p14:creationId xmlns:p14="http://schemas.microsoft.com/office/powerpoint/2010/main" xmlns="" val="566943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MS PGothic" panose="020B0600070205080204" pitchFamily="34" charset="-128"/>
              </a:defRPr>
            </a:lvl1pPr>
            <a:lvl2pPr marL="742950" indent="-285750" defTabSz="931863">
              <a:defRPr sz="2400">
                <a:solidFill>
                  <a:schemeClr val="tx1"/>
                </a:solidFill>
                <a:latin typeface="Arial" panose="020B0604020202020204" pitchFamily="34" charset="0"/>
                <a:ea typeface="MS PGothic" panose="020B0600070205080204" pitchFamily="34" charset="-128"/>
              </a:defRPr>
            </a:lvl2pPr>
            <a:lvl3pPr marL="1143000" indent="-228600" defTabSz="931863">
              <a:defRPr sz="2400">
                <a:solidFill>
                  <a:schemeClr val="tx1"/>
                </a:solidFill>
                <a:latin typeface="Arial" panose="020B0604020202020204" pitchFamily="34" charset="0"/>
                <a:ea typeface="MS PGothic" panose="020B0600070205080204" pitchFamily="34" charset="-128"/>
              </a:defRPr>
            </a:lvl3pPr>
            <a:lvl4pPr marL="1600200" indent="-228600" defTabSz="931863">
              <a:defRPr sz="2400">
                <a:solidFill>
                  <a:schemeClr val="tx1"/>
                </a:solidFill>
                <a:latin typeface="Arial" panose="020B0604020202020204" pitchFamily="34" charset="0"/>
                <a:ea typeface="MS PGothic" panose="020B0600070205080204" pitchFamily="34" charset="-128"/>
              </a:defRPr>
            </a:lvl4pPr>
            <a:lvl5pPr marL="2057400" indent="-228600" defTabSz="931863">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D9FDAA5-1D60-431D-9019-A87610F80DBF}" type="slidenum">
              <a:rPr lang="en-US" altLang="en-US" sz="1200">
                <a:ea typeface="ヒラギノ角ゴ Pro W3" charset="-128"/>
              </a:rPr>
              <a:pPr/>
              <a:t>135</a:t>
            </a:fld>
            <a:endParaRPr lang="en-US" altLang="en-US" sz="1200">
              <a:ea typeface="ヒラギノ角ゴ Pro W3"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ヒラギノ角ゴ Pro W3" charset="-128"/>
            </a:endParaRPr>
          </a:p>
        </p:txBody>
      </p:sp>
    </p:spTree>
    <p:extLst>
      <p:ext uri="{BB962C8B-B14F-4D97-AF65-F5344CB8AC3E}">
        <p14:creationId xmlns:p14="http://schemas.microsoft.com/office/powerpoint/2010/main" xmlns="" val="2370613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136</a:t>
            </a:fld>
            <a:endParaRPr lang="en-US"/>
          </a:p>
        </p:txBody>
      </p:sp>
    </p:spTree>
    <p:extLst>
      <p:ext uri="{BB962C8B-B14F-4D97-AF65-F5344CB8AC3E}">
        <p14:creationId xmlns:p14="http://schemas.microsoft.com/office/powerpoint/2010/main" xmlns="" val="1487738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5009326E-BF2F-4E9A-BC94-4DA9AE368EA6}" type="slidenum">
              <a:rPr lang="en-US" altLang="en-US"/>
              <a:pPr>
                <a:spcBef>
                  <a:spcPct val="0"/>
                </a:spcBef>
              </a:pPr>
              <a:t>137</a:t>
            </a:fld>
            <a:endParaRPr lang="en-US" altLang="en-US"/>
          </a:p>
        </p:txBody>
      </p:sp>
    </p:spTree>
    <p:extLst>
      <p:ext uri="{BB962C8B-B14F-4D97-AF65-F5344CB8AC3E}">
        <p14:creationId xmlns:p14="http://schemas.microsoft.com/office/powerpoint/2010/main" xmlns="" val="279853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DGr</a:t>
            </a:r>
            <a:r>
              <a:rPr lang="en-US" dirty="0" smtClean="0"/>
              <a:t>= </a:t>
            </a:r>
            <a:r>
              <a:rPr lang="en-US" b="1" dirty="0" smtClean="0"/>
              <a:t>D</a:t>
            </a:r>
            <a:r>
              <a:rPr lang="en-US" dirty="0" smtClean="0"/>
              <a:t>istrict </a:t>
            </a:r>
            <a:r>
              <a:rPr lang="en-US" b="1" dirty="0" smtClean="0">
                <a:solidFill>
                  <a:srgbClr val="0000CC"/>
                </a:solidFill>
              </a:rPr>
              <a:t>Gr</a:t>
            </a:r>
            <a:r>
              <a:rPr lang="en-US" dirty="0" smtClean="0"/>
              <a:t>ants</a:t>
            </a:r>
          </a:p>
          <a:p>
            <a:r>
              <a:rPr lang="en-US" dirty="0" err="1" smtClean="0"/>
              <a:t>GGr</a:t>
            </a:r>
            <a:r>
              <a:rPr lang="en-US" dirty="0" smtClean="0"/>
              <a:t> = </a:t>
            </a:r>
            <a:r>
              <a:rPr lang="en-US" b="1" dirty="0" smtClean="0"/>
              <a:t>G</a:t>
            </a:r>
            <a:r>
              <a:rPr lang="en-US" dirty="0" smtClean="0"/>
              <a:t>lobal</a:t>
            </a:r>
            <a:r>
              <a:rPr lang="en-US" baseline="0" dirty="0" smtClean="0"/>
              <a:t> </a:t>
            </a:r>
            <a:r>
              <a:rPr lang="en-US" b="1" baseline="0" dirty="0" smtClean="0"/>
              <a:t>Gr</a:t>
            </a:r>
            <a:r>
              <a:rPr lang="en-US" baseline="0" dirty="0" smtClean="0"/>
              <a:t>ants</a:t>
            </a:r>
          </a:p>
          <a:p>
            <a:r>
              <a:rPr lang="en-US" baseline="0" dirty="0" err="1" smtClean="0"/>
              <a:t>SGr</a:t>
            </a:r>
            <a:r>
              <a:rPr lang="en-US" baseline="0" dirty="0" smtClean="0"/>
              <a:t>= </a:t>
            </a:r>
            <a:r>
              <a:rPr lang="en-US" b="1" baseline="0" dirty="0" smtClean="0"/>
              <a:t>S</a:t>
            </a:r>
            <a:r>
              <a:rPr lang="en-US" baseline="0" dirty="0" smtClean="0"/>
              <a:t>cale </a:t>
            </a:r>
            <a:r>
              <a:rPr lang="en-US" b="1" baseline="0" dirty="0" smtClean="0"/>
              <a:t>Gr</a:t>
            </a:r>
            <a:r>
              <a:rPr lang="en-US" baseline="0" dirty="0" smtClean="0"/>
              <a:t>ants</a:t>
            </a:r>
            <a:endParaRPr lang="en-US" dirty="0" smtClean="0"/>
          </a:p>
          <a:p>
            <a:r>
              <a:rPr lang="en-US" dirty="0" err="1" smtClean="0"/>
              <a:t>DRGr</a:t>
            </a:r>
            <a:r>
              <a:rPr lang="en-US" dirty="0" smtClean="0"/>
              <a:t>=</a:t>
            </a:r>
            <a:r>
              <a:rPr lang="en-US" b="1" dirty="0" smtClean="0"/>
              <a:t>D</a:t>
            </a:r>
            <a:r>
              <a:rPr lang="en-US" dirty="0" smtClean="0"/>
              <a:t>isaster </a:t>
            </a:r>
            <a:r>
              <a:rPr lang="en-US" b="1" dirty="0" smtClean="0"/>
              <a:t>R</a:t>
            </a:r>
            <a:r>
              <a:rPr lang="en-US" dirty="0" smtClean="0"/>
              <a:t>esponse </a:t>
            </a:r>
            <a:r>
              <a:rPr lang="en-US" b="1" dirty="0" smtClean="0"/>
              <a:t>Gr</a:t>
            </a:r>
            <a:r>
              <a:rPr lang="en-US" dirty="0" smtClean="0"/>
              <a:t>ants are covered by a special Fund</a:t>
            </a:r>
          </a:p>
          <a:p>
            <a:r>
              <a:rPr lang="en-US" dirty="0" smtClean="0"/>
              <a:t>IHE= </a:t>
            </a:r>
            <a:r>
              <a:rPr lang="en-US" sz="1200" b="1" i="0" kern="1200" dirty="0" smtClean="0">
                <a:solidFill>
                  <a:schemeClr val="tx1"/>
                </a:solidFill>
                <a:effectLst/>
                <a:latin typeface="+mn-lt"/>
                <a:ea typeface="+mn-ea"/>
                <a:cs typeface="+mn-cs"/>
              </a:rPr>
              <a:t>Institute of Higher Education [</a:t>
            </a:r>
            <a:r>
              <a:rPr lang="en-US" sz="1200" b="0" i="0" kern="1200" dirty="0" smtClean="0">
                <a:solidFill>
                  <a:schemeClr val="tx1"/>
                </a:solidFill>
                <a:effectLst/>
                <a:latin typeface="+mn-lt"/>
                <a:ea typeface="+mn-ea"/>
                <a:cs typeface="+mn-cs"/>
              </a:rPr>
              <a:t>former</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International Institute for </a:t>
            </a:r>
            <a:r>
              <a:rPr lang="en-US" sz="1200" b="1" i="0" kern="1200" dirty="0" smtClean="0">
                <a:solidFill>
                  <a:schemeClr val="tx1"/>
                </a:solidFill>
                <a:effectLst/>
                <a:latin typeface="+mn-lt"/>
                <a:ea typeface="+mn-ea"/>
                <a:cs typeface="+mn-cs"/>
              </a:rPr>
              <a:t>Infrastructural, Hydraulic and Environmental</a:t>
            </a:r>
            <a:r>
              <a:rPr lang="en-US" sz="1200" b="0" i="0" kern="1200" dirty="0" smtClean="0">
                <a:solidFill>
                  <a:schemeClr val="tx1"/>
                </a:solidFill>
                <a:effectLst/>
                <a:latin typeface="+mn-lt"/>
                <a:ea typeface="+mn-ea"/>
                <a:cs typeface="+mn-cs"/>
              </a:rPr>
              <a:t> Engineering]</a:t>
            </a:r>
          </a:p>
          <a:p>
            <a:r>
              <a:rPr lang="en-US" sz="1200" b="0" i="0" kern="1200" dirty="0" smtClean="0">
                <a:solidFill>
                  <a:schemeClr val="tx1"/>
                </a:solidFill>
                <a:effectLst/>
                <a:latin typeface="+mn-lt"/>
                <a:ea typeface="+mn-ea"/>
                <a:cs typeface="+mn-cs"/>
              </a:rPr>
              <a:t>RPF=Rotary Peace Fellowships</a:t>
            </a:r>
          </a:p>
          <a:p>
            <a:r>
              <a:rPr lang="en-US" sz="1200" b="0" i="0" kern="1200" dirty="0" smtClean="0">
                <a:solidFill>
                  <a:schemeClr val="tx1"/>
                </a:solidFill>
                <a:effectLst/>
                <a:latin typeface="+mn-lt"/>
                <a:ea typeface="+mn-ea"/>
                <a:cs typeface="+mn-cs"/>
              </a:rPr>
              <a:t>VTT=Vocational Training</a:t>
            </a:r>
            <a:r>
              <a:rPr lang="en-US" sz="1200" b="0" i="0" kern="1200" baseline="0" dirty="0" smtClean="0">
                <a:solidFill>
                  <a:schemeClr val="tx1"/>
                </a:solidFill>
                <a:effectLst/>
                <a:latin typeface="+mn-lt"/>
                <a:ea typeface="+mn-ea"/>
                <a:cs typeface="+mn-cs"/>
              </a:rPr>
              <a:t> Team</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15</a:t>
            </a:fld>
            <a:endParaRPr lang="en-US"/>
          </a:p>
        </p:txBody>
      </p:sp>
    </p:spTree>
    <p:extLst>
      <p:ext uri="{BB962C8B-B14F-4D97-AF65-F5344CB8AC3E}">
        <p14:creationId xmlns:p14="http://schemas.microsoft.com/office/powerpoint/2010/main" xmlns="" val="303160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smtClean="0">
                <a:solidFill>
                  <a:schemeClr val="tx1"/>
                </a:solidFill>
                <a:latin typeface="+mn-lt"/>
                <a:ea typeface="+mn-ea"/>
                <a:cs typeface="+mn-cs"/>
              </a:rPr>
              <a:t>BEL = Basic education and literacy</a:t>
            </a:r>
            <a:endParaRPr lang="en-US" sz="1200" kern="120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DPT = Disease prevention and treatment</a:t>
            </a:r>
            <a:endParaRPr lang="en-US" sz="1200" kern="120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MCH =</a:t>
            </a:r>
            <a:r>
              <a:rPr lang="en-US" sz="1200" kern="1200" dirty="0" smtClean="0">
                <a:solidFill>
                  <a:schemeClr val="tx1"/>
                </a:solidFill>
                <a:latin typeface="+mn-lt"/>
                <a:ea typeface="+mn-ea"/>
                <a:cs typeface="+mn-cs"/>
              </a:rPr>
              <a:t> </a:t>
            </a:r>
            <a:r>
              <a:rPr lang="en-US" sz="1200" kern="1200" baseline="30000" dirty="0" smtClean="0">
                <a:solidFill>
                  <a:schemeClr val="tx1"/>
                </a:solidFill>
                <a:latin typeface="+mn-lt"/>
                <a:ea typeface="+mn-ea"/>
                <a:cs typeface="+mn-cs"/>
              </a:rPr>
              <a:t>Maternal and child health</a:t>
            </a:r>
            <a:endParaRPr lang="en-US" sz="1200" kern="120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WASH = Water, sanitation and hygiene</a:t>
            </a:r>
            <a:endParaRPr lang="en-US" sz="1200" kern="120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CED = Community economic development</a:t>
            </a:r>
            <a:endParaRPr lang="en-US" sz="1200" kern="1200" dirty="0" smtClean="0">
              <a:solidFill>
                <a:schemeClr val="tx1"/>
              </a:solidFill>
              <a:latin typeface="+mn-lt"/>
              <a:ea typeface="+mn-ea"/>
              <a:cs typeface="+mn-cs"/>
            </a:endParaRPr>
          </a:p>
          <a:p>
            <a:r>
              <a:rPr lang="en-US" sz="1200" kern="1200" baseline="30000" dirty="0" smtClean="0">
                <a:solidFill>
                  <a:schemeClr val="tx1"/>
                </a:solidFill>
                <a:latin typeface="+mn-lt"/>
                <a:ea typeface="+mn-ea"/>
                <a:cs typeface="+mn-cs"/>
              </a:rPr>
              <a:t>PCR = Peacebuilding and conflict resolution</a:t>
            </a:r>
            <a:r>
              <a:rPr lang="en-US" sz="1200" kern="1200" dirty="0" smtClean="0">
                <a:solidFill>
                  <a:schemeClr val="tx1"/>
                </a:solidFill>
                <a:latin typeface="+mn-lt"/>
                <a:ea typeface="+mn-ea"/>
                <a:cs typeface="+mn-cs"/>
              </a:rPr>
              <a:t> </a:t>
            </a:r>
          </a:p>
          <a:p>
            <a:pPr marL="742950" indent="-742950" defTabSz="914400">
              <a:spcBef>
                <a:spcPts val="1350"/>
              </a:spcBef>
              <a:buFont typeface="Wingdings" pitchFamily="2" charset="2"/>
              <a:buNone/>
              <a:defRPr/>
            </a:pPr>
            <a:endParaRPr lang="en-US" sz="1800" dirty="0"/>
          </a:p>
        </p:txBody>
      </p:sp>
      <p:sp>
        <p:nvSpPr>
          <p:cNvPr id="4" name="Slide Number Placeholder 3"/>
          <p:cNvSpPr>
            <a:spLocks noGrp="1"/>
          </p:cNvSpPr>
          <p:nvPr>
            <p:ph type="sldNum" sz="quarter" idx="5"/>
          </p:nvPr>
        </p:nvSpPr>
        <p:spPr/>
        <p:txBody>
          <a:bodyPr/>
          <a:lstStyle/>
          <a:p>
            <a:fld id="{9D5D8238-F875-417D-AEAA-A0541973760D}" type="slidenum">
              <a:rPr lang="en-US" altLang="en-US" smtClean="0"/>
              <a:pPr/>
              <a:t>17</a:t>
            </a:fld>
            <a:endParaRPr lang="en-US" altLang="en-US"/>
          </a:p>
        </p:txBody>
      </p:sp>
    </p:spTree>
    <p:extLst>
      <p:ext uri="{BB962C8B-B14F-4D97-AF65-F5344CB8AC3E}">
        <p14:creationId xmlns:p14="http://schemas.microsoft.com/office/powerpoint/2010/main" xmlns="" val="195255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Annual Programs Fund</a:t>
            </a:r>
            <a:r>
              <a:rPr lang="en-US" sz="1200" b="0" i="0" kern="1200" dirty="0" smtClean="0">
                <a:solidFill>
                  <a:schemeClr val="tx1"/>
                </a:solidFill>
                <a:effectLst/>
                <a:latin typeface="+mn-lt"/>
                <a:ea typeface="+mn-ea"/>
                <a:cs typeface="+mn-cs"/>
              </a:rPr>
              <a:t> (APF) is the lifeblood of our Foundation. Contributions to APF give strength to our </a:t>
            </a:r>
            <a:r>
              <a:rPr lang="en-US" sz="1200" b="1" i="0" kern="1200" dirty="0" smtClean="0">
                <a:solidFill>
                  <a:schemeClr val="tx1"/>
                </a:solidFill>
                <a:effectLst/>
                <a:latin typeface="+mn-lt"/>
                <a:ea typeface="+mn-ea"/>
                <a:cs typeface="+mn-cs"/>
              </a:rPr>
              <a:t>programs</a:t>
            </a:r>
            <a:r>
              <a:rPr lang="en-US" sz="1200" b="0" i="0" kern="1200" dirty="0" smtClean="0">
                <a:solidFill>
                  <a:schemeClr val="tx1"/>
                </a:solidFill>
                <a:effectLst/>
                <a:latin typeface="+mn-lt"/>
                <a:ea typeface="+mn-ea"/>
                <a:cs typeface="+mn-cs"/>
              </a:rPr>
              <a:t> each year because they carry the "brand identity" of Rotarians. ... It is our "Every Rotarian, Every Year" contributions to the APF that support all of our educational and humanitarian </a:t>
            </a:r>
            <a:r>
              <a:rPr lang="en-US" sz="1200" b="1" i="0" kern="1200" dirty="0" smtClean="0">
                <a:solidFill>
                  <a:schemeClr val="tx1"/>
                </a:solidFill>
                <a:effectLst/>
                <a:latin typeface="+mn-lt"/>
                <a:ea typeface="+mn-ea"/>
                <a:cs typeface="+mn-cs"/>
              </a:rPr>
              <a:t>programs</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A677A31-98D9-444E-8ED9-82764A31A29E}" type="slidenum">
              <a:rPr lang="en-US" smtClean="0"/>
              <a:pPr/>
              <a:t>22</a:t>
            </a:fld>
            <a:endParaRPr lang="en-US"/>
          </a:p>
        </p:txBody>
      </p:sp>
    </p:spTree>
    <p:extLst>
      <p:ext uri="{BB962C8B-B14F-4D97-AF65-F5344CB8AC3E}">
        <p14:creationId xmlns:p14="http://schemas.microsoft.com/office/powerpoint/2010/main" xmlns="" val="193733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9532C3-0688-409D-BB08-AC7C0631FF54}"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532C3-0688-409D-BB08-AC7C0631FF54}"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532C3-0688-409D-BB08-AC7C0631FF54}"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xmlns="" val="3263855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851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532C3-0688-409D-BB08-AC7C0631FF54}"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9532C3-0688-409D-BB08-AC7C0631FF54}"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9532C3-0688-409D-BB08-AC7C0631FF54}"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9532C3-0688-409D-BB08-AC7C0631FF54}" type="datetimeFigureOut">
              <a:rPr lang="en-US" smtClean="0"/>
              <a:pPr/>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532C3-0688-409D-BB08-AC7C0631FF54}" type="datetimeFigureOut">
              <a:rPr lang="en-US" smtClean="0"/>
              <a:pPr/>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532C3-0688-409D-BB08-AC7C0631FF54}" type="datetimeFigureOut">
              <a:rPr lang="en-US" smtClean="0"/>
              <a:pPr/>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9532C3-0688-409D-BB08-AC7C0631FF54}"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9532C3-0688-409D-BB08-AC7C0631FF54}"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BC964-BCC1-4AA9-A86A-952AB30CC1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532C3-0688-409D-BB08-AC7C0631FF54}" type="datetimeFigureOut">
              <a:rPr lang="en-US" smtClean="0"/>
              <a:pPr/>
              <a:t>6/11/2020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BC964-BCC1-4AA9-A86A-952AB30CC1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my.rotary.org/secure/application/236"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76.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127.xml.rels><?xml version="1.0" encoding="UTF-8" standalone="yes"?>
<Relationships xmlns="http://schemas.openxmlformats.org/package/2006/relationships"><Relationship Id="rId8" Type="http://schemas.openxmlformats.org/officeDocument/2006/relationships/hyperlink" Target="http://msgfocus.rotary.org/c/11oI6Gy0gMNKBclGPxArazDT1WUz" TargetMode="External"/><Relationship Id="rId3" Type="http://schemas.openxmlformats.org/officeDocument/2006/relationships/hyperlink" Target="http://msgfocus.rotary.org/c/11oI6zDMEzpr8tlxxq7d9PF2Loa2" TargetMode="External"/><Relationship Id="rId7" Type="http://schemas.openxmlformats.org/officeDocument/2006/relationships/hyperlink" Target="http://msgfocus.rotary.org/c/11oI6FamlxIT6Ey3LUTomPfjMeLg" TargetMode="External"/><Relationship Id="rId2" Type="http://schemas.openxmlformats.org/officeDocument/2006/relationships/hyperlink" Target="http://msgfocus.rotary.org/c/11oI6yg8JkkzDVxUtNqam5gtvG0J" TargetMode="External"/><Relationship Id="rId1" Type="http://schemas.openxmlformats.org/officeDocument/2006/relationships/slideLayout" Target="../slideLayouts/slideLayout2.xml"/><Relationship Id="rId6" Type="http://schemas.openxmlformats.org/officeDocument/2006/relationships/hyperlink" Target="http://msgfocus.rotary.org/c/11oI6DMIqiE1C6KqIiclz4QKwwBX" TargetMode="External"/><Relationship Id="rId5" Type="http://schemas.openxmlformats.org/officeDocument/2006/relationships/hyperlink" Target="http://msgfocus.rotary.org/c/11oI6Cp4v3za7yWNEFviLksbgOsE" TargetMode="External"/><Relationship Id="rId4" Type="http://schemas.openxmlformats.org/officeDocument/2006/relationships/hyperlink" Target="http://msgfocus.rotary.org/c/11oI6B1qzOuiD19aB2OfXA3C16jl"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msgfocus.rotary.org/c/11lhZj8E4nX3UJFdRWBrLGLiSmFq" TargetMode="External"/><Relationship Id="rId7" Type="http://schemas.openxmlformats.org/officeDocument/2006/relationships/hyperlink" Target="http://msgfocus.rotary.org/c/11lhZq2RGBlnnsFna44FMqK98VpX"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msgfocus.rotary.org/c/11lhZoFdLmgvSURK6rnCYGlzTdgE" TargetMode="External"/><Relationship Id="rId5" Type="http://schemas.openxmlformats.org/officeDocument/2006/relationships/hyperlink" Target="http://msgfocus.rotary.org/c/11lhZnhzQ7bEon472OGAaVX0Dv7l" TargetMode="External"/><Relationship Id="rId4" Type="http://schemas.openxmlformats.org/officeDocument/2006/relationships/hyperlink" Target="http://msgfocus.rotary.org/c/11lhZkwhZD1VphsQVziuzr9S84OJ"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rcc.rotary.org/" TargetMode="External"/><Relationship Id="rId2" Type="http://schemas.openxmlformats.org/officeDocument/2006/relationships/hyperlink" Target="http://www.rotary.org/" TargetMode="Externa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hyperlink" Target="https://opportunitydesk.org/2019/12/11/rotary-scholarships-for-water-and-sanitation-professionals-2020-2022/" TargetMode="External"/><Relationship Id="rId3" Type="http://schemas.openxmlformats.org/officeDocument/2006/relationships/hyperlink" Target="https://my.rotary.org/en/take-action/apply-grants/programs-scale-grants" TargetMode="External"/><Relationship Id="rId7" Type="http://schemas.openxmlformats.org/officeDocument/2006/relationships/hyperlink" Target="https://visitrotary.com/club-resources/" TargetMode="External"/><Relationship Id="rId2" Type="http://schemas.openxmlformats.org/officeDocument/2006/relationships/hyperlink" Target="https://my.rotary.org/en/take-action/apply-grants" TargetMode="External"/><Relationship Id="rId1" Type="http://schemas.openxmlformats.org/officeDocument/2006/relationships/slideLayout" Target="../slideLayouts/slideLayout2.xml"/><Relationship Id="rId6" Type="http://schemas.openxmlformats.org/officeDocument/2006/relationships/hyperlink" Target="https://my.rotary.org/en/take-action/apply-grants/qualification" TargetMode="External"/><Relationship Id="rId5" Type="http://schemas.openxmlformats.org/officeDocument/2006/relationships/hyperlink" Target="https://my.rotary.org/en/take-action/apply-grants/rotary-disaster-response-grants" TargetMode="External"/><Relationship Id="rId4" Type="http://schemas.openxmlformats.org/officeDocument/2006/relationships/hyperlink" Target="https://my.rotary.org/en/take-action/apply-grants/grant-travel" TargetMode="External"/><Relationship Id="rId9" Type="http://schemas.openxmlformats.org/officeDocument/2006/relationships/hyperlink" Target="https://learn.rotary.org/members/learn/lp/101/Grant%20Management%20Seminar"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hyperlink" Target="http://riescwa.hautetfort.com/" TargetMode="External"/><Relationship Id="rId13" Type="http://schemas.openxmlformats.org/officeDocument/2006/relationships/hyperlink" Target="mailto:dg1819micheljazzar@gmail.com" TargetMode="External"/><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hyperlink" Target="http://www.authorstream.com/tag/jazzar" TargetMode="External"/><Relationship Id="rId4" Type="http://schemas.openxmlformats.org/officeDocument/2006/relationships/image" Target="../media/image92.png"/><Relationship Id="rId9" Type="http://schemas.openxmlformats.org/officeDocument/2006/relationships/image" Target="../media/image96.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w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y.rotary.org/en/document/rotary-grants-staff-contact-sheet" TargetMode="External"/><Relationship Id="rId2" Type="http://schemas.openxmlformats.org/officeDocument/2006/relationships/hyperlink" Target="https://my.rotary.org/en/take-action/apply-grants/global-grants" TargetMode="External"/><Relationship Id="rId1" Type="http://schemas.openxmlformats.org/officeDocument/2006/relationships/slideLayout" Target="../slideLayouts/slideLayout2.xml"/><Relationship Id="rId5" Type="http://schemas.openxmlformats.org/officeDocument/2006/relationships/hyperlink" Target="https://www.rotary.org/en/rotary-monitors-coronavirus-outbreak" TargetMode="Externa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y.rotary.org/en/hearts-europe-global-grants"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hyperlink" Target="https://my.rotary.org/en/hearts-europe-global-gran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hyperlink" Target="https://my.rotary.org/en/hearts-europe-global-grant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my.rotary.org/en/take-action/apply-grants/district-grant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my.rotary.org/en/disaster-response-fund" TargetMode="External"/><Relationship Id="rId2" Type="http://schemas.openxmlformats.org/officeDocument/2006/relationships/hyperlink" Target="https://my.rotary.org/en/take-action/apply-grants/rotary-disaster-response-grant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hyperlink" Target="https://my.rotary.org/en/take-action/apply-gran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hyperlink" Target="https://my.rotary.org/en/take-action/apply-grant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my.rotary.org/en/take-action/apply-grant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y.rotary.org/en/take-action/apply-grants/programs-scale-grant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my.rotary.org/en/take-action/apply-grants/grant-trave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my.rotary.org/en/document/rotary-disaster-response-grant-application" TargetMode="External"/><Relationship Id="rId2" Type="http://schemas.openxmlformats.org/officeDocument/2006/relationships/hyperlink" Target="https://my.rotary.org/en/take-action/apply-grants/qualification" TargetMode="External"/><Relationship Id="rId1" Type="http://schemas.openxmlformats.org/officeDocument/2006/relationships/slideLayout" Target="../slideLayouts/slideLayout2.xml"/><Relationship Id="rId4" Type="http://schemas.openxmlformats.org/officeDocument/2006/relationships/hyperlink" Target="mailto:grants@rotary.or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my.rotary.org/en/take-action/apply-grants/rotary-disaster-response-grants"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economicsandpeace.org/" TargetMode="Externa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un-ihe.org/sites/default/files/carousel_images_overlay/2020-2022_rotary_scholarship_for_water_and_sanitation_professionals_at_ihe_delft_-_application_form_va.pdf"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www.un-ihe.org/sites/default/files/rotary_brochure_03092019.pdf" TargetMode="External"/><Relationship Id="rId2" Type="http://schemas.openxmlformats.org/officeDocument/2006/relationships/hyperlink" Target="https://www.un-ihe.org/rotary-scholarships-water-and-sanitation-professionals"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6046788" y="1355726"/>
            <a:ext cx="18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 name="Rectangle 4"/>
          <p:cNvSpPr>
            <a:spLocks noChangeArrowheads="1"/>
          </p:cNvSpPr>
          <p:nvPr/>
        </p:nvSpPr>
        <p:spPr bwMode="auto">
          <a:xfrm>
            <a:off x="-69397" y="2355261"/>
            <a:ext cx="9144000" cy="1920873"/>
          </a:xfrm>
          <a:prstGeom prst="rect">
            <a:avLst/>
          </a:prstGeom>
          <a:solidFill>
            <a:schemeClr val="accent1"/>
          </a:solidFill>
          <a:ln>
            <a:noFill/>
          </a:ln>
          <a:effectLst>
            <a:outerShdw blurRad="40000" dist="23000" dir="5400000" rotWithShape="0">
              <a:srgbClr val="808080">
                <a:alpha val="34999"/>
              </a:srgbClr>
            </a:outerShdw>
          </a:effectLst>
          <a:extLst/>
        </p:spPr>
        <p:txBody>
          <a:bodyPr anchor="ctr"/>
          <a:lstStyle/>
          <a:p>
            <a:pPr algn="ctr">
              <a:defRPr/>
            </a:pPr>
            <a:endParaRPr lang="en-US">
              <a:solidFill>
                <a:schemeClr val="lt1"/>
              </a:solidFill>
            </a:endParaRPr>
          </a:p>
        </p:txBody>
      </p:sp>
      <p:sp>
        <p:nvSpPr>
          <p:cNvPr id="17412" name="Rectangle 10"/>
          <p:cNvSpPr txBox="1">
            <a:spLocks noChangeArrowheads="1"/>
          </p:cNvSpPr>
          <p:nvPr/>
        </p:nvSpPr>
        <p:spPr bwMode="auto">
          <a:xfrm>
            <a:off x="381000" y="4800600"/>
            <a:ext cx="8443555" cy="1718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dirty="0" smtClean="0">
                <a:solidFill>
                  <a:srgbClr val="FF0000"/>
                </a:solidFill>
                <a:latin typeface="Georgia" panose="02040502050405020303" pitchFamily="18" charset="0"/>
              </a:rPr>
              <a:t>Moderator: PDG </a:t>
            </a:r>
            <a:r>
              <a:rPr lang="en-US" altLang="en-US" sz="2800" dirty="0">
                <a:solidFill>
                  <a:srgbClr val="FF0000"/>
                </a:solidFill>
                <a:latin typeface="Georgia" panose="02040502050405020303" pitchFamily="18" charset="0"/>
              </a:rPr>
              <a:t>Michel P. </a:t>
            </a:r>
            <a:r>
              <a:rPr lang="en-US" altLang="en-US" sz="2800" dirty="0" smtClean="0">
                <a:solidFill>
                  <a:srgbClr val="FF0000"/>
                </a:solidFill>
                <a:latin typeface="Georgia" panose="02040502050405020303" pitchFamily="18" charset="0"/>
              </a:rPr>
              <a:t>Jazzar</a:t>
            </a:r>
          </a:p>
          <a:p>
            <a:pPr eaLnBrk="1" hangingPunct="1"/>
            <a:r>
              <a:rPr lang="en-US" altLang="en-US" sz="2800" dirty="0" smtClean="0">
                <a:solidFill>
                  <a:srgbClr val="FF0000"/>
                </a:solidFill>
                <a:latin typeface="Georgia" panose="02040502050405020303" pitchFamily="18" charset="0"/>
              </a:rPr>
              <a:t>RC Kesrouan, Lebanon, D.2452</a:t>
            </a:r>
            <a:endParaRPr lang="en-US" altLang="en-US" sz="2800" dirty="0">
              <a:solidFill>
                <a:srgbClr val="FF0000"/>
              </a:solidFill>
              <a:latin typeface="Georgia" panose="02040502050405020303" pitchFamily="18" charset="0"/>
            </a:endParaRPr>
          </a:p>
          <a:p>
            <a:pPr eaLnBrk="1" hangingPunct="1"/>
            <a:r>
              <a:rPr lang="en-US" altLang="en-US" sz="2800" dirty="0">
                <a:solidFill>
                  <a:srgbClr val="000099"/>
                </a:solidFill>
                <a:latin typeface="Georgia" panose="02040502050405020303" pitchFamily="18" charset="0"/>
              </a:rPr>
              <a:t>DRFC chair 2020-21 and 2021-22</a:t>
            </a:r>
          </a:p>
          <a:p>
            <a:pPr eaLnBrk="1" hangingPunct="1"/>
            <a:r>
              <a:rPr lang="en-US" altLang="en-US" sz="2800" dirty="0">
                <a:solidFill>
                  <a:srgbClr val="000099"/>
                </a:solidFill>
                <a:latin typeface="Georgia" panose="02040502050405020303" pitchFamily="18" charset="0"/>
              </a:rPr>
              <a:t>RI Representative for </a:t>
            </a:r>
            <a:r>
              <a:rPr lang="en-US" altLang="en-US" sz="2800">
                <a:solidFill>
                  <a:srgbClr val="000099"/>
                </a:solidFill>
                <a:latin typeface="Georgia" panose="02040502050405020303" pitchFamily="18" charset="0"/>
              </a:rPr>
              <a:t>UN-ESCWA </a:t>
            </a:r>
            <a:r>
              <a:rPr lang="en-US" altLang="en-US" sz="2800" smtClean="0">
                <a:solidFill>
                  <a:srgbClr val="000099"/>
                </a:solidFill>
                <a:latin typeface="Georgia" panose="02040502050405020303" pitchFamily="18" charset="0"/>
              </a:rPr>
              <a:t>2006-2020</a:t>
            </a:r>
            <a:endParaRPr lang="en-US" altLang="en-US" sz="2800" dirty="0">
              <a:solidFill>
                <a:srgbClr val="000099"/>
              </a:solidFill>
              <a:latin typeface="Georgia" panose="02040502050405020303" pitchFamily="18" charset="0"/>
            </a:endParaRPr>
          </a:p>
        </p:txBody>
      </p:sp>
      <p:sp>
        <p:nvSpPr>
          <p:cNvPr id="17413" name="Title 1"/>
          <p:cNvSpPr txBox="1">
            <a:spLocks/>
          </p:cNvSpPr>
          <p:nvPr/>
        </p:nvSpPr>
        <p:spPr bwMode="auto">
          <a:xfrm>
            <a:off x="-69397" y="2193942"/>
            <a:ext cx="8991600" cy="2131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tIns="0" bIns="91440"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sz="4000" dirty="0">
                <a:solidFill>
                  <a:schemeClr val="bg1"/>
                </a:solidFill>
              </a:rPr>
              <a:t>RI District 2452 </a:t>
            </a:r>
            <a:br>
              <a:rPr lang="en-US" sz="4000" dirty="0">
                <a:solidFill>
                  <a:schemeClr val="bg1"/>
                </a:solidFill>
              </a:rPr>
            </a:br>
            <a:r>
              <a:rPr lang="en-US" sz="4000" b="1" dirty="0">
                <a:solidFill>
                  <a:schemeClr val="bg1"/>
                </a:solidFill>
              </a:rPr>
              <a:t>The Rotary Foundation </a:t>
            </a:r>
            <a:br>
              <a:rPr lang="en-US" sz="4000" b="1" dirty="0">
                <a:solidFill>
                  <a:schemeClr val="bg1"/>
                </a:solidFill>
              </a:rPr>
            </a:br>
            <a:r>
              <a:rPr lang="en-US" sz="4000" b="1" dirty="0">
                <a:solidFill>
                  <a:schemeClr val="bg1"/>
                </a:solidFill>
              </a:rPr>
              <a:t>Grant Management Seminar</a:t>
            </a:r>
            <a:endParaRPr lang="en-US" altLang="en-US" sz="4000" dirty="0">
              <a:solidFill>
                <a:schemeClr val="bg1"/>
              </a:solidFill>
            </a:endParaRPr>
          </a:p>
        </p:txBody>
      </p:sp>
      <p:pic>
        <p:nvPicPr>
          <p:cNvPr id="6" name="Picture 6" descr="C:\Documents and Settings\User\My Documents\My Pictures\My Pictures\Rotary\Logos\TRF\trf logo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21038" y="44328"/>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8619" y="138245"/>
            <a:ext cx="1402457" cy="1233355"/>
          </a:xfrm>
          <a:prstGeom prst="rect">
            <a:avLst/>
          </a:prstGeom>
        </p:spPr>
      </p:pic>
      <p:pic>
        <p:nvPicPr>
          <p:cNvPr id="8" name="Picture 7"/>
          <p:cNvPicPr>
            <a:picLocks noChangeAspect="1"/>
          </p:cNvPicPr>
          <p:nvPr/>
        </p:nvPicPr>
        <p:blipFill>
          <a:blip r:embed="rId5"/>
          <a:stretch>
            <a:fillRect/>
          </a:stretch>
        </p:blipFill>
        <p:spPr>
          <a:xfrm>
            <a:off x="7162800" y="38885"/>
            <a:ext cx="1661755" cy="1282075"/>
          </a:xfrm>
          <a:prstGeom prst="rect">
            <a:avLst/>
          </a:prstGeom>
        </p:spPr>
      </p:pic>
      <p:sp>
        <p:nvSpPr>
          <p:cNvPr id="9" name="Rectangle 8"/>
          <p:cNvSpPr/>
          <p:nvPr/>
        </p:nvSpPr>
        <p:spPr>
          <a:xfrm>
            <a:off x="2743201" y="1551789"/>
            <a:ext cx="3487738" cy="646331"/>
          </a:xfrm>
          <a:prstGeom prst="rect">
            <a:avLst/>
          </a:prstGeom>
        </p:spPr>
        <p:txBody>
          <a:bodyPr wrap="square">
            <a:spAutoFit/>
          </a:bodyPr>
          <a:lstStyle/>
          <a:p>
            <a:pPr algn="ctr"/>
            <a:r>
              <a:rPr lang="ar-LB" sz="3600" b="1" dirty="0">
                <a:solidFill>
                  <a:srgbClr val="0000CC"/>
                </a:solidFill>
              </a:rPr>
              <a:t>ندوة إدارة المنح</a:t>
            </a:r>
            <a:endParaRPr lang="en-US" sz="3600" b="1" dirty="0">
              <a:solidFill>
                <a:srgbClr val="0000CC"/>
              </a:solidFill>
            </a:endParaRPr>
          </a:p>
        </p:txBody>
      </p:sp>
      <p:sp>
        <p:nvSpPr>
          <p:cNvPr id="10" name="TextBox 9"/>
          <p:cNvSpPr txBox="1"/>
          <p:nvPr/>
        </p:nvSpPr>
        <p:spPr>
          <a:xfrm>
            <a:off x="1219200" y="4343400"/>
            <a:ext cx="7010400" cy="523220"/>
          </a:xfrm>
          <a:prstGeom prst="rect">
            <a:avLst/>
          </a:prstGeom>
          <a:noFill/>
        </p:spPr>
        <p:txBody>
          <a:bodyPr wrap="square" rtlCol="0">
            <a:spAutoFit/>
          </a:bodyPr>
          <a:lstStyle/>
          <a:p>
            <a:pPr algn="ctr"/>
            <a:r>
              <a:rPr lang="en-US" sz="2800" b="1" dirty="0" smtClean="0">
                <a:solidFill>
                  <a:srgbClr val="000099"/>
                </a:solidFill>
              </a:rPr>
              <a:t>1</a:t>
            </a:r>
            <a:r>
              <a:rPr lang="en-US" sz="2800" b="1" baseline="30000" dirty="0" smtClean="0">
                <a:solidFill>
                  <a:srgbClr val="000099"/>
                </a:solidFill>
              </a:rPr>
              <a:t>st</a:t>
            </a:r>
            <a:r>
              <a:rPr lang="en-US" sz="2800" b="1" dirty="0" smtClean="0">
                <a:solidFill>
                  <a:srgbClr val="000099"/>
                </a:solidFill>
              </a:rPr>
              <a:t> D. 2452 virtual GMS – June 17, 2020</a:t>
            </a:r>
            <a:endParaRPr lang="en-US" sz="2800" b="1" dirty="0">
              <a:solidFill>
                <a:srgbClr val="000099"/>
              </a:solidFill>
            </a:endParaRPr>
          </a:p>
        </p:txBody>
      </p:sp>
    </p:spTree>
    <p:extLst>
      <p:ext uri="{BB962C8B-B14F-4D97-AF65-F5344CB8AC3E}">
        <p14:creationId xmlns:p14="http://schemas.microsoft.com/office/powerpoint/2010/main" xmlns="" val="60969769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0482" name="AutoShape 2"/>
          <p:cNvSpPr>
            <a:spLocks noChangeArrowheads="1"/>
          </p:cNvSpPr>
          <p:nvPr/>
        </p:nvSpPr>
        <p:spPr bwMode="auto">
          <a:xfrm rot="-2173245">
            <a:off x="2245049" y="4600334"/>
            <a:ext cx="1750373" cy="614336"/>
          </a:xfrm>
          <a:prstGeom prst="curvedUpArrow">
            <a:avLst>
              <a:gd name="adj1" fmla="val 37393"/>
              <a:gd name="adj2" fmla="val 105986"/>
              <a:gd name="adj3" fmla="val 33333"/>
            </a:avLst>
          </a:prstGeom>
          <a:solidFill>
            <a:srgbClr val="FFBC01"/>
          </a:solidFill>
          <a:ln w="9525">
            <a:noFill/>
            <a:miter lim="800000"/>
            <a:headEnd/>
            <a:tailEnd/>
          </a:ln>
          <a:effectLst>
            <a:outerShdw dist="89803" dir="2700000" algn="ctr" rotWithShape="0">
              <a:schemeClr val="tx1">
                <a:alpha val="50000"/>
              </a:schemeClr>
            </a:outerShdw>
          </a:effectLst>
        </p:spPr>
        <p:txBody>
          <a:bodyPr wrap="none" anchor="ctr"/>
          <a:lstStyle/>
          <a:p>
            <a:pPr>
              <a:defRPr/>
            </a:pPr>
            <a:endParaRPr lang="en-US"/>
          </a:p>
        </p:txBody>
      </p:sp>
      <p:sp>
        <p:nvSpPr>
          <p:cNvPr id="20484" name="AutoShape 4"/>
          <p:cNvSpPr>
            <a:spLocks noChangeArrowheads="1"/>
          </p:cNvSpPr>
          <p:nvPr/>
        </p:nvSpPr>
        <p:spPr bwMode="auto">
          <a:xfrm rot="3366644">
            <a:off x="1054069" y="3080724"/>
            <a:ext cx="1833539" cy="753529"/>
          </a:xfrm>
          <a:prstGeom prst="curvedUpArrow">
            <a:avLst>
              <a:gd name="adj1" fmla="val 37351"/>
              <a:gd name="adj2" fmla="val 105868"/>
              <a:gd name="adj3" fmla="val 33333"/>
            </a:avLst>
          </a:prstGeom>
          <a:solidFill>
            <a:srgbClr val="FFBC01"/>
          </a:solidFill>
          <a:ln w="9525">
            <a:noFill/>
            <a:miter lim="800000"/>
            <a:headEnd/>
            <a:tailEnd/>
          </a:ln>
          <a:effectLst>
            <a:outerShdw dist="89803" dir="2700000" algn="ctr" rotWithShape="0">
              <a:schemeClr val="tx1">
                <a:alpha val="50000"/>
              </a:schemeClr>
            </a:outerShdw>
          </a:effectLst>
        </p:spPr>
        <p:txBody>
          <a:bodyPr wrap="none" anchor="ctr"/>
          <a:lstStyle/>
          <a:p>
            <a:pPr>
              <a:defRPr/>
            </a:pPr>
            <a:endParaRPr lang="en-US"/>
          </a:p>
        </p:txBody>
      </p:sp>
      <p:sp>
        <p:nvSpPr>
          <p:cNvPr id="20485" name="AutoShape 5"/>
          <p:cNvSpPr>
            <a:spLocks noChangeArrowheads="1"/>
          </p:cNvSpPr>
          <p:nvPr/>
        </p:nvSpPr>
        <p:spPr bwMode="auto">
          <a:xfrm rot="14840072">
            <a:off x="4548230" y="4447175"/>
            <a:ext cx="1860567" cy="586028"/>
          </a:xfrm>
          <a:prstGeom prst="curvedUpArrow">
            <a:avLst>
              <a:gd name="adj1" fmla="val 37393"/>
              <a:gd name="adj2" fmla="val 105986"/>
              <a:gd name="adj3" fmla="val 33333"/>
            </a:avLst>
          </a:prstGeom>
          <a:solidFill>
            <a:srgbClr val="FFBC01"/>
          </a:solidFill>
          <a:ln w="9525">
            <a:noFill/>
            <a:miter lim="800000"/>
            <a:headEnd/>
            <a:tailEnd/>
          </a:ln>
          <a:effectLst>
            <a:outerShdw dist="89803" dir="2700000" algn="ctr" rotWithShape="0">
              <a:schemeClr val="tx1">
                <a:alpha val="50000"/>
              </a:schemeClr>
            </a:outerShdw>
          </a:effectLst>
        </p:spPr>
        <p:txBody>
          <a:bodyPr wrap="none" anchor="ctr"/>
          <a:lstStyle/>
          <a:p>
            <a:pPr>
              <a:defRPr/>
            </a:pPr>
            <a:endParaRPr lang="en-US"/>
          </a:p>
        </p:txBody>
      </p:sp>
      <p:sp>
        <p:nvSpPr>
          <p:cNvPr id="20487" name="AutoShape 7"/>
          <p:cNvSpPr>
            <a:spLocks noChangeArrowheads="1"/>
          </p:cNvSpPr>
          <p:nvPr/>
        </p:nvSpPr>
        <p:spPr bwMode="auto">
          <a:xfrm rot="9299904">
            <a:off x="5518439" y="1860303"/>
            <a:ext cx="2188443" cy="674131"/>
          </a:xfrm>
          <a:prstGeom prst="curvedUpArrow">
            <a:avLst>
              <a:gd name="adj1" fmla="val 37393"/>
              <a:gd name="adj2" fmla="val 105986"/>
              <a:gd name="adj3" fmla="val 33333"/>
            </a:avLst>
          </a:prstGeom>
          <a:solidFill>
            <a:srgbClr val="FFBC01"/>
          </a:solidFill>
          <a:ln w="9525">
            <a:noFill/>
            <a:miter lim="800000"/>
            <a:headEnd/>
            <a:tailEnd/>
          </a:ln>
          <a:effectLst>
            <a:outerShdw dist="89803" dir="2700000" algn="ctr" rotWithShape="0">
              <a:schemeClr val="tx1">
                <a:alpha val="50000"/>
              </a:schemeClr>
            </a:outerShdw>
          </a:effectLst>
        </p:spPr>
        <p:txBody>
          <a:bodyPr wrap="none" anchor="ctr"/>
          <a:lstStyle/>
          <a:p>
            <a:pPr>
              <a:defRPr/>
            </a:pPr>
            <a:endParaRPr lang="en-US"/>
          </a:p>
        </p:txBody>
      </p:sp>
      <p:sp>
        <p:nvSpPr>
          <p:cNvPr id="20489" name="AutoShape 9"/>
          <p:cNvSpPr>
            <a:spLocks noChangeArrowheads="1"/>
          </p:cNvSpPr>
          <p:nvPr/>
        </p:nvSpPr>
        <p:spPr bwMode="auto">
          <a:xfrm rot="-34818889">
            <a:off x="3097306" y="1896622"/>
            <a:ext cx="1949708" cy="643441"/>
          </a:xfrm>
          <a:prstGeom prst="curvedUpArrow">
            <a:avLst>
              <a:gd name="adj1" fmla="val 37351"/>
              <a:gd name="adj2" fmla="val 105868"/>
              <a:gd name="adj3" fmla="val 33333"/>
            </a:avLst>
          </a:prstGeom>
          <a:solidFill>
            <a:srgbClr val="FFBC01"/>
          </a:solidFill>
          <a:ln w="9525">
            <a:noFill/>
            <a:miter lim="800000"/>
            <a:headEnd/>
            <a:tailEnd/>
          </a:ln>
          <a:effectLst>
            <a:outerShdw dist="89803" dir="2700000" algn="ctr" rotWithShape="0">
              <a:schemeClr val="tx1">
                <a:alpha val="50000"/>
              </a:schemeClr>
            </a:outerShdw>
          </a:effectLst>
        </p:spPr>
        <p:txBody>
          <a:bodyPr wrap="none" anchor="ctr"/>
          <a:lstStyle/>
          <a:p>
            <a:pPr>
              <a:defRPr/>
            </a:pPr>
            <a:endParaRPr lang="en-US"/>
          </a:p>
        </p:txBody>
      </p:sp>
      <p:sp>
        <p:nvSpPr>
          <p:cNvPr id="20491" name="Text Box 11"/>
          <p:cNvSpPr txBox="1">
            <a:spLocks noChangeArrowheads="1"/>
          </p:cNvSpPr>
          <p:nvPr/>
        </p:nvSpPr>
        <p:spPr bwMode="auto">
          <a:xfrm>
            <a:off x="3509939" y="5755521"/>
            <a:ext cx="3102721" cy="1015663"/>
          </a:xfrm>
          <a:prstGeom prst="rect">
            <a:avLst/>
          </a:prstGeom>
          <a:noFill/>
          <a:ln w="9525">
            <a:noFill/>
            <a:miter lim="800000"/>
            <a:headEnd/>
            <a:tailEnd/>
          </a:ln>
        </p:spPr>
        <p:txBody>
          <a:bodyPr wrap="square">
            <a:spAutoFit/>
          </a:bodyPr>
          <a:lstStyle/>
          <a:p>
            <a:pPr algn="ctr">
              <a:spcBef>
                <a:spcPct val="50000"/>
              </a:spcBef>
            </a:pPr>
            <a:r>
              <a:rPr lang="en-US" altLang="en-US" sz="2000" dirty="0" smtClean="0">
                <a:solidFill>
                  <a:srgbClr val="FFFF00"/>
                </a:solidFill>
                <a:latin typeface="Georgia" panose="02040502050405020303" pitchFamily="18" charset="0"/>
              </a:rPr>
              <a:t>What </a:t>
            </a:r>
            <a:r>
              <a:rPr lang="en-US" altLang="en-US" sz="2000" dirty="0">
                <a:solidFill>
                  <a:srgbClr val="FFFF00"/>
                </a:solidFill>
                <a:latin typeface="Georgia" panose="02040502050405020303" pitchFamily="18" charset="0"/>
              </a:rPr>
              <a:t>is the Mission and what are the Foundation </a:t>
            </a:r>
            <a:r>
              <a:rPr lang="en-US" altLang="en-US" sz="2000" dirty="0" smtClean="0">
                <a:solidFill>
                  <a:srgbClr val="FFFF00"/>
                </a:solidFill>
                <a:latin typeface="Georgia" panose="02040502050405020303" pitchFamily="18" charset="0"/>
              </a:rPr>
              <a:t>programs</a:t>
            </a:r>
            <a:endParaRPr lang="en-US" sz="2000" b="1" dirty="0">
              <a:solidFill>
                <a:schemeClr val="bg1"/>
              </a:solidFill>
            </a:endParaRPr>
          </a:p>
        </p:txBody>
      </p:sp>
      <p:sp>
        <p:nvSpPr>
          <p:cNvPr id="20492" name="Text Box 12"/>
          <p:cNvSpPr txBox="1">
            <a:spLocks noChangeArrowheads="1"/>
          </p:cNvSpPr>
          <p:nvPr/>
        </p:nvSpPr>
        <p:spPr bwMode="auto">
          <a:xfrm>
            <a:off x="158757" y="5157544"/>
            <a:ext cx="2445680" cy="707886"/>
          </a:xfrm>
          <a:prstGeom prst="rect">
            <a:avLst/>
          </a:prstGeom>
          <a:noFill/>
          <a:ln w="9525">
            <a:noFill/>
            <a:miter lim="800000"/>
            <a:headEnd/>
            <a:tailEnd/>
          </a:ln>
        </p:spPr>
        <p:txBody>
          <a:bodyPr wrap="square">
            <a:spAutoFit/>
          </a:bodyPr>
          <a:lstStyle/>
          <a:p>
            <a:pPr algn="ctr">
              <a:spcBef>
                <a:spcPct val="50000"/>
              </a:spcBef>
            </a:pPr>
            <a:r>
              <a:rPr lang="en-US" altLang="en-US" sz="2000" dirty="0" smtClean="0">
                <a:solidFill>
                  <a:srgbClr val="FFFF00"/>
                </a:solidFill>
                <a:latin typeface="Georgia" panose="02040502050405020303" pitchFamily="18" charset="0"/>
              </a:rPr>
              <a:t>What </a:t>
            </a:r>
            <a:r>
              <a:rPr lang="en-US" altLang="en-US" sz="2000" dirty="0">
                <a:solidFill>
                  <a:srgbClr val="FFFF00"/>
                </a:solidFill>
                <a:latin typeface="Georgia" panose="02040502050405020303" pitchFamily="18" charset="0"/>
              </a:rPr>
              <a:t>are the Foundation Grants?</a:t>
            </a:r>
            <a:endParaRPr lang="en-US" sz="2000" b="1" dirty="0">
              <a:solidFill>
                <a:srgbClr val="FFFF00"/>
              </a:solidFill>
            </a:endParaRPr>
          </a:p>
        </p:txBody>
      </p:sp>
      <p:sp>
        <p:nvSpPr>
          <p:cNvPr id="20494" name="Text Box 14"/>
          <p:cNvSpPr txBox="1">
            <a:spLocks noChangeArrowheads="1"/>
          </p:cNvSpPr>
          <p:nvPr/>
        </p:nvSpPr>
        <p:spPr bwMode="auto">
          <a:xfrm>
            <a:off x="351178" y="1718696"/>
            <a:ext cx="2253259" cy="400110"/>
          </a:xfrm>
          <a:prstGeom prst="rect">
            <a:avLst/>
          </a:prstGeom>
          <a:noFill/>
          <a:ln w="9525">
            <a:noFill/>
            <a:miter lim="800000"/>
            <a:headEnd/>
            <a:tailEnd/>
          </a:ln>
        </p:spPr>
        <p:txBody>
          <a:bodyPr wrap="square">
            <a:spAutoFit/>
          </a:bodyPr>
          <a:lstStyle/>
          <a:p>
            <a:pPr algn="ctr">
              <a:spcBef>
                <a:spcPct val="50000"/>
              </a:spcBef>
            </a:pPr>
            <a:r>
              <a:rPr lang="en-US" altLang="en-US" sz="2000" smtClean="0">
                <a:solidFill>
                  <a:srgbClr val="FFFF00"/>
                </a:solidFill>
                <a:latin typeface="Georgia" panose="02040502050405020303" pitchFamily="18" charset="0"/>
              </a:rPr>
              <a:t>Apply </a:t>
            </a:r>
            <a:r>
              <a:rPr lang="en-US" altLang="en-US" sz="2000" dirty="0">
                <a:solidFill>
                  <a:srgbClr val="FFFF00"/>
                </a:solidFill>
                <a:latin typeface="Georgia" panose="02040502050405020303" pitchFamily="18" charset="0"/>
              </a:rPr>
              <a:t>for Grants? </a:t>
            </a:r>
            <a:endParaRPr lang="en-US" sz="2000" b="1" dirty="0">
              <a:solidFill>
                <a:srgbClr val="FFFF00"/>
              </a:solidFill>
            </a:endParaRPr>
          </a:p>
        </p:txBody>
      </p:sp>
      <p:sp>
        <p:nvSpPr>
          <p:cNvPr id="20496" name="Text Box 16"/>
          <p:cNvSpPr txBox="1">
            <a:spLocks noChangeArrowheads="1"/>
          </p:cNvSpPr>
          <p:nvPr/>
        </p:nvSpPr>
        <p:spPr bwMode="auto">
          <a:xfrm>
            <a:off x="6421078" y="2200800"/>
            <a:ext cx="2743763" cy="707886"/>
          </a:xfrm>
          <a:prstGeom prst="rect">
            <a:avLst/>
          </a:prstGeom>
          <a:noFill/>
          <a:ln w="9525">
            <a:noFill/>
            <a:miter lim="800000"/>
            <a:headEnd/>
            <a:tailEnd/>
          </a:ln>
        </p:spPr>
        <p:txBody>
          <a:bodyPr wrap="square">
            <a:spAutoFit/>
          </a:bodyPr>
          <a:lstStyle/>
          <a:p>
            <a:pPr algn="ctr">
              <a:spcBef>
                <a:spcPct val="50000"/>
              </a:spcBef>
            </a:pPr>
            <a:r>
              <a:rPr lang="en-US" altLang="en-US" sz="2000" dirty="0" smtClean="0">
                <a:solidFill>
                  <a:srgbClr val="FFFF00"/>
                </a:solidFill>
                <a:latin typeface="Georgia" panose="02040502050405020303" pitchFamily="18" charset="0"/>
              </a:rPr>
              <a:t>What is the Qualification?</a:t>
            </a:r>
            <a:endParaRPr lang="en-US" sz="2000" dirty="0">
              <a:solidFill>
                <a:srgbClr val="FFFF00"/>
              </a:solidFill>
              <a:latin typeface="Georgia" panose="02040502050405020303" pitchFamily="18" charset="0"/>
            </a:endParaRPr>
          </a:p>
        </p:txBody>
      </p:sp>
      <p:sp>
        <p:nvSpPr>
          <p:cNvPr id="20498" name="Text Box 18"/>
          <p:cNvSpPr txBox="1">
            <a:spLocks noChangeArrowheads="1"/>
          </p:cNvSpPr>
          <p:nvPr/>
        </p:nvSpPr>
        <p:spPr bwMode="auto">
          <a:xfrm>
            <a:off x="3855951" y="451457"/>
            <a:ext cx="2511526" cy="1200329"/>
          </a:xfrm>
          <a:prstGeom prst="rect">
            <a:avLst/>
          </a:prstGeom>
          <a:noFill/>
          <a:ln w="9525">
            <a:noFill/>
            <a:miter lim="800000"/>
            <a:headEnd/>
            <a:tailEnd/>
          </a:ln>
        </p:spPr>
        <p:txBody>
          <a:bodyPr wrap="square">
            <a:spAutoFit/>
          </a:bodyPr>
          <a:lstStyle/>
          <a:p>
            <a:pPr algn="ctr">
              <a:spcBef>
                <a:spcPct val="50000"/>
              </a:spcBef>
            </a:pPr>
            <a:r>
              <a:rPr lang="en-US" altLang="en-US" dirty="0" smtClean="0">
                <a:solidFill>
                  <a:srgbClr val="FFFF00"/>
                </a:solidFill>
                <a:latin typeface="Georgia" panose="02040502050405020303" pitchFamily="18" charset="0"/>
              </a:rPr>
              <a:t>Educational Partnerships with Universities-RPCs &amp; UNESCO-IHE</a:t>
            </a:r>
            <a:endParaRPr lang="en-US" b="1" dirty="0">
              <a:solidFill>
                <a:srgbClr val="FFFF00"/>
              </a:solidFill>
            </a:endParaRPr>
          </a:p>
        </p:txBody>
      </p:sp>
      <p:sp>
        <p:nvSpPr>
          <p:cNvPr id="20500" name="Text Box 20"/>
          <p:cNvSpPr txBox="1">
            <a:spLocks noChangeArrowheads="1"/>
          </p:cNvSpPr>
          <p:nvPr/>
        </p:nvSpPr>
        <p:spPr bwMode="auto">
          <a:xfrm>
            <a:off x="2571949" y="2988128"/>
            <a:ext cx="3445174" cy="101566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6000" b="1" dirty="0" smtClean="0">
                <a:solidFill>
                  <a:srgbClr val="FF9900"/>
                </a:solidFill>
              </a:rPr>
              <a:t>GMS 2020</a:t>
            </a:r>
            <a:endParaRPr lang="en-US" sz="6000" b="1" dirty="0">
              <a:solidFill>
                <a:srgbClr val="FF9900"/>
              </a:solidFill>
            </a:endParaRPr>
          </a:p>
        </p:txBody>
      </p:sp>
      <p:sp>
        <p:nvSpPr>
          <p:cNvPr id="13" name="AutoShape 7"/>
          <p:cNvSpPr>
            <a:spLocks noChangeArrowheads="1"/>
          </p:cNvSpPr>
          <p:nvPr/>
        </p:nvSpPr>
        <p:spPr bwMode="auto">
          <a:xfrm rot="12947377">
            <a:off x="5934666" y="3546572"/>
            <a:ext cx="2188443" cy="674131"/>
          </a:xfrm>
          <a:prstGeom prst="curvedUpArrow">
            <a:avLst>
              <a:gd name="adj1" fmla="val 37393"/>
              <a:gd name="adj2" fmla="val 105986"/>
              <a:gd name="adj3" fmla="val 33333"/>
            </a:avLst>
          </a:prstGeom>
          <a:solidFill>
            <a:srgbClr val="FFBC01"/>
          </a:solidFill>
          <a:ln w="9525">
            <a:noFill/>
            <a:miter lim="800000"/>
            <a:headEnd/>
            <a:tailEnd/>
          </a:ln>
          <a:effectLst>
            <a:outerShdw dist="89803" dir="2700000" algn="ctr" rotWithShape="0">
              <a:schemeClr val="tx1">
                <a:alpha val="50000"/>
              </a:schemeClr>
            </a:outerShdw>
          </a:effectLst>
        </p:spPr>
        <p:txBody>
          <a:bodyPr wrap="none" anchor="ctr"/>
          <a:lstStyle/>
          <a:p>
            <a:pPr>
              <a:defRPr/>
            </a:pPr>
            <a:endParaRPr lang="en-US"/>
          </a:p>
        </p:txBody>
      </p:sp>
      <p:sp>
        <p:nvSpPr>
          <p:cNvPr id="14" name="Text Box 16"/>
          <p:cNvSpPr txBox="1">
            <a:spLocks noChangeArrowheads="1"/>
          </p:cNvSpPr>
          <p:nvPr/>
        </p:nvSpPr>
        <p:spPr bwMode="auto">
          <a:xfrm>
            <a:off x="6285085" y="4866058"/>
            <a:ext cx="2743763" cy="707886"/>
          </a:xfrm>
          <a:prstGeom prst="rect">
            <a:avLst/>
          </a:prstGeom>
          <a:noFill/>
          <a:ln w="9525">
            <a:noFill/>
            <a:miter lim="800000"/>
            <a:headEnd/>
            <a:tailEnd/>
          </a:ln>
        </p:spPr>
        <p:txBody>
          <a:bodyPr wrap="square">
            <a:spAutoFit/>
          </a:bodyPr>
          <a:lstStyle/>
          <a:p>
            <a:pPr algn="ctr">
              <a:spcBef>
                <a:spcPct val="50000"/>
              </a:spcBef>
            </a:pPr>
            <a:r>
              <a:rPr lang="en-US" altLang="en-US" sz="2000" dirty="0" smtClean="0">
                <a:solidFill>
                  <a:srgbClr val="FFFF00"/>
                </a:solidFill>
                <a:latin typeface="Georgia" panose="02040502050405020303" pitchFamily="18" charset="0"/>
              </a:rPr>
              <a:t>Polio eradication our promise for kids</a:t>
            </a:r>
            <a:endParaRPr lang="en-US" sz="2000" dirty="0">
              <a:solidFill>
                <a:srgbClr val="FFFF00"/>
              </a:solidFill>
              <a:latin typeface="Georgia" panose="02040502050405020303" pitchFamily="18" charset="0"/>
            </a:endParaRPr>
          </a:p>
        </p:txBody>
      </p:sp>
    </p:spTree>
    <p:extLst>
      <p:ext uri="{BB962C8B-B14F-4D97-AF65-F5344CB8AC3E}">
        <p14:creationId xmlns:p14="http://schemas.microsoft.com/office/powerpoint/2010/main" xmlns="" val="3763073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500"/>
                                        </p:tgtEl>
                                        <p:attrNameLst>
                                          <p:attrName>style.visibility</p:attrName>
                                        </p:attrNameLst>
                                      </p:cBhvr>
                                      <p:to>
                                        <p:strVal val="visible"/>
                                      </p:to>
                                    </p:set>
                                    <p:anim calcmode="lin" valueType="num">
                                      <p:cBhvr>
                                        <p:cTn id="7" dur="500" fill="hold"/>
                                        <p:tgtEl>
                                          <p:spTgt spid="20500"/>
                                        </p:tgtEl>
                                        <p:attrNameLst>
                                          <p:attrName>ppt_w</p:attrName>
                                        </p:attrNameLst>
                                      </p:cBhvr>
                                      <p:tavLst>
                                        <p:tav tm="0">
                                          <p:val>
                                            <p:fltVal val="0"/>
                                          </p:val>
                                        </p:tav>
                                        <p:tav tm="100000">
                                          <p:val>
                                            <p:strVal val="#ppt_w"/>
                                          </p:val>
                                        </p:tav>
                                      </p:tavLst>
                                    </p:anim>
                                    <p:anim calcmode="lin" valueType="num">
                                      <p:cBhvr>
                                        <p:cTn id="8" dur="500" fill="hold"/>
                                        <p:tgtEl>
                                          <p:spTgt spid="20500"/>
                                        </p:tgtEl>
                                        <p:attrNameLst>
                                          <p:attrName>ppt_h</p:attrName>
                                        </p:attrNameLst>
                                      </p:cBhvr>
                                      <p:tavLst>
                                        <p:tav tm="0">
                                          <p:val>
                                            <p:fltVal val="0"/>
                                          </p:val>
                                        </p:tav>
                                        <p:tav tm="100000">
                                          <p:val>
                                            <p:strVal val="#ppt_h"/>
                                          </p:val>
                                        </p:tav>
                                      </p:tavLst>
                                    </p:anim>
                                    <p:animEffect transition="in" filter="fade">
                                      <p:cBhvr>
                                        <p:cTn id="9" dur="500"/>
                                        <p:tgtEl>
                                          <p:spTgt spid="2050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20485"/>
                                        </p:tgtEl>
                                        <p:attrNameLst>
                                          <p:attrName>style.visibility</p:attrName>
                                        </p:attrNameLst>
                                      </p:cBhvr>
                                      <p:to>
                                        <p:strVal val="visible"/>
                                      </p:to>
                                    </p:set>
                                    <p:anim calcmode="lin" valueType="num">
                                      <p:cBhvr>
                                        <p:cTn id="14" dur="1000" fill="hold"/>
                                        <p:tgtEl>
                                          <p:spTgt spid="20485"/>
                                        </p:tgtEl>
                                        <p:attrNameLst>
                                          <p:attrName>ppt_w</p:attrName>
                                        </p:attrNameLst>
                                      </p:cBhvr>
                                      <p:tavLst>
                                        <p:tav tm="0">
                                          <p:val>
                                            <p:fltVal val="0"/>
                                          </p:val>
                                        </p:tav>
                                        <p:tav tm="100000">
                                          <p:val>
                                            <p:strVal val="#ppt_w"/>
                                          </p:val>
                                        </p:tav>
                                      </p:tavLst>
                                    </p:anim>
                                    <p:anim calcmode="lin" valueType="num">
                                      <p:cBhvr>
                                        <p:cTn id="15" dur="1000" fill="hold"/>
                                        <p:tgtEl>
                                          <p:spTgt spid="20485"/>
                                        </p:tgtEl>
                                        <p:attrNameLst>
                                          <p:attrName>ppt_h</p:attrName>
                                        </p:attrNameLst>
                                      </p:cBhvr>
                                      <p:tavLst>
                                        <p:tav tm="0">
                                          <p:val>
                                            <p:fltVal val="0"/>
                                          </p:val>
                                        </p:tav>
                                        <p:tav tm="100000">
                                          <p:val>
                                            <p:strVal val="#ppt_h"/>
                                          </p:val>
                                        </p:tav>
                                      </p:tavLst>
                                    </p:anim>
                                    <p:anim calcmode="lin" valueType="num">
                                      <p:cBhvr>
                                        <p:cTn id="16" dur="1000" fill="hold"/>
                                        <p:tgtEl>
                                          <p:spTgt spid="20485"/>
                                        </p:tgtEl>
                                        <p:attrNameLst>
                                          <p:attrName>style.rotation</p:attrName>
                                        </p:attrNameLst>
                                      </p:cBhvr>
                                      <p:tavLst>
                                        <p:tav tm="0">
                                          <p:val>
                                            <p:fltVal val="90"/>
                                          </p:val>
                                        </p:tav>
                                        <p:tav tm="100000">
                                          <p:val>
                                            <p:fltVal val="0"/>
                                          </p:val>
                                        </p:tav>
                                      </p:tavLst>
                                    </p:anim>
                                    <p:animEffect transition="in" filter="fade">
                                      <p:cBhvr>
                                        <p:cTn id="17" dur="1000"/>
                                        <p:tgtEl>
                                          <p:spTgt spid="2048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491"/>
                                        </p:tgtEl>
                                        <p:attrNameLst>
                                          <p:attrName>style.visibility</p:attrName>
                                        </p:attrNameLst>
                                      </p:cBhvr>
                                      <p:to>
                                        <p:strVal val="visible"/>
                                      </p:to>
                                    </p:set>
                                    <p:animEffect transition="in" filter="fade">
                                      <p:cBhvr>
                                        <p:cTn id="20" dur="1000"/>
                                        <p:tgtEl>
                                          <p:spTgt spid="20491"/>
                                        </p:tgtEl>
                                      </p:cBhvr>
                                    </p:animEffect>
                                  </p:childTnLst>
                                </p:cTn>
                              </p:par>
                              <p:par>
                                <p:cTn id="21" presetID="31" presetClass="entr" presetSubtype="0" fill="hold" grpId="0" nodeType="withEffect">
                                  <p:stCondLst>
                                    <p:cond delay="0"/>
                                  </p:stCondLst>
                                  <p:iterate type="lt">
                                    <p:tmPct val="5000"/>
                                  </p:iterate>
                                  <p:childTnLst>
                                    <p:set>
                                      <p:cBhvr>
                                        <p:cTn id="22" dur="1" fill="hold">
                                          <p:stCondLst>
                                            <p:cond delay="0"/>
                                          </p:stCondLst>
                                        </p:cTn>
                                        <p:tgtEl>
                                          <p:spTgt spid="20482"/>
                                        </p:tgtEl>
                                        <p:attrNameLst>
                                          <p:attrName>style.visibility</p:attrName>
                                        </p:attrNameLst>
                                      </p:cBhvr>
                                      <p:to>
                                        <p:strVal val="visible"/>
                                      </p:to>
                                    </p:set>
                                    <p:anim calcmode="lin" valueType="num">
                                      <p:cBhvr>
                                        <p:cTn id="23" dur="1000" fill="hold"/>
                                        <p:tgtEl>
                                          <p:spTgt spid="20482"/>
                                        </p:tgtEl>
                                        <p:attrNameLst>
                                          <p:attrName>ppt_w</p:attrName>
                                        </p:attrNameLst>
                                      </p:cBhvr>
                                      <p:tavLst>
                                        <p:tav tm="0">
                                          <p:val>
                                            <p:fltVal val="0"/>
                                          </p:val>
                                        </p:tav>
                                        <p:tav tm="100000">
                                          <p:val>
                                            <p:strVal val="#ppt_w"/>
                                          </p:val>
                                        </p:tav>
                                      </p:tavLst>
                                    </p:anim>
                                    <p:anim calcmode="lin" valueType="num">
                                      <p:cBhvr>
                                        <p:cTn id="24" dur="1000" fill="hold"/>
                                        <p:tgtEl>
                                          <p:spTgt spid="20482"/>
                                        </p:tgtEl>
                                        <p:attrNameLst>
                                          <p:attrName>ppt_h</p:attrName>
                                        </p:attrNameLst>
                                      </p:cBhvr>
                                      <p:tavLst>
                                        <p:tav tm="0">
                                          <p:val>
                                            <p:fltVal val="0"/>
                                          </p:val>
                                        </p:tav>
                                        <p:tav tm="100000">
                                          <p:val>
                                            <p:strVal val="#ppt_h"/>
                                          </p:val>
                                        </p:tav>
                                      </p:tavLst>
                                    </p:anim>
                                    <p:anim calcmode="lin" valueType="num">
                                      <p:cBhvr>
                                        <p:cTn id="25" dur="1000" fill="hold"/>
                                        <p:tgtEl>
                                          <p:spTgt spid="20482"/>
                                        </p:tgtEl>
                                        <p:attrNameLst>
                                          <p:attrName>style.rotation</p:attrName>
                                        </p:attrNameLst>
                                      </p:cBhvr>
                                      <p:tavLst>
                                        <p:tav tm="0">
                                          <p:val>
                                            <p:fltVal val="90"/>
                                          </p:val>
                                        </p:tav>
                                        <p:tav tm="100000">
                                          <p:val>
                                            <p:fltVal val="0"/>
                                          </p:val>
                                        </p:tav>
                                      </p:tavLst>
                                    </p:anim>
                                    <p:animEffect transition="in" filter="fade">
                                      <p:cBhvr>
                                        <p:cTn id="26" dur="1000"/>
                                        <p:tgtEl>
                                          <p:spTgt spid="2048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492"/>
                                        </p:tgtEl>
                                        <p:attrNameLst>
                                          <p:attrName>style.visibility</p:attrName>
                                        </p:attrNameLst>
                                      </p:cBhvr>
                                      <p:to>
                                        <p:strVal val="visible"/>
                                      </p:to>
                                    </p:set>
                                    <p:animEffect transition="in" filter="fade">
                                      <p:cBhvr>
                                        <p:cTn id="29" dur="1000"/>
                                        <p:tgtEl>
                                          <p:spTgt spid="20492"/>
                                        </p:tgtEl>
                                      </p:cBhvr>
                                    </p:animEffect>
                                  </p:childTnLst>
                                </p:cTn>
                              </p:par>
                              <p:par>
                                <p:cTn id="30" presetID="31" presetClass="entr" presetSubtype="0" fill="hold" grpId="0" nodeType="withEffect">
                                  <p:stCondLst>
                                    <p:cond delay="0"/>
                                  </p:stCondLst>
                                  <p:iterate type="lt">
                                    <p:tmPct val="5000"/>
                                  </p:iterate>
                                  <p:childTnLst>
                                    <p:set>
                                      <p:cBhvr>
                                        <p:cTn id="31" dur="1" fill="hold">
                                          <p:stCondLst>
                                            <p:cond delay="0"/>
                                          </p:stCondLst>
                                        </p:cTn>
                                        <p:tgtEl>
                                          <p:spTgt spid="20484"/>
                                        </p:tgtEl>
                                        <p:attrNameLst>
                                          <p:attrName>style.visibility</p:attrName>
                                        </p:attrNameLst>
                                      </p:cBhvr>
                                      <p:to>
                                        <p:strVal val="visible"/>
                                      </p:to>
                                    </p:set>
                                    <p:anim calcmode="lin" valueType="num">
                                      <p:cBhvr>
                                        <p:cTn id="32" dur="1000" fill="hold"/>
                                        <p:tgtEl>
                                          <p:spTgt spid="20484"/>
                                        </p:tgtEl>
                                        <p:attrNameLst>
                                          <p:attrName>ppt_w</p:attrName>
                                        </p:attrNameLst>
                                      </p:cBhvr>
                                      <p:tavLst>
                                        <p:tav tm="0">
                                          <p:val>
                                            <p:fltVal val="0"/>
                                          </p:val>
                                        </p:tav>
                                        <p:tav tm="100000">
                                          <p:val>
                                            <p:strVal val="#ppt_w"/>
                                          </p:val>
                                        </p:tav>
                                      </p:tavLst>
                                    </p:anim>
                                    <p:anim calcmode="lin" valueType="num">
                                      <p:cBhvr>
                                        <p:cTn id="33" dur="1000" fill="hold"/>
                                        <p:tgtEl>
                                          <p:spTgt spid="20484"/>
                                        </p:tgtEl>
                                        <p:attrNameLst>
                                          <p:attrName>ppt_h</p:attrName>
                                        </p:attrNameLst>
                                      </p:cBhvr>
                                      <p:tavLst>
                                        <p:tav tm="0">
                                          <p:val>
                                            <p:fltVal val="0"/>
                                          </p:val>
                                        </p:tav>
                                        <p:tav tm="100000">
                                          <p:val>
                                            <p:strVal val="#ppt_h"/>
                                          </p:val>
                                        </p:tav>
                                      </p:tavLst>
                                    </p:anim>
                                    <p:anim calcmode="lin" valueType="num">
                                      <p:cBhvr>
                                        <p:cTn id="34" dur="1000" fill="hold"/>
                                        <p:tgtEl>
                                          <p:spTgt spid="20484"/>
                                        </p:tgtEl>
                                        <p:attrNameLst>
                                          <p:attrName>style.rotation</p:attrName>
                                        </p:attrNameLst>
                                      </p:cBhvr>
                                      <p:tavLst>
                                        <p:tav tm="0">
                                          <p:val>
                                            <p:fltVal val="90"/>
                                          </p:val>
                                        </p:tav>
                                        <p:tav tm="100000">
                                          <p:val>
                                            <p:fltVal val="0"/>
                                          </p:val>
                                        </p:tav>
                                      </p:tavLst>
                                    </p:anim>
                                    <p:animEffect transition="in" filter="fade">
                                      <p:cBhvr>
                                        <p:cTn id="35" dur="1000"/>
                                        <p:tgtEl>
                                          <p:spTgt spid="2048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494"/>
                                        </p:tgtEl>
                                        <p:attrNameLst>
                                          <p:attrName>style.visibility</p:attrName>
                                        </p:attrNameLst>
                                      </p:cBhvr>
                                      <p:to>
                                        <p:strVal val="visible"/>
                                      </p:to>
                                    </p:set>
                                    <p:animEffect transition="in" filter="fade">
                                      <p:cBhvr>
                                        <p:cTn id="38" dur="1000"/>
                                        <p:tgtEl>
                                          <p:spTgt spid="20494"/>
                                        </p:tgtEl>
                                      </p:cBhvr>
                                    </p:animEffect>
                                  </p:childTnLst>
                                </p:cTn>
                              </p:par>
                              <p:par>
                                <p:cTn id="39" presetID="31" presetClass="entr" presetSubtype="0" fill="hold" grpId="0" nodeType="withEffect">
                                  <p:stCondLst>
                                    <p:cond delay="0"/>
                                  </p:stCondLst>
                                  <p:iterate type="lt">
                                    <p:tmPct val="5000"/>
                                  </p:iterate>
                                  <p:childTnLst>
                                    <p:set>
                                      <p:cBhvr>
                                        <p:cTn id="40" dur="1" fill="hold">
                                          <p:stCondLst>
                                            <p:cond delay="0"/>
                                          </p:stCondLst>
                                        </p:cTn>
                                        <p:tgtEl>
                                          <p:spTgt spid="20489"/>
                                        </p:tgtEl>
                                        <p:attrNameLst>
                                          <p:attrName>style.visibility</p:attrName>
                                        </p:attrNameLst>
                                      </p:cBhvr>
                                      <p:to>
                                        <p:strVal val="visible"/>
                                      </p:to>
                                    </p:set>
                                    <p:anim calcmode="lin" valueType="num">
                                      <p:cBhvr>
                                        <p:cTn id="41" dur="1000" fill="hold"/>
                                        <p:tgtEl>
                                          <p:spTgt spid="20489"/>
                                        </p:tgtEl>
                                        <p:attrNameLst>
                                          <p:attrName>ppt_w</p:attrName>
                                        </p:attrNameLst>
                                      </p:cBhvr>
                                      <p:tavLst>
                                        <p:tav tm="0">
                                          <p:val>
                                            <p:fltVal val="0"/>
                                          </p:val>
                                        </p:tav>
                                        <p:tav tm="100000">
                                          <p:val>
                                            <p:strVal val="#ppt_w"/>
                                          </p:val>
                                        </p:tav>
                                      </p:tavLst>
                                    </p:anim>
                                    <p:anim calcmode="lin" valueType="num">
                                      <p:cBhvr>
                                        <p:cTn id="42" dur="1000" fill="hold"/>
                                        <p:tgtEl>
                                          <p:spTgt spid="20489"/>
                                        </p:tgtEl>
                                        <p:attrNameLst>
                                          <p:attrName>ppt_h</p:attrName>
                                        </p:attrNameLst>
                                      </p:cBhvr>
                                      <p:tavLst>
                                        <p:tav tm="0">
                                          <p:val>
                                            <p:fltVal val="0"/>
                                          </p:val>
                                        </p:tav>
                                        <p:tav tm="100000">
                                          <p:val>
                                            <p:strVal val="#ppt_h"/>
                                          </p:val>
                                        </p:tav>
                                      </p:tavLst>
                                    </p:anim>
                                    <p:anim calcmode="lin" valueType="num">
                                      <p:cBhvr>
                                        <p:cTn id="43" dur="1000" fill="hold"/>
                                        <p:tgtEl>
                                          <p:spTgt spid="20489"/>
                                        </p:tgtEl>
                                        <p:attrNameLst>
                                          <p:attrName>style.rotation</p:attrName>
                                        </p:attrNameLst>
                                      </p:cBhvr>
                                      <p:tavLst>
                                        <p:tav tm="0">
                                          <p:val>
                                            <p:fltVal val="90"/>
                                          </p:val>
                                        </p:tav>
                                        <p:tav tm="100000">
                                          <p:val>
                                            <p:fltVal val="0"/>
                                          </p:val>
                                        </p:tav>
                                      </p:tavLst>
                                    </p:anim>
                                    <p:animEffect transition="in" filter="fade">
                                      <p:cBhvr>
                                        <p:cTn id="44" dur="1000"/>
                                        <p:tgtEl>
                                          <p:spTgt spid="2048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498"/>
                                        </p:tgtEl>
                                        <p:attrNameLst>
                                          <p:attrName>style.visibility</p:attrName>
                                        </p:attrNameLst>
                                      </p:cBhvr>
                                      <p:to>
                                        <p:strVal val="visible"/>
                                      </p:to>
                                    </p:set>
                                    <p:animEffect transition="in" filter="fade">
                                      <p:cBhvr>
                                        <p:cTn id="47" dur="1000"/>
                                        <p:tgtEl>
                                          <p:spTgt spid="20498"/>
                                        </p:tgtEl>
                                      </p:cBhvr>
                                    </p:animEffect>
                                  </p:childTnLst>
                                </p:cTn>
                              </p:par>
                              <p:par>
                                <p:cTn id="48" presetID="31" presetClass="entr" presetSubtype="0" fill="hold" grpId="0" nodeType="withEffect">
                                  <p:stCondLst>
                                    <p:cond delay="0"/>
                                  </p:stCondLst>
                                  <p:iterate type="lt">
                                    <p:tmPct val="5000"/>
                                  </p:iterate>
                                  <p:childTnLst>
                                    <p:set>
                                      <p:cBhvr>
                                        <p:cTn id="49" dur="1" fill="hold">
                                          <p:stCondLst>
                                            <p:cond delay="0"/>
                                          </p:stCondLst>
                                        </p:cTn>
                                        <p:tgtEl>
                                          <p:spTgt spid="20487"/>
                                        </p:tgtEl>
                                        <p:attrNameLst>
                                          <p:attrName>style.visibility</p:attrName>
                                        </p:attrNameLst>
                                      </p:cBhvr>
                                      <p:to>
                                        <p:strVal val="visible"/>
                                      </p:to>
                                    </p:set>
                                    <p:anim calcmode="lin" valueType="num">
                                      <p:cBhvr>
                                        <p:cTn id="50" dur="1000" fill="hold"/>
                                        <p:tgtEl>
                                          <p:spTgt spid="20487"/>
                                        </p:tgtEl>
                                        <p:attrNameLst>
                                          <p:attrName>ppt_w</p:attrName>
                                        </p:attrNameLst>
                                      </p:cBhvr>
                                      <p:tavLst>
                                        <p:tav tm="0">
                                          <p:val>
                                            <p:fltVal val="0"/>
                                          </p:val>
                                        </p:tav>
                                        <p:tav tm="100000">
                                          <p:val>
                                            <p:strVal val="#ppt_w"/>
                                          </p:val>
                                        </p:tav>
                                      </p:tavLst>
                                    </p:anim>
                                    <p:anim calcmode="lin" valueType="num">
                                      <p:cBhvr>
                                        <p:cTn id="51" dur="1000" fill="hold"/>
                                        <p:tgtEl>
                                          <p:spTgt spid="20487"/>
                                        </p:tgtEl>
                                        <p:attrNameLst>
                                          <p:attrName>ppt_h</p:attrName>
                                        </p:attrNameLst>
                                      </p:cBhvr>
                                      <p:tavLst>
                                        <p:tav tm="0">
                                          <p:val>
                                            <p:fltVal val="0"/>
                                          </p:val>
                                        </p:tav>
                                        <p:tav tm="100000">
                                          <p:val>
                                            <p:strVal val="#ppt_h"/>
                                          </p:val>
                                        </p:tav>
                                      </p:tavLst>
                                    </p:anim>
                                    <p:anim calcmode="lin" valueType="num">
                                      <p:cBhvr>
                                        <p:cTn id="52" dur="1000" fill="hold"/>
                                        <p:tgtEl>
                                          <p:spTgt spid="20487"/>
                                        </p:tgtEl>
                                        <p:attrNameLst>
                                          <p:attrName>style.rotation</p:attrName>
                                        </p:attrNameLst>
                                      </p:cBhvr>
                                      <p:tavLst>
                                        <p:tav tm="0">
                                          <p:val>
                                            <p:fltVal val="90"/>
                                          </p:val>
                                        </p:tav>
                                        <p:tav tm="100000">
                                          <p:val>
                                            <p:fltVal val="0"/>
                                          </p:val>
                                        </p:tav>
                                      </p:tavLst>
                                    </p:anim>
                                    <p:animEffect transition="in" filter="fade">
                                      <p:cBhvr>
                                        <p:cTn id="53" dur="1000"/>
                                        <p:tgtEl>
                                          <p:spTgt spid="2048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496"/>
                                        </p:tgtEl>
                                        <p:attrNameLst>
                                          <p:attrName>style.visibility</p:attrName>
                                        </p:attrNameLst>
                                      </p:cBhvr>
                                      <p:to>
                                        <p:strVal val="visible"/>
                                      </p:to>
                                    </p:set>
                                    <p:animEffect transition="in" filter="fade">
                                      <p:cBhvr>
                                        <p:cTn id="56" dur="1000"/>
                                        <p:tgtEl>
                                          <p:spTgt spid="20496"/>
                                        </p:tgtEl>
                                      </p:cBhvr>
                                    </p:animEffect>
                                  </p:childTnLst>
                                </p:cTn>
                              </p:par>
                              <p:par>
                                <p:cTn id="57" presetID="31" presetClass="entr" presetSubtype="0" fill="hold" grpId="0" nodeType="withEffect">
                                  <p:stCondLst>
                                    <p:cond delay="0"/>
                                  </p:stCondLst>
                                  <p:iterate type="lt">
                                    <p:tmPct val="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anim calcmode="lin" valueType="num">
                                      <p:cBhvr>
                                        <p:cTn id="61" dur="1000" fill="hold"/>
                                        <p:tgtEl>
                                          <p:spTgt spid="13"/>
                                        </p:tgtEl>
                                        <p:attrNameLst>
                                          <p:attrName>style.rotation</p:attrName>
                                        </p:attrNameLst>
                                      </p:cBhvr>
                                      <p:tavLst>
                                        <p:tav tm="0">
                                          <p:val>
                                            <p:fltVal val="90"/>
                                          </p:val>
                                        </p:tav>
                                        <p:tav tm="100000">
                                          <p:val>
                                            <p:fltVal val="0"/>
                                          </p:val>
                                        </p:tav>
                                      </p:tavLst>
                                    </p:anim>
                                    <p:animEffect transition="in" filter="fade">
                                      <p:cBhvr>
                                        <p:cTn id="62" dur="10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4" grpId="0" animBg="1"/>
      <p:bldP spid="20485" grpId="0" animBg="1"/>
      <p:bldP spid="20487" grpId="0" animBg="1"/>
      <p:bldP spid="20489" grpId="0" animBg="1"/>
      <p:bldP spid="20491" grpId="0"/>
      <p:bldP spid="20492" grpId="0"/>
      <p:bldP spid="20494" grpId="0"/>
      <p:bldP spid="20496" grpId="0"/>
      <p:bldP spid="20498" grpId="0"/>
      <p:bldP spid="20500" grpId="0"/>
      <p:bldP spid="13" grpId="0" animBg="1"/>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013" y="1419984"/>
            <a:ext cx="4619587" cy="5257800"/>
          </a:xfrm>
          <a:ln>
            <a:noFill/>
          </a:ln>
        </p:spPr>
        <p:txBody>
          <a:bodyPr>
            <a:noAutofit/>
          </a:bodyPr>
          <a:lstStyle/>
          <a:p>
            <a:pPr marL="0" indent="0" algn="ctr">
              <a:buNone/>
            </a:pPr>
            <a:r>
              <a:rPr lang="en-US" sz="4000" dirty="0" smtClean="0">
                <a:solidFill>
                  <a:srgbClr val="17458F"/>
                </a:solidFill>
                <a:latin typeface="Arial Narrow" panose="020B0606020202030204" pitchFamily="34" charset="0"/>
              </a:rPr>
              <a:t>For </a:t>
            </a:r>
            <a:r>
              <a:rPr lang="en-US" sz="4000" dirty="0">
                <a:solidFill>
                  <a:srgbClr val="17458F"/>
                </a:solidFill>
                <a:latin typeface="Arial Narrow" panose="020B0606020202030204" pitchFamily="34" charset="0"/>
              </a:rPr>
              <a:t>Rotary, </a:t>
            </a:r>
            <a:r>
              <a:rPr lang="en-US" sz="4000" u="sng" dirty="0">
                <a:solidFill>
                  <a:srgbClr val="17458F"/>
                </a:solidFill>
                <a:latin typeface="Arial Narrow" panose="020B0606020202030204" pitchFamily="34" charset="0"/>
              </a:rPr>
              <a:t>sustainability means</a:t>
            </a:r>
            <a:r>
              <a:rPr lang="en-US" sz="4000" dirty="0">
                <a:solidFill>
                  <a:srgbClr val="17458F"/>
                </a:solidFill>
                <a:latin typeface="Arial Narrow" panose="020B0606020202030204" pitchFamily="34" charset="0"/>
              </a:rPr>
              <a:t> </a:t>
            </a:r>
            <a:r>
              <a:rPr lang="en-US" sz="4000" dirty="0">
                <a:solidFill>
                  <a:srgbClr val="FF0000"/>
                </a:solidFill>
                <a:latin typeface="Arial Narrow" panose="020B0606020202030204" pitchFamily="34" charset="0"/>
              </a:rPr>
              <a:t>providing long-term solutions to community </a:t>
            </a:r>
            <a:r>
              <a:rPr lang="en-US" sz="4000" dirty="0">
                <a:solidFill>
                  <a:srgbClr val="17458F"/>
                </a:solidFill>
                <a:latin typeface="Arial Narrow" panose="020B0606020202030204" pitchFamily="34" charset="0"/>
              </a:rPr>
              <a:t>needs that the beneficiaries can maintain after grant funding ends.</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800600" y="0"/>
            <a:ext cx="4359215" cy="6858000"/>
          </a:xfrm>
          <a:prstGeom prst="rect">
            <a:avLst/>
          </a:prstGeom>
        </p:spPr>
      </p:pic>
      <p:sp>
        <p:nvSpPr>
          <p:cNvPr id="7" name="Title 6"/>
          <p:cNvSpPr>
            <a:spLocks noGrp="1"/>
          </p:cNvSpPr>
          <p:nvPr>
            <p:ph type="title"/>
          </p:nvPr>
        </p:nvSpPr>
        <p:spPr>
          <a:xfrm>
            <a:off x="530174" y="302591"/>
            <a:ext cx="3988489" cy="820930"/>
          </a:xfrm>
          <a:prstGeom prst="rect">
            <a:avLst/>
          </a:prstGeom>
          <a:ln>
            <a:solidFill>
              <a:srgbClr val="FF0000"/>
            </a:solidFill>
          </a:ln>
        </p:spPr>
        <p:txBody>
          <a:bodyPr wrap="square">
            <a:spAutoFit/>
          </a:bodyPr>
          <a:lstStyle/>
          <a:p>
            <a:pPr>
              <a:lnSpc>
                <a:spcPct val="115000"/>
              </a:lnSpc>
              <a:spcAft>
                <a:spcPts val="1000"/>
              </a:spcAft>
            </a:pPr>
            <a:r>
              <a:rPr lang="en-US" b="1" dirty="0" smtClean="0">
                <a:solidFill>
                  <a:srgbClr val="FF0000"/>
                </a:solidFill>
                <a:latin typeface="Open Sans"/>
                <a:ea typeface="Calibri" panose="020F0502020204030204" pitchFamily="34" charset="0"/>
                <a:cs typeface="Arial" panose="020B0604020202020204" pitchFamily="34" charset="0"/>
              </a:rPr>
              <a:t>Sustainability</a:t>
            </a:r>
            <a:endParaRPr lang="en-US" sz="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5139906" y="713056"/>
            <a:ext cx="3737972" cy="707886"/>
          </a:xfrm>
          <a:prstGeom prst="rect">
            <a:avLst/>
          </a:prstGeom>
          <a:solidFill>
            <a:schemeClr val="bg1"/>
          </a:solidFill>
          <a:ln>
            <a:solidFill>
              <a:srgbClr val="00B0F0"/>
            </a:solidFill>
          </a:ln>
        </p:spPr>
        <p:txBody>
          <a:bodyPr wrap="square">
            <a:spAutoFit/>
          </a:bodyPr>
          <a:lstStyle/>
          <a:p>
            <a:pPr algn="ctr"/>
            <a:r>
              <a:rPr lang="en-US" sz="2000" dirty="0" smtClean="0">
                <a:solidFill>
                  <a:srgbClr val="000099"/>
                </a:solidFill>
                <a:latin typeface="Open Sans"/>
                <a:ea typeface="Calibri" panose="020F0502020204030204" pitchFamily="34" charset="0"/>
                <a:cs typeface="Arial" panose="020B0604020202020204" pitchFamily="34" charset="0"/>
              </a:rPr>
              <a:t>1- to </a:t>
            </a:r>
            <a:r>
              <a:rPr lang="en-US" sz="2000" dirty="0">
                <a:solidFill>
                  <a:srgbClr val="000099"/>
                </a:solidFill>
                <a:latin typeface="Open Sans"/>
                <a:ea typeface="Calibri" panose="020F0502020204030204" pitchFamily="34" charset="0"/>
                <a:cs typeface="Arial" panose="020B0604020202020204" pitchFamily="34" charset="0"/>
              </a:rPr>
              <a:t>identify a need and develop a </a:t>
            </a:r>
            <a:r>
              <a:rPr lang="en-US" sz="2000" dirty="0" smtClean="0">
                <a:solidFill>
                  <a:srgbClr val="000099"/>
                </a:solidFill>
                <a:latin typeface="Open Sans"/>
                <a:ea typeface="Calibri" panose="020F0502020204030204" pitchFamily="34" charset="0"/>
                <a:cs typeface="Arial" panose="020B0604020202020204" pitchFamily="34" charset="0"/>
              </a:rPr>
              <a:t>solution. </a:t>
            </a:r>
            <a:endParaRPr lang="en-US" sz="2000" dirty="0">
              <a:solidFill>
                <a:srgbClr val="000099"/>
              </a:solidFill>
            </a:endParaRPr>
          </a:p>
        </p:txBody>
      </p:sp>
      <p:sp>
        <p:nvSpPr>
          <p:cNvPr id="9" name="Rectangle 8"/>
          <p:cNvSpPr/>
          <p:nvPr/>
        </p:nvSpPr>
        <p:spPr>
          <a:xfrm>
            <a:off x="5105400" y="1447800"/>
            <a:ext cx="3772478" cy="1015663"/>
          </a:xfrm>
          <a:prstGeom prst="rect">
            <a:avLst/>
          </a:prstGeom>
          <a:solidFill>
            <a:schemeClr val="bg1"/>
          </a:solidFill>
          <a:ln>
            <a:solidFill>
              <a:srgbClr val="00B0F0"/>
            </a:solidFill>
          </a:ln>
        </p:spPr>
        <p:txBody>
          <a:bodyPr wrap="square">
            <a:spAutoFit/>
          </a:bodyPr>
          <a:lstStyle/>
          <a:p>
            <a:pPr algn="ctr" fontAlgn="base"/>
            <a:r>
              <a:rPr lang="en-US" sz="2000" dirty="0" smtClean="0">
                <a:solidFill>
                  <a:srgbClr val="000099"/>
                </a:solidFill>
              </a:rPr>
              <a:t>2- Identify </a:t>
            </a:r>
            <a:r>
              <a:rPr lang="en-US" sz="2000" dirty="0">
                <a:solidFill>
                  <a:srgbClr val="000099"/>
                </a:solidFill>
              </a:rPr>
              <a:t>key community members who can pioneer lasting improvements.</a:t>
            </a:r>
          </a:p>
        </p:txBody>
      </p:sp>
      <p:sp>
        <p:nvSpPr>
          <p:cNvPr id="10" name="Rectangle 9"/>
          <p:cNvSpPr/>
          <p:nvPr/>
        </p:nvSpPr>
        <p:spPr>
          <a:xfrm>
            <a:off x="5105400" y="2590800"/>
            <a:ext cx="3772478" cy="830997"/>
          </a:xfrm>
          <a:prstGeom prst="rect">
            <a:avLst/>
          </a:prstGeom>
          <a:solidFill>
            <a:schemeClr val="bg1"/>
          </a:solidFill>
          <a:ln>
            <a:solidFill>
              <a:srgbClr val="00B0F0"/>
            </a:solidFill>
          </a:ln>
        </p:spPr>
        <p:txBody>
          <a:bodyPr wrap="square">
            <a:spAutoFit/>
          </a:bodyPr>
          <a:lstStyle/>
          <a:p>
            <a:pPr algn="ctr"/>
            <a:r>
              <a:rPr lang="en-US" sz="2400" dirty="0" smtClean="0">
                <a:solidFill>
                  <a:srgbClr val="000099"/>
                </a:solidFill>
              </a:rPr>
              <a:t>3- People </a:t>
            </a:r>
            <a:r>
              <a:rPr lang="en-US" sz="2400" dirty="0">
                <a:solidFill>
                  <a:srgbClr val="000099"/>
                </a:solidFill>
              </a:rPr>
              <a:t>knowing how to take over the project </a:t>
            </a:r>
            <a:r>
              <a:rPr lang="en-US" sz="2400" dirty="0" smtClean="0">
                <a:solidFill>
                  <a:srgbClr val="000099"/>
                </a:solidFill>
              </a:rPr>
              <a:t>.</a:t>
            </a:r>
            <a:endParaRPr lang="en-US" sz="2400" dirty="0">
              <a:solidFill>
                <a:srgbClr val="000099"/>
              </a:solidFill>
            </a:endParaRPr>
          </a:p>
        </p:txBody>
      </p:sp>
      <p:sp>
        <p:nvSpPr>
          <p:cNvPr id="12" name="Rectangle 11"/>
          <p:cNvSpPr/>
          <p:nvPr/>
        </p:nvSpPr>
        <p:spPr>
          <a:xfrm>
            <a:off x="5139906" y="3505200"/>
            <a:ext cx="3772478" cy="1015663"/>
          </a:xfrm>
          <a:prstGeom prst="rect">
            <a:avLst/>
          </a:prstGeom>
          <a:solidFill>
            <a:schemeClr val="bg1"/>
          </a:solidFill>
          <a:ln>
            <a:solidFill>
              <a:srgbClr val="00B0F0"/>
            </a:solidFill>
          </a:ln>
        </p:spPr>
        <p:txBody>
          <a:bodyPr wrap="square">
            <a:spAutoFit/>
          </a:bodyPr>
          <a:lstStyle/>
          <a:p>
            <a:pPr algn="ctr" fontAlgn="base"/>
            <a:r>
              <a:rPr lang="en-US" sz="2000" dirty="0" smtClean="0">
                <a:solidFill>
                  <a:srgbClr val="000099"/>
                </a:solidFill>
              </a:rPr>
              <a:t>4- </a:t>
            </a:r>
            <a:r>
              <a:rPr lang="en-US" sz="2000" dirty="0">
                <a:solidFill>
                  <a:srgbClr val="000099"/>
                </a:solidFill>
              </a:rPr>
              <a:t>Get at least </a:t>
            </a:r>
            <a:r>
              <a:rPr lang="en-US" sz="2000" dirty="0" smtClean="0">
                <a:solidFill>
                  <a:srgbClr val="000099"/>
                </a:solidFill>
              </a:rPr>
              <a:t>3 </a:t>
            </a:r>
            <a:r>
              <a:rPr lang="en-US" sz="2000" dirty="0">
                <a:solidFill>
                  <a:srgbClr val="000099"/>
                </a:solidFill>
              </a:rPr>
              <a:t>bids from vendors to make sure you receive the highest quality for the best price.</a:t>
            </a:r>
          </a:p>
        </p:txBody>
      </p:sp>
      <p:sp>
        <p:nvSpPr>
          <p:cNvPr id="13" name="Rectangle 12"/>
          <p:cNvSpPr/>
          <p:nvPr/>
        </p:nvSpPr>
        <p:spPr>
          <a:xfrm>
            <a:off x="5105400" y="4572000"/>
            <a:ext cx="3772478" cy="1015663"/>
          </a:xfrm>
          <a:prstGeom prst="rect">
            <a:avLst/>
          </a:prstGeom>
          <a:solidFill>
            <a:schemeClr val="bg1"/>
          </a:solidFill>
          <a:ln>
            <a:solidFill>
              <a:srgbClr val="00B0F0"/>
            </a:solidFill>
          </a:ln>
        </p:spPr>
        <p:txBody>
          <a:bodyPr wrap="square">
            <a:spAutoFit/>
          </a:bodyPr>
          <a:lstStyle/>
          <a:p>
            <a:pPr algn="ctr" fontAlgn="base"/>
            <a:r>
              <a:rPr lang="en-US" sz="2000" dirty="0" smtClean="0">
                <a:solidFill>
                  <a:srgbClr val="000099"/>
                </a:solidFill>
              </a:rPr>
              <a:t>5- </a:t>
            </a:r>
            <a:r>
              <a:rPr lang="en-US" sz="2000" dirty="0">
                <a:solidFill>
                  <a:srgbClr val="000099"/>
                </a:solidFill>
              </a:rPr>
              <a:t>Get local funding through governments, hospitals, companies, </a:t>
            </a:r>
            <a:r>
              <a:rPr lang="en-US" sz="2000" dirty="0" smtClean="0">
                <a:solidFill>
                  <a:srgbClr val="000099"/>
                </a:solidFill>
              </a:rPr>
              <a:t>organizations</a:t>
            </a:r>
            <a:r>
              <a:rPr lang="en-US" sz="2000" dirty="0">
                <a:solidFill>
                  <a:srgbClr val="000099"/>
                </a:solidFill>
              </a:rPr>
              <a:t>.</a:t>
            </a:r>
          </a:p>
        </p:txBody>
      </p:sp>
      <p:sp>
        <p:nvSpPr>
          <p:cNvPr id="15" name="Rounded Rectangle 14"/>
          <p:cNvSpPr/>
          <p:nvPr/>
        </p:nvSpPr>
        <p:spPr>
          <a:xfrm>
            <a:off x="7010400" y="152400"/>
            <a:ext cx="1600200" cy="5606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B0F0"/>
                </a:solidFill>
              </a:rPr>
              <a:t>Six steps</a:t>
            </a:r>
          </a:p>
        </p:txBody>
      </p:sp>
      <p:sp>
        <p:nvSpPr>
          <p:cNvPr id="17" name="Rectangle 16"/>
          <p:cNvSpPr/>
          <p:nvPr/>
        </p:nvSpPr>
        <p:spPr>
          <a:xfrm>
            <a:off x="5139906" y="5707205"/>
            <a:ext cx="3772478" cy="1015663"/>
          </a:xfrm>
          <a:prstGeom prst="rect">
            <a:avLst/>
          </a:prstGeom>
          <a:solidFill>
            <a:schemeClr val="bg1"/>
          </a:solidFill>
          <a:ln>
            <a:solidFill>
              <a:srgbClr val="00B0F0"/>
            </a:solidFill>
          </a:ln>
        </p:spPr>
        <p:txBody>
          <a:bodyPr wrap="square">
            <a:spAutoFit/>
          </a:bodyPr>
          <a:lstStyle/>
          <a:p>
            <a:pPr algn="ctr" fontAlgn="base"/>
            <a:r>
              <a:rPr lang="en-US" sz="2000" dirty="0" smtClean="0">
                <a:solidFill>
                  <a:srgbClr val="000099"/>
                </a:solidFill>
              </a:rPr>
              <a:t>6- </a:t>
            </a:r>
            <a:r>
              <a:rPr lang="en-US" sz="2000" dirty="0">
                <a:solidFill>
                  <a:srgbClr val="000099"/>
                </a:solidFill>
              </a:rPr>
              <a:t>Develop clear and measurable project outcomes and determine how you will collect your data</a:t>
            </a:r>
            <a:r>
              <a:rPr lang="en-US" sz="2000" dirty="0" smtClean="0">
                <a:solidFill>
                  <a:srgbClr val="000099"/>
                </a:solidFill>
              </a:rPr>
              <a:t>.</a:t>
            </a:r>
            <a:endParaRPr lang="en-US" sz="2000" dirty="0">
              <a:solidFill>
                <a:srgbClr val="000099"/>
              </a:solidFill>
            </a:endParaRPr>
          </a:p>
        </p:txBody>
      </p:sp>
    </p:spTree>
    <p:extLst>
      <p:ext uri="{BB962C8B-B14F-4D97-AF65-F5344CB8AC3E}">
        <p14:creationId xmlns:p14="http://schemas.microsoft.com/office/powerpoint/2010/main" xmlns="" val="38540614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443" y="2276998"/>
            <a:ext cx="8229600" cy="1143000"/>
          </a:xfrm>
        </p:spPr>
        <p:txBody>
          <a:bodyPr>
            <a:normAutofit/>
          </a:bodyPr>
          <a:lstStyle/>
          <a:p>
            <a:r>
              <a:rPr lang="en-US" sz="6600" b="1" dirty="0" smtClean="0">
                <a:solidFill>
                  <a:srgbClr val="FF0000"/>
                </a:solidFill>
              </a:rPr>
              <a:t>Qualification</a:t>
            </a:r>
            <a:endParaRPr lang="en-US" sz="6600" dirty="0">
              <a:solidFill>
                <a:srgbClr val="FF0000"/>
              </a:solidFill>
            </a:endParaRPr>
          </a:p>
        </p:txBody>
      </p:sp>
      <p:sp>
        <p:nvSpPr>
          <p:cNvPr id="5" name="Title 1"/>
          <p:cNvSpPr txBox="1">
            <a:spLocks/>
          </p:cNvSpPr>
          <p:nvPr/>
        </p:nvSpPr>
        <p:spPr>
          <a:xfrm>
            <a:off x="468443" y="4191000"/>
            <a:ext cx="8229600" cy="9144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0000CC"/>
                </a:solidFill>
              </a:rPr>
              <a:t>DRFCC PDG Michel Jazzar [5 </a:t>
            </a:r>
            <a:r>
              <a:rPr lang="en-US" sz="4800" b="1" dirty="0" err="1" smtClean="0">
                <a:solidFill>
                  <a:srgbClr val="0000CC"/>
                </a:solidFill>
              </a:rPr>
              <a:t>mns</a:t>
            </a:r>
            <a:r>
              <a:rPr lang="en-US" sz="4800" b="1" dirty="0" smtClean="0">
                <a:solidFill>
                  <a:srgbClr val="0000CC"/>
                </a:solidFill>
              </a:rPr>
              <a:t>]</a:t>
            </a:r>
            <a:endParaRPr lang="en-US" sz="4800" dirty="0">
              <a:solidFill>
                <a:srgbClr val="0000CC"/>
              </a:solidFill>
            </a:endParaRPr>
          </a:p>
        </p:txBody>
      </p:sp>
      <p:pic>
        <p:nvPicPr>
          <p:cNvPr id="6"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8" name="Picture 7"/>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37090750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24000" y="304800"/>
            <a:ext cx="6969812" cy="5895975"/>
          </a:xfrm>
          <a:prstGeom prst="rect">
            <a:avLst/>
          </a:prstGeom>
          <a:noFill/>
          <a:ln w="9525">
            <a:noFill/>
            <a:miter lim="800000"/>
            <a:headEnd/>
            <a:tailEnd/>
          </a:ln>
          <a:effectLst/>
        </p:spPr>
      </p:pic>
      <p:sp>
        <p:nvSpPr>
          <p:cNvPr id="8" name="Right Arrow 7"/>
          <p:cNvSpPr/>
          <p:nvPr/>
        </p:nvSpPr>
        <p:spPr>
          <a:xfrm>
            <a:off x="457200" y="4343400"/>
            <a:ext cx="990600" cy="6096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81000" y="1752600"/>
            <a:ext cx="990600" cy="6096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1828800"/>
            <a:ext cx="2590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76400" y="4343400"/>
            <a:ext cx="1981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Image associée"/>
          <p:cNvPicPr>
            <a:picLocks noChangeAspect="1" noChangeArrowheads="1"/>
          </p:cNvPicPr>
          <p:nvPr/>
        </p:nvPicPr>
        <p:blipFill>
          <a:blip r:embed="rId3" cstate="print"/>
          <a:srcRect/>
          <a:stretch>
            <a:fillRect/>
          </a:stretch>
        </p:blipFill>
        <p:spPr bwMode="auto">
          <a:xfrm>
            <a:off x="152400" y="152400"/>
            <a:ext cx="1143000" cy="1144786"/>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14400"/>
          </a:xfrm>
        </p:spPr>
        <p:txBody>
          <a:bodyPr>
            <a:normAutofit/>
          </a:bodyPr>
          <a:lstStyle/>
          <a:p>
            <a:r>
              <a:rPr lang="en-US" sz="5400" b="1" dirty="0" smtClean="0">
                <a:solidFill>
                  <a:srgbClr val="FF0000"/>
                </a:solidFill>
              </a:rPr>
              <a:t>Qualification</a:t>
            </a:r>
            <a:endParaRPr lang="en-US" sz="5400" dirty="0">
              <a:solidFill>
                <a:srgbClr val="FF0000"/>
              </a:solidFill>
            </a:endParaRPr>
          </a:p>
        </p:txBody>
      </p:sp>
      <p:sp>
        <p:nvSpPr>
          <p:cNvPr id="5" name="Text Placeholder 4"/>
          <p:cNvSpPr>
            <a:spLocks noGrp="1"/>
          </p:cNvSpPr>
          <p:nvPr>
            <p:ph type="body" idx="1"/>
          </p:nvPr>
        </p:nvSpPr>
        <p:spPr>
          <a:xfrm>
            <a:off x="304800" y="1143000"/>
            <a:ext cx="4192588" cy="487362"/>
          </a:xfrm>
          <a:ln>
            <a:solidFill>
              <a:srgbClr val="FF0000"/>
            </a:solidFill>
          </a:ln>
        </p:spPr>
        <p:txBody>
          <a:bodyPr/>
          <a:lstStyle/>
          <a:p>
            <a:pPr algn="ctr"/>
            <a:r>
              <a:rPr lang="en-US" dirty="0">
                <a:solidFill>
                  <a:srgbClr val="000099"/>
                </a:solidFill>
              </a:rPr>
              <a:t>Qualify </a:t>
            </a:r>
            <a:r>
              <a:rPr lang="en-US" dirty="0" smtClean="0">
                <a:solidFill>
                  <a:srgbClr val="000099"/>
                </a:solidFill>
              </a:rPr>
              <a:t>the District</a:t>
            </a:r>
            <a:endParaRPr lang="en-US" dirty="0">
              <a:solidFill>
                <a:srgbClr val="000099"/>
              </a:solidFill>
            </a:endParaRPr>
          </a:p>
        </p:txBody>
      </p:sp>
      <p:sp>
        <p:nvSpPr>
          <p:cNvPr id="6" name="Content Placeholder 5"/>
          <p:cNvSpPr>
            <a:spLocks noGrp="1"/>
          </p:cNvSpPr>
          <p:nvPr>
            <p:ph sz="half" idx="2"/>
          </p:nvPr>
        </p:nvSpPr>
        <p:spPr>
          <a:xfrm>
            <a:off x="304800" y="2601912"/>
            <a:ext cx="4192588" cy="3951288"/>
          </a:xfrm>
          <a:ln>
            <a:solidFill>
              <a:srgbClr val="FF0000"/>
            </a:solidFill>
          </a:ln>
        </p:spPr>
        <p:txBody>
          <a:bodyPr/>
          <a:lstStyle/>
          <a:p>
            <a:pPr marL="457200" indent="-457200">
              <a:buFont typeface="+mj-lt"/>
              <a:buAutoNum type="arabicPeriod"/>
            </a:pPr>
            <a:r>
              <a:rPr lang="en-US" dirty="0">
                <a:solidFill>
                  <a:srgbClr val="FF0000"/>
                </a:solidFill>
              </a:rPr>
              <a:t>Read</a:t>
            </a:r>
            <a:r>
              <a:rPr lang="en-US" dirty="0"/>
              <a:t> through the district qualification </a:t>
            </a:r>
            <a:r>
              <a:rPr lang="en-US" dirty="0">
                <a:solidFill>
                  <a:srgbClr val="000099"/>
                </a:solidFill>
              </a:rPr>
              <a:t>memorandum of understanding (MOU)</a:t>
            </a:r>
            <a:r>
              <a:rPr lang="en-US" dirty="0"/>
              <a:t> in the </a:t>
            </a:r>
            <a:r>
              <a:rPr lang="en-US" dirty="0">
                <a:hlinkClick r:id="rId3"/>
              </a:rPr>
              <a:t>Grant Center</a:t>
            </a:r>
            <a:r>
              <a:rPr lang="en-US" dirty="0"/>
              <a:t>, </a:t>
            </a:r>
            <a:endParaRPr lang="en-US" dirty="0" smtClean="0"/>
          </a:p>
          <a:p>
            <a:pPr marL="457200" indent="-457200">
              <a:buFont typeface="+mj-lt"/>
              <a:buAutoNum type="arabicPeriod"/>
            </a:pPr>
            <a:r>
              <a:rPr lang="en-US" dirty="0" smtClean="0">
                <a:solidFill>
                  <a:srgbClr val="FF0000"/>
                </a:solidFill>
              </a:rPr>
              <a:t>answer </a:t>
            </a:r>
            <a:r>
              <a:rPr lang="en-US" dirty="0">
                <a:solidFill>
                  <a:srgbClr val="FF0000"/>
                </a:solidFill>
              </a:rPr>
              <a:t>a series of questions</a:t>
            </a:r>
            <a:r>
              <a:rPr lang="en-US" dirty="0"/>
              <a:t>, and </a:t>
            </a:r>
            <a:r>
              <a:rPr lang="en-US" dirty="0">
                <a:solidFill>
                  <a:srgbClr val="FF0000"/>
                </a:solidFill>
              </a:rPr>
              <a:t>agree</a:t>
            </a:r>
            <a:r>
              <a:rPr lang="en-US" dirty="0"/>
              <a:t> to the MOU</a:t>
            </a:r>
          </a:p>
          <a:p>
            <a:pPr marL="457200" indent="-457200">
              <a:buFont typeface="+mj-lt"/>
              <a:buAutoNum type="arabicPeriod"/>
            </a:pPr>
            <a:r>
              <a:rPr lang="en-US" dirty="0">
                <a:solidFill>
                  <a:srgbClr val="000099"/>
                </a:solidFill>
              </a:rPr>
              <a:t>Conduct </a:t>
            </a:r>
            <a:r>
              <a:rPr lang="en-US" dirty="0" smtClean="0">
                <a:solidFill>
                  <a:srgbClr val="000099"/>
                </a:solidFill>
              </a:rPr>
              <a:t>Grant Management </a:t>
            </a:r>
            <a:r>
              <a:rPr lang="en-US" dirty="0" err="1" smtClean="0">
                <a:solidFill>
                  <a:srgbClr val="000099"/>
                </a:solidFill>
              </a:rPr>
              <a:t>Seminar_</a:t>
            </a:r>
            <a:r>
              <a:rPr lang="en-US" dirty="0" err="1" smtClean="0">
                <a:solidFill>
                  <a:srgbClr val="FF0000"/>
                </a:solidFill>
              </a:rPr>
              <a:t>GMS</a:t>
            </a:r>
            <a:r>
              <a:rPr lang="en-US" dirty="0" smtClean="0">
                <a:solidFill>
                  <a:srgbClr val="000099"/>
                </a:solidFill>
              </a:rPr>
              <a:t> </a:t>
            </a:r>
            <a:r>
              <a:rPr lang="en-US" dirty="0"/>
              <a:t>for </a:t>
            </a:r>
            <a:r>
              <a:rPr lang="en-US" dirty="0" smtClean="0"/>
              <a:t>clubs.</a:t>
            </a:r>
            <a:endParaRPr lang="en-US" dirty="0"/>
          </a:p>
          <a:p>
            <a:pPr marL="457200" indent="-457200">
              <a:buFont typeface="+mj-lt"/>
              <a:buAutoNum type="arabicPeriod"/>
            </a:pPr>
            <a:endParaRPr lang="en-US" dirty="0"/>
          </a:p>
        </p:txBody>
      </p:sp>
      <p:sp>
        <p:nvSpPr>
          <p:cNvPr id="7" name="Text Placeholder 6"/>
          <p:cNvSpPr>
            <a:spLocks noGrp="1"/>
          </p:cNvSpPr>
          <p:nvPr>
            <p:ph type="body" sz="quarter" idx="3"/>
          </p:nvPr>
        </p:nvSpPr>
        <p:spPr>
          <a:xfrm>
            <a:off x="4648200" y="1143000"/>
            <a:ext cx="4041775" cy="533400"/>
          </a:xfrm>
          <a:ln>
            <a:solidFill>
              <a:srgbClr val="FF0000"/>
            </a:solidFill>
          </a:ln>
        </p:spPr>
        <p:txBody>
          <a:bodyPr/>
          <a:lstStyle/>
          <a:p>
            <a:pPr algn="ctr"/>
            <a:r>
              <a:rPr lang="en-US" dirty="0">
                <a:solidFill>
                  <a:srgbClr val="000099"/>
                </a:solidFill>
              </a:rPr>
              <a:t>Qualify your </a:t>
            </a:r>
            <a:r>
              <a:rPr lang="en-US" dirty="0" smtClean="0">
                <a:solidFill>
                  <a:srgbClr val="000099"/>
                </a:solidFill>
              </a:rPr>
              <a:t>Club</a:t>
            </a:r>
            <a:endParaRPr lang="en-US" dirty="0">
              <a:solidFill>
                <a:srgbClr val="000099"/>
              </a:solidFill>
            </a:endParaRPr>
          </a:p>
        </p:txBody>
      </p:sp>
      <p:sp>
        <p:nvSpPr>
          <p:cNvPr id="8" name="Content Placeholder 7"/>
          <p:cNvSpPr>
            <a:spLocks noGrp="1"/>
          </p:cNvSpPr>
          <p:nvPr>
            <p:ph sz="quarter" idx="4"/>
          </p:nvPr>
        </p:nvSpPr>
        <p:spPr>
          <a:xfrm>
            <a:off x="4648200" y="2906712"/>
            <a:ext cx="4041775" cy="2427288"/>
          </a:xfrm>
          <a:ln>
            <a:solidFill>
              <a:srgbClr val="FF0000"/>
            </a:solidFill>
          </a:ln>
        </p:spPr>
        <p:txBody>
          <a:bodyPr>
            <a:normAutofit lnSpcReduction="10000"/>
          </a:bodyPr>
          <a:lstStyle/>
          <a:p>
            <a:pPr marL="457200" indent="-457200">
              <a:buFont typeface="+mj-lt"/>
              <a:buAutoNum type="arabicPeriod"/>
            </a:pPr>
            <a:r>
              <a:rPr lang="en-US" dirty="0">
                <a:solidFill>
                  <a:srgbClr val="FF0000"/>
                </a:solidFill>
              </a:rPr>
              <a:t>Agree</a:t>
            </a:r>
            <a:r>
              <a:rPr lang="en-US" dirty="0"/>
              <a:t> to the </a:t>
            </a:r>
            <a:r>
              <a:rPr lang="en-US" dirty="0">
                <a:solidFill>
                  <a:srgbClr val="000099"/>
                </a:solidFill>
              </a:rPr>
              <a:t>club qualification MOU</a:t>
            </a:r>
          </a:p>
          <a:p>
            <a:pPr marL="457200" indent="-457200">
              <a:buFont typeface="+mj-lt"/>
              <a:buAutoNum type="arabicPeriod"/>
            </a:pPr>
            <a:r>
              <a:rPr lang="en-US" dirty="0">
                <a:solidFill>
                  <a:srgbClr val="FF0000"/>
                </a:solidFill>
              </a:rPr>
              <a:t>Complete the </a:t>
            </a:r>
            <a:r>
              <a:rPr lang="en-US" dirty="0" smtClean="0">
                <a:solidFill>
                  <a:srgbClr val="FF0000"/>
                </a:solidFill>
              </a:rPr>
              <a:t>GMS </a:t>
            </a:r>
            <a:r>
              <a:rPr lang="en-US" dirty="0" smtClean="0"/>
              <a:t>training </a:t>
            </a:r>
            <a:r>
              <a:rPr lang="en-US" dirty="0"/>
              <a:t>as outlined by the district</a:t>
            </a:r>
          </a:p>
          <a:p>
            <a:pPr marL="457200" indent="-457200">
              <a:buFont typeface="+mj-lt"/>
              <a:buAutoNum type="arabicPeriod"/>
            </a:pPr>
            <a:r>
              <a:rPr lang="en-US" dirty="0"/>
              <a:t>Complete any </a:t>
            </a:r>
            <a:r>
              <a:rPr lang="en-US" dirty="0" smtClean="0"/>
              <a:t>District </a:t>
            </a:r>
            <a:r>
              <a:rPr lang="en-US" dirty="0" smtClean="0">
                <a:solidFill>
                  <a:srgbClr val="000099"/>
                </a:solidFill>
              </a:rPr>
              <a:t>additional requirements.</a:t>
            </a:r>
            <a:endParaRPr lang="en-US" dirty="0">
              <a:solidFill>
                <a:srgbClr val="000099"/>
              </a:solidFill>
            </a:endParaRPr>
          </a:p>
          <a:p>
            <a:pPr marL="457200" indent="-457200">
              <a:buFont typeface="+mj-lt"/>
              <a:buAutoNum type="arabicPeriod"/>
            </a:pPr>
            <a:endParaRPr lang="en-US" dirty="0"/>
          </a:p>
        </p:txBody>
      </p:sp>
      <p:sp>
        <p:nvSpPr>
          <p:cNvPr id="9" name="Text Placeholder 4"/>
          <p:cNvSpPr txBox="1">
            <a:spLocks/>
          </p:cNvSpPr>
          <p:nvPr/>
        </p:nvSpPr>
        <p:spPr>
          <a:xfrm>
            <a:off x="304800" y="1951038"/>
            <a:ext cx="4192588" cy="487362"/>
          </a:xfrm>
          <a:prstGeom prst="rect">
            <a:avLst/>
          </a:prstGeom>
          <a:ln>
            <a:solidFill>
              <a:srgbClr val="FF0000"/>
            </a:solidFill>
          </a:ln>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000099"/>
                </a:solidFill>
                <a:effectLst/>
                <a:uLnTx/>
                <a:uFillTx/>
                <a:latin typeface="+mn-lt"/>
                <a:ea typeface="+mn-ea"/>
                <a:cs typeface="+mn-cs"/>
              </a:rPr>
              <a:t>DG +DGE+ DRFCC</a:t>
            </a:r>
          </a:p>
        </p:txBody>
      </p:sp>
      <p:sp>
        <p:nvSpPr>
          <p:cNvPr id="10" name="Rectangle 9"/>
          <p:cNvSpPr/>
          <p:nvPr/>
        </p:nvSpPr>
        <p:spPr>
          <a:xfrm>
            <a:off x="4648200" y="1976735"/>
            <a:ext cx="4038600" cy="830997"/>
          </a:xfrm>
          <a:prstGeom prst="rect">
            <a:avLst/>
          </a:prstGeom>
          <a:ln>
            <a:solidFill>
              <a:srgbClr val="FF0000"/>
            </a:solidFill>
          </a:ln>
        </p:spPr>
        <p:txBody>
          <a:bodyPr wrap="square">
            <a:spAutoFit/>
          </a:bodyPr>
          <a:lstStyle/>
          <a:p>
            <a:pPr algn="ctr"/>
            <a:r>
              <a:rPr lang="en-US" sz="2400" b="1" dirty="0" smtClean="0">
                <a:solidFill>
                  <a:srgbClr val="00B050"/>
                </a:solidFill>
              </a:rPr>
              <a:t>P 19-20 + PE 20-21</a:t>
            </a:r>
          </a:p>
          <a:p>
            <a:pPr algn="ctr"/>
            <a:r>
              <a:rPr lang="en-US" sz="2400" b="1" dirty="0" smtClean="0">
                <a:solidFill>
                  <a:srgbClr val="000099"/>
                </a:solidFill>
              </a:rPr>
              <a:t>For TRF-MOU</a:t>
            </a:r>
            <a:endParaRPr lang="en-US" sz="2400" b="1" dirty="0">
              <a:solidFill>
                <a:srgbClr val="000099"/>
              </a:solidFill>
            </a:endParaRPr>
          </a:p>
        </p:txBody>
      </p:sp>
      <p:sp>
        <p:nvSpPr>
          <p:cNvPr id="11" name="Down Arrow 10"/>
          <p:cNvSpPr/>
          <p:nvPr/>
        </p:nvSpPr>
        <p:spPr>
          <a:xfrm>
            <a:off x="8153400" y="1219200"/>
            <a:ext cx="533400" cy="76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3886200" y="1219200"/>
            <a:ext cx="533400" cy="76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Image associée"/>
          <p:cNvPicPr>
            <a:picLocks noChangeAspect="1" noChangeArrowheads="1"/>
          </p:cNvPicPr>
          <p:nvPr/>
        </p:nvPicPr>
        <p:blipFill>
          <a:blip r:embed="rId4" cstate="print"/>
          <a:srcRect/>
          <a:stretch>
            <a:fillRect/>
          </a:stretch>
        </p:blipFill>
        <p:spPr bwMode="auto">
          <a:xfrm>
            <a:off x="1371600" y="0"/>
            <a:ext cx="1143000" cy="1144786"/>
          </a:xfrm>
          <a:prstGeom prst="rect">
            <a:avLst/>
          </a:prstGeom>
          <a:noFill/>
        </p:spPr>
      </p:pic>
      <p:sp>
        <p:nvSpPr>
          <p:cNvPr id="14" name="Rectangle 13"/>
          <p:cNvSpPr/>
          <p:nvPr/>
        </p:nvSpPr>
        <p:spPr>
          <a:xfrm>
            <a:off x="4648200" y="5484106"/>
            <a:ext cx="4038600" cy="830997"/>
          </a:xfrm>
          <a:prstGeom prst="rect">
            <a:avLst/>
          </a:prstGeom>
          <a:ln>
            <a:solidFill>
              <a:srgbClr val="FF0000"/>
            </a:solidFill>
          </a:ln>
        </p:spPr>
        <p:txBody>
          <a:bodyPr wrap="square">
            <a:spAutoFit/>
          </a:bodyPr>
          <a:lstStyle/>
          <a:p>
            <a:pPr algn="ctr"/>
            <a:r>
              <a:rPr lang="en-US" sz="2400" b="1" dirty="0" smtClean="0">
                <a:solidFill>
                  <a:srgbClr val="00B050"/>
                </a:solidFill>
              </a:rPr>
              <a:t>P 20-21 + PE 21-22</a:t>
            </a:r>
          </a:p>
          <a:p>
            <a:pPr algn="ctr"/>
            <a:r>
              <a:rPr lang="en-US" sz="2400" b="1" dirty="0" smtClean="0">
                <a:solidFill>
                  <a:srgbClr val="000099"/>
                </a:solidFill>
              </a:rPr>
              <a:t>For  D2452 addendum MOU</a:t>
            </a:r>
            <a:endParaRPr lang="en-US" sz="2400" b="1" dirty="0">
              <a:solidFill>
                <a:srgbClr val="000099"/>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381000" y="1752600"/>
            <a:ext cx="8501146" cy="3814762"/>
          </a:xfrm>
          <a:prstGeom prst="rect">
            <a:avLst/>
          </a:prstGeom>
          <a:noFill/>
          <a:ln w="9525">
            <a:noFill/>
            <a:miter lim="800000"/>
            <a:headEnd/>
            <a:tailEnd/>
          </a:ln>
          <a:effectLst/>
        </p:spPr>
      </p:pic>
      <p:sp>
        <p:nvSpPr>
          <p:cNvPr id="8" name="TextBox 7"/>
          <p:cNvSpPr txBox="1"/>
          <p:nvPr/>
        </p:nvSpPr>
        <p:spPr>
          <a:xfrm>
            <a:off x="5486400" y="533400"/>
            <a:ext cx="3048000" cy="584775"/>
          </a:xfrm>
          <a:prstGeom prst="rect">
            <a:avLst/>
          </a:prstGeom>
          <a:noFill/>
          <a:ln>
            <a:solidFill>
              <a:srgbClr val="FF0000"/>
            </a:solidFill>
          </a:ln>
        </p:spPr>
        <p:txBody>
          <a:bodyPr wrap="square" rtlCol="0">
            <a:spAutoFit/>
          </a:bodyPr>
          <a:lstStyle/>
          <a:p>
            <a:pPr algn="ctr"/>
            <a:r>
              <a:rPr lang="en-US" sz="3200" b="1" dirty="0" smtClean="0">
                <a:solidFill>
                  <a:srgbClr val="000099"/>
                </a:solidFill>
              </a:rPr>
              <a:t>RY 2020-2021</a:t>
            </a:r>
            <a:endParaRPr lang="en-US" sz="3200" b="1" dirty="0">
              <a:solidFill>
                <a:srgbClr val="000099"/>
              </a:solidFill>
            </a:endParaRPr>
          </a:p>
        </p:txBody>
      </p:sp>
      <p:sp>
        <p:nvSpPr>
          <p:cNvPr id="9" name="TextBox 8"/>
          <p:cNvSpPr txBox="1"/>
          <p:nvPr/>
        </p:nvSpPr>
        <p:spPr>
          <a:xfrm>
            <a:off x="1219200" y="5715000"/>
            <a:ext cx="2438400" cy="400110"/>
          </a:xfrm>
          <a:prstGeom prst="rect">
            <a:avLst/>
          </a:prstGeom>
          <a:noFill/>
          <a:ln>
            <a:solidFill>
              <a:srgbClr val="FF0000"/>
            </a:solidFill>
          </a:ln>
        </p:spPr>
        <p:txBody>
          <a:bodyPr wrap="square" rtlCol="0">
            <a:spAutoFit/>
          </a:bodyPr>
          <a:lstStyle/>
          <a:p>
            <a:pPr algn="ctr"/>
            <a:r>
              <a:rPr lang="en-US" sz="2000" b="1" dirty="0" smtClean="0">
                <a:solidFill>
                  <a:srgbClr val="000099"/>
                </a:solidFill>
              </a:rPr>
              <a:t>2019-2020</a:t>
            </a:r>
            <a:endParaRPr lang="en-US" sz="2000" b="1" dirty="0">
              <a:solidFill>
                <a:srgbClr val="000099"/>
              </a:solidFill>
            </a:endParaRPr>
          </a:p>
        </p:txBody>
      </p:sp>
      <p:sp>
        <p:nvSpPr>
          <p:cNvPr id="10" name="TextBox 9"/>
          <p:cNvSpPr txBox="1"/>
          <p:nvPr/>
        </p:nvSpPr>
        <p:spPr>
          <a:xfrm>
            <a:off x="5029200" y="5715000"/>
            <a:ext cx="2438400" cy="400110"/>
          </a:xfrm>
          <a:prstGeom prst="rect">
            <a:avLst/>
          </a:prstGeom>
          <a:noFill/>
          <a:ln>
            <a:solidFill>
              <a:srgbClr val="FF0000"/>
            </a:solidFill>
          </a:ln>
        </p:spPr>
        <p:txBody>
          <a:bodyPr wrap="square" rtlCol="0">
            <a:spAutoFit/>
          </a:bodyPr>
          <a:lstStyle/>
          <a:p>
            <a:pPr algn="ctr"/>
            <a:r>
              <a:rPr lang="en-US" sz="2000" b="1" dirty="0" smtClean="0">
                <a:solidFill>
                  <a:srgbClr val="000099"/>
                </a:solidFill>
              </a:rPr>
              <a:t>2020-2021</a:t>
            </a:r>
            <a:endParaRPr lang="en-US" b="1" dirty="0">
              <a:solidFill>
                <a:srgbClr val="000099"/>
              </a:solidFill>
            </a:endParaRPr>
          </a:p>
        </p:txBody>
      </p:sp>
      <p:sp>
        <p:nvSpPr>
          <p:cNvPr id="11" name="TextBox 10"/>
          <p:cNvSpPr txBox="1"/>
          <p:nvPr/>
        </p:nvSpPr>
        <p:spPr>
          <a:xfrm>
            <a:off x="381000" y="348733"/>
            <a:ext cx="3733800" cy="954107"/>
          </a:xfrm>
          <a:prstGeom prst="rect">
            <a:avLst/>
          </a:prstGeom>
          <a:noFill/>
          <a:ln>
            <a:solidFill>
              <a:srgbClr val="FF0000"/>
            </a:solidFill>
          </a:ln>
        </p:spPr>
        <p:txBody>
          <a:bodyPr wrap="square" rtlCol="0">
            <a:spAutoFit/>
          </a:bodyPr>
          <a:lstStyle/>
          <a:p>
            <a:pPr algn="ctr"/>
            <a:r>
              <a:rPr lang="en-US" sz="2800" b="1" dirty="0" smtClean="0">
                <a:solidFill>
                  <a:srgbClr val="000099"/>
                </a:solidFill>
              </a:rPr>
              <a:t>Fill and sign just after</a:t>
            </a:r>
          </a:p>
          <a:p>
            <a:pPr algn="ctr"/>
            <a:r>
              <a:rPr lang="en-US" sz="2800" b="1" dirty="0" smtClean="0">
                <a:solidFill>
                  <a:srgbClr val="000099"/>
                </a:solidFill>
              </a:rPr>
              <a:t>ZM 17 June 2020</a:t>
            </a:r>
            <a:endParaRPr lang="en-US" sz="2800" b="1" dirty="0">
              <a:solidFill>
                <a:srgbClr val="000099"/>
              </a:solidFill>
            </a:endParaRPr>
          </a:p>
        </p:txBody>
      </p:sp>
      <p:sp>
        <p:nvSpPr>
          <p:cNvPr id="12" name="Right Arrow 11"/>
          <p:cNvSpPr/>
          <p:nvPr/>
        </p:nvSpPr>
        <p:spPr>
          <a:xfrm>
            <a:off x="4191000" y="609600"/>
            <a:ext cx="1219200" cy="457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dirty="0" smtClean="0">
                <a:solidFill>
                  <a:srgbClr val="FF0000"/>
                </a:solidFill>
              </a:rPr>
              <a:t> D2452 additional requirements</a:t>
            </a:r>
            <a:br>
              <a:rPr lang="en-US" dirty="0" smtClean="0">
                <a:solidFill>
                  <a:srgbClr val="FF0000"/>
                </a:solidFill>
              </a:rPr>
            </a:br>
            <a:r>
              <a:rPr lang="en-US" dirty="0" smtClean="0">
                <a:solidFill>
                  <a:srgbClr val="FF0000"/>
                </a:solidFill>
              </a:rPr>
              <a:t>RY 2020-2021</a:t>
            </a:r>
            <a:endParaRPr lang="en-US" dirty="0">
              <a:solidFill>
                <a:srgbClr val="FF0000"/>
              </a:solidFill>
            </a:endParaRPr>
          </a:p>
        </p:txBody>
      </p:sp>
      <p:sp>
        <p:nvSpPr>
          <p:cNvPr id="3" name="Content Placeholder 2"/>
          <p:cNvSpPr>
            <a:spLocks noGrp="1"/>
          </p:cNvSpPr>
          <p:nvPr>
            <p:ph idx="1"/>
          </p:nvPr>
        </p:nvSpPr>
        <p:spPr>
          <a:xfrm>
            <a:off x="457200" y="1600200"/>
            <a:ext cx="8458200" cy="5105400"/>
          </a:xfrm>
        </p:spPr>
        <p:txBody>
          <a:bodyPr>
            <a:normAutofit fontScale="77500" lnSpcReduction="20000"/>
          </a:bodyPr>
          <a:lstStyle/>
          <a:p>
            <a:pPr lvl="0"/>
            <a:r>
              <a:rPr lang="en-US" b="1" dirty="0">
                <a:solidFill>
                  <a:srgbClr val="FF0000"/>
                </a:solidFill>
              </a:rPr>
              <a:t>Attend a Grant Management </a:t>
            </a:r>
            <a:r>
              <a:rPr lang="en-US" b="1" dirty="0" err="1">
                <a:solidFill>
                  <a:srgbClr val="FF0000"/>
                </a:solidFill>
              </a:rPr>
              <a:t>Seminar_GMS</a:t>
            </a:r>
            <a:r>
              <a:rPr lang="en-US" b="1" dirty="0">
                <a:solidFill>
                  <a:srgbClr val="FF0000"/>
                </a:solidFill>
              </a:rPr>
              <a:t>. </a:t>
            </a:r>
            <a:r>
              <a:rPr lang="en-US" dirty="0">
                <a:solidFill>
                  <a:srgbClr val="0000CC"/>
                </a:solidFill>
              </a:rPr>
              <a:t>Rotary Clubs involved in grant funded projects </a:t>
            </a:r>
            <a:r>
              <a:rPr lang="en-US" b="1" dirty="0">
                <a:solidFill>
                  <a:srgbClr val="0000CC"/>
                </a:solidFill>
              </a:rPr>
              <a:t>should</a:t>
            </a:r>
            <a:r>
              <a:rPr lang="en-US" dirty="0">
                <a:solidFill>
                  <a:srgbClr val="0000CC"/>
                </a:solidFill>
              </a:rPr>
              <a:t> participate in a grant management seminar in the district. Your club can send its president 2020-21 or another member. A </a:t>
            </a:r>
            <a:r>
              <a:rPr lang="en-US" b="1" dirty="0">
                <a:solidFill>
                  <a:srgbClr val="0000CC"/>
                </a:solidFill>
              </a:rPr>
              <a:t>minimum of one</a:t>
            </a:r>
            <a:r>
              <a:rPr lang="en-US" dirty="0">
                <a:solidFill>
                  <a:srgbClr val="0000CC"/>
                </a:solidFill>
              </a:rPr>
              <a:t> representative [Board member </a:t>
            </a:r>
            <a:r>
              <a:rPr lang="en-US" u="sng" dirty="0">
                <a:solidFill>
                  <a:srgbClr val="0000CC"/>
                </a:solidFill>
              </a:rPr>
              <a:t>or</a:t>
            </a:r>
            <a:r>
              <a:rPr lang="en-US" dirty="0">
                <a:solidFill>
                  <a:srgbClr val="0000CC"/>
                </a:solidFill>
              </a:rPr>
              <a:t> TRF club committee chair 2020-21] from your club </a:t>
            </a:r>
            <a:r>
              <a:rPr lang="en-US" b="1" dirty="0">
                <a:solidFill>
                  <a:srgbClr val="0000CC"/>
                </a:solidFill>
              </a:rPr>
              <a:t>must</a:t>
            </a:r>
            <a:r>
              <a:rPr lang="en-US" dirty="0">
                <a:solidFill>
                  <a:srgbClr val="0000CC"/>
                </a:solidFill>
              </a:rPr>
              <a:t> attend the GMS.</a:t>
            </a:r>
          </a:p>
          <a:p>
            <a:pPr lvl="0"/>
            <a:r>
              <a:rPr lang="en-US" b="1" dirty="0">
                <a:solidFill>
                  <a:srgbClr val="FF0000"/>
                </a:solidFill>
              </a:rPr>
              <a:t>Complete the Club Memorandum of Understanding </a:t>
            </a:r>
            <a:r>
              <a:rPr lang="en-US" b="1" dirty="0">
                <a:solidFill>
                  <a:srgbClr val="0000CC"/>
                </a:solidFill>
              </a:rPr>
              <a:t>(MOU</a:t>
            </a:r>
            <a:r>
              <a:rPr lang="en-US" b="1" dirty="0" smtClean="0">
                <a:solidFill>
                  <a:srgbClr val="0000CC"/>
                </a:solidFill>
              </a:rPr>
              <a:t>) the one of RI and the one of District 2452 </a:t>
            </a:r>
          </a:p>
          <a:p>
            <a:pPr lvl="0"/>
            <a:r>
              <a:rPr lang="en-US" b="1" dirty="0" smtClean="0">
                <a:solidFill>
                  <a:srgbClr val="0000CC"/>
                </a:solidFill>
              </a:rPr>
              <a:t>Copy </a:t>
            </a:r>
            <a:r>
              <a:rPr lang="en-US" b="1" dirty="0">
                <a:solidFill>
                  <a:srgbClr val="0000CC"/>
                </a:solidFill>
              </a:rPr>
              <a:t>of Receipt of RI dues payment</a:t>
            </a:r>
            <a:r>
              <a:rPr lang="en-US" dirty="0">
                <a:solidFill>
                  <a:srgbClr val="0000CC"/>
                </a:solidFill>
              </a:rPr>
              <a:t> 1</a:t>
            </a:r>
            <a:r>
              <a:rPr lang="en-US" baseline="30000" dirty="0">
                <a:solidFill>
                  <a:srgbClr val="0000CC"/>
                </a:solidFill>
              </a:rPr>
              <a:t>st</a:t>
            </a:r>
            <a:r>
              <a:rPr lang="en-US" dirty="0">
                <a:solidFill>
                  <a:srgbClr val="0000CC"/>
                </a:solidFill>
              </a:rPr>
              <a:t> July 2020 and/or 1</a:t>
            </a:r>
            <a:r>
              <a:rPr lang="en-US" baseline="30000" dirty="0">
                <a:solidFill>
                  <a:srgbClr val="0000CC"/>
                </a:solidFill>
              </a:rPr>
              <a:t>st</a:t>
            </a:r>
            <a:r>
              <a:rPr lang="en-US" dirty="0">
                <a:solidFill>
                  <a:srgbClr val="0000CC"/>
                </a:solidFill>
              </a:rPr>
              <a:t> January 2021 depending on the date of completion of the submission for the </a:t>
            </a:r>
            <a:r>
              <a:rPr lang="en-US" dirty="0" smtClean="0">
                <a:solidFill>
                  <a:srgbClr val="0000CC"/>
                </a:solidFill>
              </a:rPr>
              <a:t>Grant: </a:t>
            </a:r>
            <a:r>
              <a:rPr lang="en-US" dirty="0">
                <a:solidFill>
                  <a:srgbClr val="0000CC"/>
                </a:solidFill>
              </a:rPr>
              <a:t>Global, District and Scale.</a:t>
            </a:r>
          </a:p>
          <a:p>
            <a:pPr lvl="0"/>
            <a:r>
              <a:rPr lang="en-US" b="1" dirty="0">
                <a:solidFill>
                  <a:srgbClr val="0000CC"/>
                </a:solidFill>
              </a:rPr>
              <a:t>Copy of Receipt of District 2452 dues payment</a:t>
            </a:r>
            <a:r>
              <a:rPr lang="en-US" dirty="0">
                <a:solidFill>
                  <a:srgbClr val="0000CC"/>
                </a:solidFill>
              </a:rPr>
              <a:t> dated </a:t>
            </a:r>
            <a:r>
              <a:rPr lang="en-US" u="sng" dirty="0">
                <a:solidFill>
                  <a:srgbClr val="0000CC"/>
                </a:solidFill>
              </a:rPr>
              <a:t>before 31 December 2020</a:t>
            </a:r>
            <a:r>
              <a:rPr lang="en-US" dirty="0">
                <a:solidFill>
                  <a:srgbClr val="0000CC"/>
                </a:solidFill>
              </a:rPr>
              <a:t> for the submission for the Global, District and/or Scale Grant.</a:t>
            </a:r>
          </a:p>
          <a:p>
            <a:endParaRPr lang="en-US" dirty="0">
              <a:solidFill>
                <a:srgbClr val="0000CC"/>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52701" y="3543300"/>
            <a:ext cx="8229600" cy="1143000"/>
          </a:xfrm>
        </p:spPr>
        <p:txBody>
          <a:bodyPr>
            <a:normAutofit/>
          </a:bodyPr>
          <a:lstStyle/>
          <a:p>
            <a:r>
              <a:rPr lang="en-US" sz="4000" b="1" dirty="0" smtClean="0">
                <a:solidFill>
                  <a:srgbClr val="C00000"/>
                </a:solidFill>
              </a:rPr>
              <a:t>Additional requirements</a:t>
            </a:r>
            <a:endParaRPr lang="en-US" sz="4000" b="1" dirty="0">
              <a:solidFill>
                <a:srgbClr val="C00000"/>
              </a:solidFill>
            </a:endParaRPr>
          </a:p>
        </p:txBody>
      </p:sp>
      <p:pic>
        <p:nvPicPr>
          <p:cNvPr id="4" name="Picture 3"/>
          <p:cNvPicPr>
            <a:picLocks noChangeAspect="1"/>
          </p:cNvPicPr>
          <p:nvPr/>
        </p:nvPicPr>
        <p:blipFill>
          <a:blip r:embed="rId2"/>
          <a:stretch>
            <a:fillRect/>
          </a:stretch>
        </p:blipFill>
        <p:spPr>
          <a:xfrm>
            <a:off x="4231256" y="1295400"/>
            <a:ext cx="4303144" cy="5562600"/>
          </a:xfrm>
          <a:prstGeom prst="rect">
            <a:avLst/>
          </a:prstGeom>
        </p:spPr>
      </p:pic>
      <p:sp>
        <p:nvSpPr>
          <p:cNvPr id="5" name="Right Arrow 4"/>
          <p:cNvSpPr/>
          <p:nvPr/>
        </p:nvSpPr>
        <p:spPr>
          <a:xfrm>
            <a:off x="2446521" y="3124200"/>
            <a:ext cx="1295399" cy="1219200"/>
          </a:xfrm>
          <a:prstGeom prst="right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86400" y="533400"/>
            <a:ext cx="3048000" cy="584775"/>
          </a:xfrm>
          <a:prstGeom prst="rect">
            <a:avLst/>
          </a:prstGeom>
          <a:noFill/>
          <a:ln>
            <a:solidFill>
              <a:srgbClr val="FF0000"/>
            </a:solidFill>
          </a:ln>
        </p:spPr>
        <p:txBody>
          <a:bodyPr wrap="square" rtlCol="0">
            <a:spAutoFit/>
          </a:bodyPr>
          <a:lstStyle/>
          <a:p>
            <a:pPr algn="ctr"/>
            <a:r>
              <a:rPr lang="en-US" sz="3200" b="1" dirty="0" smtClean="0">
                <a:solidFill>
                  <a:srgbClr val="000099"/>
                </a:solidFill>
              </a:rPr>
              <a:t>RY 2020-2021</a:t>
            </a:r>
            <a:endParaRPr lang="en-US" sz="3200" b="1" dirty="0">
              <a:solidFill>
                <a:srgbClr val="000099"/>
              </a:solidFill>
            </a:endParaRPr>
          </a:p>
        </p:txBody>
      </p:sp>
      <p:sp>
        <p:nvSpPr>
          <p:cNvPr id="7" name="TextBox 6"/>
          <p:cNvSpPr txBox="1"/>
          <p:nvPr/>
        </p:nvSpPr>
        <p:spPr>
          <a:xfrm>
            <a:off x="381000" y="348733"/>
            <a:ext cx="3733800" cy="954107"/>
          </a:xfrm>
          <a:prstGeom prst="rect">
            <a:avLst/>
          </a:prstGeom>
          <a:noFill/>
          <a:ln>
            <a:solidFill>
              <a:srgbClr val="FF0000"/>
            </a:solidFill>
          </a:ln>
        </p:spPr>
        <p:txBody>
          <a:bodyPr wrap="square" rtlCol="0">
            <a:spAutoFit/>
          </a:bodyPr>
          <a:lstStyle/>
          <a:p>
            <a:pPr algn="ctr"/>
            <a:r>
              <a:rPr lang="en-US" sz="2800" b="1" dirty="0" smtClean="0">
                <a:solidFill>
                  <a:srgbClr val="000099"/>
                </a:solidFill>
              </a:rPr>
              <a:t>Fill and sign before 31</a:t>
            </a:r>
            <a:r>
              <a:rPr lang="en-US" sz="2800" b="1" baseline="30000" dirty="0" smtClean="0">
                <a:solidFill>
                  <a:srgbClr val="000099"/>
                </a:solidFill>
              </a:rPr>
              <a:t>st</a:t>
            </a:r>
            <a:r>
              <a:rPr lang="en-US" sz="2800" b="1" dirty="0" smtClean="0">
                <a:solidFill>
                  <a:srgbClr val="000099"/>
                </a:solidFill>
              </a:rPr>
              <a:t> of July 2020</a:t>
            </a:r>
          </a:p>
        </p:txBody>
      </p:sp>
      <p:sp>
        <p:nvSpPr>
          <p:cNvPr id="8" name="Right Arrow 7"/>
          <p:cNvSpPr/>
          <p:nvPr/>
        </p:nvSpPr>
        <p:spPr>
          <a:xfrm>
            <a:off x="4191000" y="609600"/>
            <a:ext cx="1219200" cy="457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676139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228600" y="1295400"/>
            <a:ext cx="8610600" cy="4162425"/>
          </a:xfrm>
          <a:prstGeom prst="rect">
            <a:avLst/>
          </a:prstGeom>
          <a:noFill/>
          <a:ln w="9525">
            <a:noFill/>
            <a:miter lim="800000"/>
            <a:headEnd/>
            <a:tailEnd/>
          </a:ln>
          <a:effectLst/>
        </p:spPr>
      </p:pic>
      <p:sp>
        <p:nvSpPr>
          <p:cNvPr id="3" name="Rounded Rectangle 2"/>
          <p:cNvSpPr/>
          <p:nvPr/>
        </p:nvSpPr>
        <p:spPr>
          <a:xfrm>
            <a:off x="1219200" y="1524000"/>
            <a:ext cx="1143000" cy="457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172200" y="2133600"/>
            <a:ext cx="2667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53000" y="1524000"/>
            <a:ext cx="990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447800" y="762000"/>
            <a:ext cx="609600" cy="685800"/>
          </a:xfrm>
          <a:prstGeom prst="downArrow">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304800"/>
            <a:ext cx="2133600" cy="369332"/>
          </a:xfrm>
          <a:prstGeom prst="rect">
            <a:avLst/>
          </a:prstGeom>
          <a:noFill/>
          <a:ln>
            <a:solidFill>
              <a:srgbClr val="000099"/>
            </a:solidFill>
          </a:ln>
        </p:spPr>
        <p:txBody>
          <a:bodyPr wrap="square" rtlCol="0">
            <a:spAutoFit/>
          </a:bodyPr>
          <a:lstStyle/>
          <a:p>
            <a:pPr algn="ctr"/>
            <a:r>
              <a:rPr lang="en-US" dirty="0" smtClean="0">
                <a:solidFill>
                  <a:srgbClr val="000099"/>
                </a:solidFill>
              </a:rPr>
              <a:t>Info for RCs/Districts</a:t>
            </a:r>
            <a:endParaRPr lang="en-US" dirty="0">
              <a:solidFill>
                <a:srgbClr val="000099"/>
              </a:solidFill>
            </a:endParaRPr>
          </a:p>
        </p:txBody>
      </p:sp>
      <p:sp>
        <p:nvSpPr>
          <p:cNvPr id="9" name="TextBox 8"/>
          <p:cNvSpPr txBox="1"/>
          <p:nvPr/>
        </p:nvSpPr>
        <p:spPr>
          <a:xfrm>
            <a:off x="4031411" y="322302"/>
            <a:ext cx="2743200" cy="369332"/>
          </a:xfrm>
          <a:prstGeom prst="rect">
            <a:avLst/>
          </a:prstGeom>
          <a:noFill/>
          <a:ln>
            <a:solidFill>
              <a:srgbClr val="FF0000"/>
            </a:solidFill>
          </a:ln>
        </p:spPr>
        <p:txBody>
          <a:bodyPr wrap="square" rtlCol="0">
            <a:spAutoFit/>
          </a:bodyPr>
          <a:lstStyle/>
          <a:p>
            <a:pPr algn="ctr"/>
            <a:r>
              <a:rPr lang="en-US" dirty="0" smtClean="0">
                <a:solidFill>
                  <a:srgbClr val="000099"/>
                </a:solidFill>
              </a:rPr>
              <a:t>Info for DG - DGE - DRFCC</a:t>
            </a:r>
            <a:endParaRPr lang="en-US" dirty="0">
              <a:solidFill>
                <a:srgbClr val="000099"/>
              </a:solidFill>
            </a:endParaRPr>
          </a:p>
        </p:txBody>
      </p:sp>
      <p:cxnSp>
        <p:nvCxnSpPr>
          <p:cNvPr id="11" name="Shape 10"/>
          <p:cNvCxnSpPr>
            <a:stCxn id="3" idx="2"/>
          </p:cNvCxnSpPr>
          <p:nvPr/>
        </p:nvCxnSpPr>
        <p:spPr>
          <a:xfrm rot="16200000" flipH="1">
            <a:off x="3676650" y="95250"/>
            <a:ext cx="457200" cy="4229100"/>
          </a:xfrm>
          <a:prstGeom prst="bentConnector2">
            <a:avLst/>
          </a:prstGeom>
          <a:ln w="38100">
            <a:solidFill>
              <a:srgbClr val="000099"/>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5105400" y="762000"/>
            <a:ext cx="609600" cy="76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24400" y="5606504"/>
            <a:ext cx="4267200" cy="769441"/>
          </a:xfrm>
          <a:prstGeom prst="rect">
            <a:avLst/>
          </a:prstGeom>
          <a:noFill/>
          <a:ln>
            <a:solidFill>
              <a:srgbClr val="000099"/>
            </a:solidFill>
          </a:ln>
        </p:spPr>
        <p:txBody>
          <a:bodyPr wrap="square" rtlCol="0">
            <a:spAutoFit/>
          </a:bodyPr>
          <a:lstStyle/>
          <a:p>
            <a:pPr algn="ctr"/>
            <a:r>
              <a:rPr lang="en-US" sz="4400" b="1" dirty="0" smtClean="0">
                <a:solidFill>
                  <a:srgbClr val="000099"/>
                </a:solidFill>
              </a:rPr>
              <a:t>Districts : Actions</a:t>
            </a:r>
            <a:endParaRPr lang="en-US" sz="4400" b="1" dirty="0">
              <a:solidFill>
                <a:srgbClr val="000099"/>
              </a:solidFill>
            </a:endParaRPr>
          </a:p>
        </p:txBody>
      </p:sp>
      <p:sp>
        <p:nvSpPr>
          <p:cNvPr id="14" name="TextBox 13"/>
          <p:cNvSpPr txBox="1"/>
          <p:nvPr/>
        </p:nvSpPr>
        <p:spPr>
          <a:xfrm>
            <a:off x="228600" y="5624782"/>
            <a:ext cx="4305300" cy="769441"/>
          </a:xfrm>
          <a:prstGeom prst="rect">
            <a:avLst/>
          </a:prstGeom>
          <a:noFill/>
          <a:ln>
            <a:solidFill>
              <a:srgbClr val="000099"/>
            </a:solidFill>
          </a:ln>
        </p:spPr>
        <p:txBody>
          <a:bodyPr wrap="square" rtlCol="0">
            <a:spAutoFit/>
          </a:bodyPr>
          <a:lstStyle/>
          <a:p>
            <a:pPr algn="ctr"/>
            <a:r>
              <a:rPr lang="en-US" sz="4400" b="1" dirty="0" smtClean="0">
                <a:solidFill>
                  <a:srgbClr val="000099"/>
                </a:solidFill>
              </a:rPr>
              <a:t>Clubs: To apply</a:t>
            </a:r>
            <a:endParaRPr lang="en-US" sz="4400" b="1" dirty="0">
              <a:solidFill>
                <a:srgbClr val="000099"/>
              </a:solidFill>
            </a:endParaRPr>
          </a:p>
        </p:txBody>
      </p:sp>
      <p:cxnSp>
        <p:nvCxnSpPr>
          <p:cNvPr id="6" name="Straight Arrow Connector 5"/>
          <p:cNvCxnSpPr/>
          <p:nvPr/>
        </p:nvCxnSpPr>
        <p:spPr>
          <a:xfrm>
            <a:off x="1371600" y="2015705"/>
            <a:ext cx="0" cy="34766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334000" y="1981199"/>
            <a:ext cx="0" cy="34766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581860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965" y="3177374"/>
            <a:ext cx="8521908" cy="923330"/>
          </a:xfrm>
          <a:prstGeom prst="rect">
            <a:avLst/>
          </a:prstGeom>
        </p:spPr>
        <p:txBody>
          <a:bodyPr wrap="square">
            <a:spAutoFit/>
          </a:bodyPr>
          <a:lstStyle/>
          <a:p>
            <a:pPr algn="ctr"/>
            <a:r>
              <a:rPr lang="en-US" sz="5400" b="1" dirty="0" smtClean="0">
                <a:solidFill>
                  <a:srgbClr val="C00000"/>
                </a:solidFill>
              </a:rPr>
              <a:t>Foundation goals 2020-2021</a:t>
            </a:r>
            <a:endParaRPr lang="en-US" sz="5400" b="1" dirty="0">
              <a:solidFill>
                <a:srgbClr val="C00000"/>
              </a:solidFill>
            </a:endParaRPr>
          </a:p>
        </p:txBody>
      </p:sp>
      <p:sp>
        <p:nvSpPr>
          <p:cNvPr id="3" name="Rectangle 2"/>
          <p:cNvSpPr/>
          <p:nvPr/>
        </p:nvSpPr>
        <p:spPr>
          <a:xfrm>
            <a:off x="429319" y="4322986"/>
            <a:ext cx="8077200" cy="769441"/>
          </a:xfrm>
          <a:prstGeom prst="rect">
            <a:avLst/>
          </a:prstGeom>
        </p:spPr>
        <p:txBody>
          <a:bodyPr wrap="square">
            <a:spAutoFit/>
          </a:bodyPr>
          <a:lstStyle/>
          <a:p>
            <a:pPr algn="ctr"/>
            <a:r>
              <a:rPr lang="en-US" sz="4400" dirty="0" smtClean="0">
                <a:solidFill>
                  <a:srgbClr val="000099"/>
                </a:solidFill>
              </a:rPr>
              <a:t>by DG Mazen Al-</a:t>
            </a:r>
            <a:r>
              <a:rPr lang="en-US" sz="4400" dirty="0" err="1" smtClean="0">
                <a:solidFill>
                  <a:srgbClr val="000099"/>
                </a:solidFill>
              </a:rPr>
              <a:t>Umran</a:t>
            </a:r>
            <a:r>
              <a:rPr lang="en-US" sz="4400" dirty="0" smtClean="0">
                <a:solidFill>
                  <a:srgbClr val="000099"/>
                </a:solidFill>
              </a:rPr>
              <a:t> [10 </a:t>
            </a:r>
            <a:r>
              <a:rPr lang="en-US" sz="4400" dirty="0" err="1" smtClean="0">
                <a:solidFill>
                  <a:srgbClr val="000099"/>
                </a:solidFill>
              </a:rPr>
              <a:t>mns</a:t>
            </a:r>
            <a:r>
              <a:rPr lang="en-US" sz="4400" dirty="0" smtClean="0">
                <a:solidFill>
                  <a:srgbClr val="000099"/>
                </a:solidFill>
              </a:rPr>
              <a:t>]</a:t>
            </a:r>
            <a:endParaRPr lang="en-US" sz="4400" dirty="0">
              <a:solidFill>
                <a:srgbClr val="000099"/>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6" name="Picture 5"/>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1337982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077200" cy="769441"/>
          </a:xfrm>
          <a:prstGeom prst="rect">
            <a:avLst/>
          </a:prstGeom>
        </p:spPr>
        <p:txBody>
          <a:bodyPr wrap="square">
            <a:spAutoFit/>
          </a:bodyPr>
          <a:lstStyle/>
          <a:p>
            <a:pPr algn="ctr"/>
            <a:r>
              <a:rPr lang="en-US" sz="4400" dirty="0" smtClean="0">
                <a:solidFill>
                  <a:srgbClr val="C00000"/>
                </a:solidFill>
              </a:rPr>
              <a:t>Foundation goals 2020-2021</a:t>
            </a:r>
            <a:endParaRPr lang="en-US" sz="4400" dirty="0">
              <a:solidFill>
                <a:srgbClr val="C00000"/>
              </a:solidFill>
            </a:endParaRPr>
          </a:p>
        </p:txBody>
      </p:sp>
      <p:sp>
        <p:nvSpPr>
          <p:cNvPr id="3" name="Title 1"/>
          <p:cNvSpPr txBox="1">
            <a:spLocks/>
          </p:cNvSpPr>
          <p:nvPr/>
        </p:nvSpPr>
        <p:spPr>
          <a:xfrm>
            <a:off x="381000" y="1600200"/>
            <a:ext cx="3200400" cy="39624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C00000"/>
                </a:solidFill>
                <a:effectLst/>
                <a:uLnTx/>
                <a:uFillTx/>
                <a:latin typeface="+mj-lt"/>
                <a:ea typeface="+mj-ea"/>
                <a:cs typeface="+mj-cs"/>
              </a:rPr>
              <a:t>Foundation trustee chair goals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000099"/>
                </a:solidFill>
                <a:latin typeface="+mj-lt"/>
                <a:ea typeface="+mj-ea"/>
                <a:cs typeface="+mj-cs"/>
              </a:rPr>
              <a:t>RIPP Ravi </a:t>
            </a:r>
            <a:r>
              <a:rPr lang="en-US" sz="4400" dirty="0" err="1" smtClean="0">
                <a:solidFill>
                  <a:srgbClr val="000099"/>
                </a:solidFill>
                <a:latin typeface="+mj-lt"/>
                <a:ea typeface="+mj-ea"/>
                <a:cs typeface="+mj-cs"/>
              </a:rPr>
              <a:t>Ravindran</a:t>
            </a:r>
            <a:r>
              <a:rPr kumimoji="0" lang="en-US" sz="4400" b="0" i="0" u="none" strike="noStrike" kern="1200" cap="none" spc="0" normalizeH="0" baseline="0" noProof="0" dirty="0" smtClean="0">
                <a:ln>
                  <a:noFill/>
                </a:ln>
                <a:solidFill>
                  <a:srgbClr val="000099"/>
                </a:solidFill>
                <a:effectLst/>
                <a:uLnTx/>
                <a:uFillTx/>
                <a:latin typeface="+mj-lt"/>
                <a:ea typeface="+mj-ea"/>
                <a:cs typeface="+mj-cs"/>
              </a:rPr>
              <a:t> </a:t>
            </a:r>
            <a:endParaRPr kumimoji="0" lang="en-US" sz="4400" b="0" i="0" u="none" strike="noStrike" kern="1200" cap="none" spc="0" normalizeH="0" baseline="0" noProof="0" dirty="0">
              <a:ln>
                <a:noFill/>
              </a:ln>
              <a:solidFill>
                <a:srgbClr val="000099"/>
              </a:solidFill>
              <a:effectLst/>
              <a:uLnTx/>
              <a:uFillTx/>
              <a:latin typeface="+mj-lt"/>
              <a:ea typeface="+mj-ea"/>
              <a:cs typeface="+mj-cs"/>
            </a:endParaRPr>
          </a:p>
        </p:txBody>
      </p:sp>
      <p:sp>
        <p:nvSpPr>
          <p:cNvPr id="4" name="Title 1"/>
          <p:cNvSpPr txBox="1">
            <a:spLocks/>
          </p:cNvSpPr>
          <p:nvPr/>
        </p:nvSpPr>
        <p:spPr>
          <a:xfrm>
            <a:off x="4809122" y="1905000"/>
            <a:ext cx="3048000" cy="31242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mj-lt"/>
                <a:ea typeface="+mj-ea"/>
                <a:cs typeface="+mj-cs"/>
              </a:rPr>
              <a:t>DG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mj-lt"/>
                <a:ea typeface="+mj-ea"/>
                <a:cs typeface="+mj-cs"/>
              </a:rPr>
              <a:t>Goals </a:t>
            </a:r>
            <a:r>
              <a:rPr kumimoji="0" lang="en-US" sz="4800" b="0" i="0" u="none" strike="noStrike" kern="1200" cap="none" spc="0" normalizeH="0" baseline="0" noProof="0" dirty="0" smtClean="0">
                <a:ln>
                  <a:noFill/>
                </a:ln>
                <a:solidFill>
                  <a:srgbClr val="000099"/>
                </a:solidFill>
                <a:effectLst/>
                <a:uLnTx/>
                <a:uFillTx/>
                <a:latin typeface="+mj-lt"/>
                <a:ea typeface="+mj-ea"/>
                <a:cs typeface="+mj-cs"/>
              </a:rPr>
              <a:t>Mazen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000099"/>
                </a:solidFill>
                <a:effectLst/>
                <a:uLnTx/>
                <a:uFillTx/>
                <a:latin typeface="+mj-lt"/>
                <a:ea typeface="+mj-ea"/>
                <a:cs typeface="+mj-cs"/>
              </a:rPr>
              <a:t>Al </a:t>
            </a:r>
            <a:r>
              <a:rPr kumimoji="0" lang="en-US" sz="4800" b="0" i="0" u="none" strike="noStrike" kern="1200" cap="none" spc="0" normalizeH="0" baseline="0" noProof="0" dirty="0" err="1" smtClean="0">
                <a:ln>
                  <a:noFill/>
                </a:ln>
                <a:solidFill>
                  <a:srgbClr val="000099"/>
                </a:solidFill>
                <a:effectLst/>
                <a:uLnTx/>
                <a:uFillTx/>
                <a:latin typeface="+mj-lt"/>
                <a:ea typeface="+mj-ea"/>
                <a:cs typeface="+mj-cs"/>
              </a:rPr>
              <a:t>Umran</a:t>
            </a:r>
            <a:endParaRPr kumimoji="0" lang="en-US" sz="4800" b="0" i="0" u="none" strike="noStrike" kern="1200" cap="none" spc="0" normalizeH="0" baseline="0" noProof="0" dirty="0">
              <a:ln>
                <a:noFill/>
              </a:ln>
              <a:solidFill>
                <a:srgbClr val="000099"/>
              </a:solidFill>
              <a:effectLst/>
              <a:uLnTx/>
              <a:uFillTx/>
              <a:latin typeface="+mj-lt"/>
              <a:ea typeface="+mj-ea"/>
              <a:cs typeface="+mj-cs"/>
            </a:endParaRPr>
          </a:p>
        </p:txBody>
      </p:sp>
      <p:pic>
        <p:nvPicPr>
          <p:cNvPr id="5" name="Picture 4"/>
          <p:cNvPicPr>
            <a:picLocks noChangeAspect="1"/>
          </p:cNvPicPr>
          <p:nvPr/>
        </p:nvPicPr>
        <p:blipFill>
          <a:blip r:embed="rId2"/>
          <a:stretch>
            <a:fillRect/>
          </a:stretch>
        </p:blipFill>
        <p:spPr>
          <a:xfrm flipH="1">
            <a:off x="3132722" y="4640759"/>
            <a:ext cx="986604" cy="1302841"/>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7512573" y="4668241"/>
            <a:ext cx="957052" cy="1275359"/>
          </a:xfrm>
          <a:prstGeom prst="rect">
            <a:avLst/>
          </a:prstGeom>
        </p:spPr>
      </p:pic>
      <p:cxnSp>
        <p:nvCxnSpPr>
          <p:cNvPr id="11" name="Straight Connector 10"/>
          <p:cNvCxnSpPr/>
          <p:nvPr/>
        </p:nvCxnSpPr>
        <p:spPr>
          <a:xfrm flipH="1">
            <a:off x="7974859" y="5646241"/>
            <a:ext cx="463536" cy="29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7480094" y="5720105"/>
            <a:ext cx="494765" cy="223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44343"/>
            <a:ext cx="9144000" cy="3489033"/>
          </a:xfrm>
        </p:spPr>
        <p:txBody>
          <a:bodyPr>
            <a:normAutofit/>
          </a:bodyPr>
          <a:lstStyle/>
          <a:p>
            <a:r>
              <a:rPr lang="en-US" altLang="en-US" b="1" dirty="0">
                <a:solidFill>
                  <a:srgbClr val="000099"/>
                </a:solidFill>
                <a:latin typeface="Georgia" panose="02040502050405020303" pitchFamily="18" charset="0"/>
              </a:rPr>
              <a:t>What is the Mission </a:t>
            </a:r>
            <a:r>
              <a:rPr lang="en-US" altLang="en-US" b="1" dirty="0" smtClean="0">
                <a:solidFill>
                  <a:srgbClr val="000099"/>
                </a:solidFill>
                <a:latin typeface="Georgia" panose="02040502050405020303" pitchFamily="18" charset="0"/>
              </a:rPr>
              <a:t/>
            </a:r>
            <a:br>
              <a:rPr lang="en-US" altLang="en-US" b="1" dirty="0" smtClean="0">
                <a:solidFill>
                  <a:srgbClr val="000099"/>
                </a:solidFill>
                <a:latin typeface="Georgia" panose="02040502050405020303" pitchFamily="18" charset="0"/>
              </a:rPr>
            </a:br>
            <a:r>
              <a:rPr lang="en-US" altLang="en-US" sz="4800" u="sng" dirty="0" smtClean="0">
                <a:solidFill>
                  <a:srgbClr val="FF0000"/>
                </a:solidFill>
                <a:latin typeface="Georgia" panose="02040502050405020303" pitchFamily="18" charset="0"/>
              </a:rPr>
              <a:t>and</a:t>
            </a:r>
            <a:r>
              <a:rPr lang="en-US" altLang="en-US" sz="4800" dirty="0">
                <a:solidFill>
                  <a:srgbClr val="000099"/>
                </a:solidFill>
                <a:latin typeface="Georgia" panose="02040502050405020303" pitchFamily="18" charset="0"/>
              </a:rPr>
              <a:t/>
            </a:r>
            <a:br>
              <a:rPr lang="en-US" altLang="en-US" sz="4800" dirty="0">
                <a:solidFill>
                  <a:srgbClr val="000099"/>
                </a:solidFill>
                <a:latin typeface="Georgia" panose="02040502050405020303" pitchFamily="18" charset="0"/>
              </a:rPr>
            </a:br>
            <a:r>
              <a:rPr lang="en-US" altLang="en-US" sz="4800" b="1" dirty="0">
                <a:solidFill>
                  <a:srgbClr val="000099"/>
                </a:solidFill>
                <a:latin typeface="Georgia" panose="02040502050405020303" pitchFamily="18" charset="0"/>
              </a:rPr>
              <a:t>What are the Foundation programs</a:t>
            </a:r>
            <a:endParaRPr lang="en-US" sz="4000" b="1" dirty="0"/>
          </a:p>
        </p:txBody>
      </p:sp>
      <p:pic>
        <p:nvPicPr>
          <p:cNvPr id="4" name="Picture 3"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43676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90600" y="5029200"/>
            <a:ext cx="7162800" cy="1384995"/>
          </a:xfrm>
          <a:prstGeom prst="rect">
            <a:avLst/>
          </a:prstGeom>
          <a:noFill/>
          <a:ln>
            <a:solidFill>
              <a:srgbClr val="FF0000"/>
            </a:solidFill>
          </a:ln>
        </p:spPr>
        <p:txBody>
          <a:bodyPr wrap="square" rtlCol="0">
            <a:spAutoFit/>
          </a:bodyPr>
          <a:lstStyle/>
          <a:p>
            <a:pPr algn="ctr"/>
            <a:r>
              <a:rPr lang="en-US" sz="4800" dirty="0" smtClean="0">
                <a:solidFill>
                  <a:srgbClr val="FF0000"/>
                </a:solidFill>
              </a:rPr>
              <a:t>PP Khaled </a:t>
            </a:r>
            <a:r>
              <a:rPr lang="en-US" sz="4800" dirty="0" err="1" smtClean="0">
                <a:solidFill>
                  <a:srgbClr val="FF0000"/>
                </a:solidFill>
              </a:rPr>
              <a:t>Tabbarah</a:t>
            </a:r>
            <a:endParaRPr lang="en-US" sz="4800" dirty="0" smtClean="0">
              <a:solidFill>
                <a:srgbClr val="FF0000"/>
              </a:solidFill>
            </a:endParaRPr>
          </a:p>
          <a:p>
            <a:pPr algn="ctr"/>
            <a:r>
              <a:rPr lang="en-US" sz="3600" dirty="0" smtClean="0">
                <a:solidFill>
                  <a:srgbClr val="FF0000"/>
                </a:solidFill>
              </a:rPr>
              <a:t>TRF Country Chair – Bahrain [5mns]</a:t>
            </a:r>
            <a:endParaRPr lang="en-US" sz="3600" dirty="0">
              <a:solidFill>
                <a:srgbClr val="FF0000"/>
              </a:solidFill>
            </a:endParaRPr>
          </a:p>
        </p:txBody>
      </p:sp>
    </p:spTree>
    <p:extLst>
      <p:ext uri="{BB962C8B-B14F-4D97-AF65-F5344CB8AC3E}">
        <p14:creationId xmlns:p14="http://schemas.microsoft.com/office/powerpoint/2010/main" xmlns="" val="19241592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l"/>
            <a:r>
              <a:rPr lang="en-US" dirty="0" smtClean="0">
                <a:solidFill>
                  <a:srgbClr val="C00000"/>
                </a:solidFill>
              </a:rPr>
              <a:t>Foundation trustee chair goals</a:t>
            </a:r>
            <a:br>
              <a:rPr lang="en-US" dirty="0" smtClean="0">
                <a:solidFill>
                  <a:srgbClr val="C00000"/>
                </a:solidFill>
              </a:rPr>
            </a:br>
            <a:r>
              <a:rPr lang="en-US" dirty="0" smtClean="0">
                <a:solidFill>
                  <a:srgbClr val="C00000"/>
                </a:solidFill>
              </a:rPr>
              <a:t>RIPP K. R. (Ravi) </a:t>
            </a:r>
            <a:r>
              <a:rPr lang="en-US" dirty="0" err="1" smtClean="0">
                <a:solidFill>
                  <a:srgbClr val="C00000"/>
                </a:solidFill>
              </a:rPr>
              <a:t>Ravindran</a:t>
            </a:r>
            <a:r>
              <a:rPr lang="en-US" dirty="0" smtClean="0">
                <a:solidFill>
                  <a:srgbClr val="C00000"/>
                </a:solidFill>
              </a:rPr>
              <a:t> </a:t>
            </a:r>
            <a:endParaRPr lang="en-US" dirty="0">
              <a:solidFill>
                <a:srgbClr val="C00000"/>
              </a:solidFill>
            </a:endParaRPr>
          </a:p>
        </p:txBody>
      </p:sp>
      <p:sp>
        <p:nvSpPr>
          <p:cNvPr id="3" name="Content Placeholder 2"/>
          <p:cNvSpPr>
            <a:spLocks noGrp="1"/>
          </p:cNvSpPr>
          <p:nvPr>
            <p:ph idx="1"/>
          </p:nvPr>
        </p:nvSpPr>
        <p:spPr>
          <a:xfrm>
            <a:off x="532732" y="1219184"/>
            <a:ext cx="8229600" cy="3971949"/>
          </a:xfrm>
        </p:spPr>
        <p:txBody>
          <a:bodyPr/>
          <a:lstStyle/>
          <a:p>
            <a:r>
              <a:rPr lang="en-US" dirty="0" smtClean="0">
                <a:solidFill>
                  <a:srgbClr val="000099"/>
                </a:solidFill>
              </a:rPr>
              <a:t>1</a:t>
            </a:r>
            <a:r>
              <a:rPr lang="en-US" baseline="30000" dirty="0" smtClean="0">
                <a:solidFill>
                  <a:srgbClr val="000099"/>
                </a:solidFill>
              </a:rPr>
              <a:t>st</a:t>
            </a:r>
            <a:r>
              <a:rPr lang="en-US" dirty="0" smtClean="0">
                <a:solidFill>
                  <a:srgbClr val="000099"/>
                </a:solidFill>
              </a:rPr>
              <a:t> priority is, of course, to </a:t>
            </a:r>
            <a:r>
              <a:rPr lang="en-US" dirty="0" smtClean="0">
                <a:solidFill>
                  <a:srgbClr val="FF0000"/>
                </a:solidFill>
              </a:rPr>
              <a:t>end polio</a:t>
            </a:r>
            <a:r>
              <a:rPr lang="en-US" dirty="0" smtClean="0">
                <a:solidFill>
                  <a:srgbClr val="000099"/>
                </a:solidFill>
              </a:rPr>
              <a:t>.</a:t>
            </a:r>
          </a:p>
          <a:p>
            <a:r>
              <a:rPr lang="en-US" dirty="0" smtClean="0">
                <a:solidFill>
                  <a:srgbClr val="000099"/>
                </a:solidFill>
              </a:rPr>
              <a:t>2</a:t>
            </a:r>
            <a:r>
              <a:rPr lang="en-US" baseline="30000" dirty="0" smtClean="0">
                <a:solidFill>
                  <a:srgbClr val="000099"/>
                </a:solidFill>
              </a:rPr>
              <a:t>nd</a:t>
            </a:r>
            <a:r>
              <a:rPr lang="en-US" dirty="0" smtClean="0">
                <a:solidFill>
                  <a:srgbClr val="000099"/>
                </a:solidFill>
              </a:rPr>
              <a:t> priority is to </a:t>
            </a:r>
            <a:r>
              <a:rPr lang="en-US" dirty="0" smtClean="0">
                <a:solidFill>
                  <a:srgbClr val="FF0000"/>
                </a:solidFill>
              </a:rPr>
              <a:t>increase contributions </a:t>
            </a:r>
            <a:r>
              <a:rPr lang="en-US" u="sng" dirty="0" smtClean="0">
                <a:solidFill>
                  <a:srgbClr val="FF0000"/>
                </a:solidFill>
              </a:rPr>
              <a:t>PolioPlus</a:t>
            </a:r>
            <a:r>
              <a:rPr lang="en-US" dirty="0" smtClean="0">
                <a:solidFill>
                  <a:srgbClr val="FF0000"/>
                </a:solidFill>
              </a:rPr>
              <a:t> </a:t>
            </a:r>
            <a:r>
              <a:rPr lang="en-US" dirty="0" smtClean="0">
                <a:solidFill>
                  <a:srgbClr val="000099"/>
                </a:solidFill>
              </a:rPr>
              <a:t>and </a:t>
            </a:r>
            <a:r>
              <a:rPr lang="en-US" u="sng" dirty="0">
                <a:solidFill>
                  <a:srgbClr val="FF0000"/>
                </a:solidFill>
              </a:rPr>
              <a:t>to the Annual Fund </a:t>
            </a:r>
            <a:r>
              <a:rPr lang="en-US" dirty="0" smtClean="0">
                <a:solidFill>
                  <a:srgbClr val="000099"/>
                </a:solidFill>
              </a:rPr>
              <a:t>while building the </a:t>
            </a:r>
            <a:r>
              <a:rPr lang="en-US" u="sng" dirty="0" smtClean="0">
                <a:solidFill>
                  <a:srgbClr val="FF0000"/>
                </a:solidFill>
              </a:rPr>
              <a:t>Endowment Fund </a:t>
            </a:r>
            <a:r>
              <a:rPr lang="en-US" dirty="0" smtClean="0">
                <a:solidFill>
                  <a:srgbClr val="FF0000"/>
                </a:solidFill>
              </a:rPr>
              <a:t>to $2.025 billion </a:t>
            </a:r>
            <a:r>
              <a:rPr lang="en-US" dirty="0" smtClean="0">
                <a:solidFill>
                  <a:srgbClr val="000099"/>
                </a:solidFill>
              </a:rPr>
              <a:t>by 2025 and other </a:t>
            </a:r>
            <a:r>
              <a:rPr lang="en-US" u="sng" dirty="0" smtClean="0">
                <a:solidFill>
                  <a:srgbClr val="FF0000"/>
                </a:solidFill>
              </a:rPr>
              <a:t>outright gifts</a:t>
            </a:r>
            <a:r>
              <a:rPr lang="en-US" dirty="0" smtClean="0">
                <a:solidFill>
                  <a:srgbClr val="000099"/>
                </a:solidFill>
              </a:rPr>
              <a:t>.</a:t>
            </a:r>
          </a:p>
          <a:p>
            <a:r>
              <a:rPr lang="en-US" dirty="0" smtClean="0">
                <a:solidFill>
                  <a:srgbClr val="000099"/>
                </a:solidFill>
              </a:rPr>
              <a:t>3</a:t>
            </a:r>
            <a:r>
              <a:rPr lang="en-US" baseline="30000" dirty="0" smtClean="0">
                <a:solidFill>
                  <a:srgbClr val="000099"/>
                </a:solidFill>
              </a:rPr>
              <a:t>rd</a:t>
            </a:r>
            <a:r>
              <a:rPr lang="en-US" dirty="0" smtClean="0">
                <a:solidFill>
                  <a:srgbClr val="000099"/>
                </a:solidFill>
              </a:rPr>
              <a:t> priority is to </a:t>
            </a:r>
            <a:r>
              <a:rPr lang="en-US" dirty="0" smtClean="0">
                <a:solidFill>
                  <a:srgbClr val="FF0000"/>
                </a:solidFill>
              </a:rPr>
              <a:t>improve the measurable impact of our grants</a:t>
            </a:r>
            <a:r>
              <a:rPr lang="en-US" dirty="0" smtClean="0">
                <a:solidFill>
                  <a:srgbClr val="000099"/>
                </a:solidFill>
              </a:rPr>
              <a:t>.</a:t>
            </a:r>
          </a:p>
          <a:p>
            <a:endParaRPr lang="en-US" dirty="0">
              <a:solidFill>
                <a:srgbClr val="000099"/>
              </a:solidFill>
            </a:endParaRPr>
          </a:p>
        </p:txBody>
      </p:sp>
      <p:sp>
        <p:nvSpPr>
          <p:cNvPr id="4" name="Rectangle 3"/>
          <p:cNvSpPr/>
          <p:nvPr/>
        </p:nvSpPr>
        <p:spPr>
          <a:xfrm>
            <a:off x="33068" y="5745131"/>
            <a:ext cx="1524000" cy="646331"/>
          </a:xfrm>
          <a:prstGeom prst="rect">
            <a:avLst/>
          </a:prstGeom>
          <a:ln>
            <a:solidFill>
              <a:srgbClr val="000099"/>
            </a:solidFill>
          </a:ln>
        </p:spPr>
        <p:txBody>
          <a:bodyPr wrap="square">
            <a:spAutoFit/>
          </a:bodyPr>
          <a:lstStyle/>
          <a:p>
            <a:pPr algn="ctr"/>
            <a:r>
              <a:rPr lang="en-US" dirty="0"/>
              <a:t>150 </a:t>
            </a:r>
            <a:r>
              <a:rPr lang="en-US" dirty="0" smtClean="0"/>
              <a:t>million for polio </a:t>
            </a:r>
            <a:endParaRPr lang="en-US" dirty="0"/>
          </a:p>
        </p:txBody>
      </p:sp>
      <p:sp>
        <p:nvSpPr>
          <p:cNvPr id="5" name="Rectangle 4"/>
          <p:cNvSpPr/>
          <p:nvPr/>
        </p:nvSpPr>
        <p:spPr>
          <a:xfrm>
            <a:off x="1828800" y="5745163"/>
            <a:ext cx="2058512" cy="646331"/>
          </a:xfrm>
          <a:prstGeom prst="rect">
            <a:avLst/>
          </a:prstGeom>
          <a:ln>
            <a:solidFill>
              <a:srgbClr val="000099"/>
            </a:solidFill>
          </a:ln>
        </p:spPr>
        <p:txBody>
          <a:bodyPr wrap="none">
            <a:spAutoFit/>
          </a:bodyPr>
          <a:lstStyle/>
          <a:p>
            <a:pPr algn="ctr"/>
            <a:r>
              <a:rPr lang="en-US" dirty="0"/>
              <a:t>$135 million </a:t>
            </a:r>
            <a:endParaRPr lang="en-US" dirty="0" smtClean="0"/>
          </a:p>
          <a:p>
            <a:pPr algn="ctr"/>
            <a:r>
              <a:rPr lang="en-US" dirty="0" smtClean="0"/>
              <a:t>for </a:t>
            </a:r>
            <a:r>
              <a:rPr lang="en-US" dirty="0"/>
              <a:t>the Annual Fund</a:t>
            </a:r>
          </a:p>
        </p:txBody>
      </p:sp>
      <p:sp>
        <p:nvSpPr>
          <p:cNvPr id="6" name="Rectangle 5"/>
          <p:cNvSpPr/>
          <p:nvPr/>
        </p:nvSpPr>
        <p:spPr>
          <a:xfrm>
            <a:off x="4114800" y="5745162"/>
            <a:ext cx="2267159" cy="646331"/>
          </a:xfrm>
          <a:prstGeom prst="rect">
            <a:avLst/>
          </a:prstGeom>
          <a:ln>
            <a:solidFill>
              <a:srgbClr val="000099"/>
            </a:solidFill>
          </a:ln>
        </p:spPr>
        <p:txBody>
          <a:bodyPr wrap="none">
            <a:spAutoFit/>
          </a:bodyPr>
          <a:lstStyle/>
          <a:p>
            <a:pPr algn="ctr"/>
            <a:r>
              <a:rPr lang="en-US" dirty="0"/>
              <a:t>$85 million for </a:t>
            </a:r>
            <a:endParaRPr lang="en-US" dirty="0" smtClean="0"/>
          </a:p>
          <a:p>
            <a:pPr algn="ctr"/>
            <a:r>
              <a:rPr lang="en-US" dirty="0" smtClean="0"/>
              <a:t>the </a:t>
            </a:r>
            <a:r>
              <a:rPr lang="en-US" dirty="0"/>
              <a:t>Endowment Fund </a:t>
            </a:r>
          </a:p>
        </p:txBody>
      </p:sp>
      <p:sp>
        <p:nvSpPr>
          <p:cNvPr id="7" name="Rectangle 6"/>
          <p:cNvSpPr/>
          <p:nvPr/>
        </p:nvSpPr>
        <p:spPr>
          <a:xfrm>
            <a:off x="6629400" y="5745161"/>
            <a:ext cx="2017988" cy="646331"/>
          </a:xfrm>
          <a:prstGeom prst="rect">
            <a:avLst/>
          </a:prstGeom>
          <a:ln>
            <a:solidFill>
              <a:srgbClr val="000099"/>
            </a:solidFill>
          </a:ln>
        </p:spPr>
        <p:txBody>
          <a:bodyPr wrap="none">
            <a:spAutoFit/>
          </a:bodyPr>
          <a:lstStyle/>
          <a:p>
            <a:pPr algn="ctr"/>
            <a:r>
              <a:rPr lang="en-US" dirty="0"/>
              <a:t>$40 million for </a:t>
            </a:r>
            <a:endParaRPr lang="en-US" dirty="0" smtClean="0"/>
          </a:p>
          <a:p>
            <a:pPr algn="ctr"/>
            <a:r>
              <a:rPr lang="en-US" dirty="0" smtClean="0"/>
              <a:t>other </a:t>
            </a:r>
            <a:r>
              <a:rPr lang="en-US" dirty="0"/>
              <a:t>outright gifts </a:t>
            </a:r>
          </a:p>
        </p:txBody>
      </p:sp>
      <p:sp>
        <p:nvSpPr>
          <p:cNvPr id="8" name="TextBox 7"/>
          <p:cNvSpPr txBox="1"/>
          <p:nvPr/>
        </p:nvSpPr>
        <p:spPr>
          <a:xfrm>
            <a:off x="8686800" y="5791200"/>
            <a:ext cx="384720" cy="523220"/>
          </a:xfrm>
          <a:prstGeom prst="rect">
            <a:avLst/>
          </a:prstGeom>
          <a:noFill/>
        </p:spPr>
        <p:txBody>
          <a:bodyPr wrap="square" rtlCol="0">
            <a:spAutoFit/>
          </a:bodyPr>
          <a:lstStyle/>
          <a:p>
            <a:pPr algn="ctr"/>
            <a:r>
              <a:rPr lang="en-US" sz="2800" b="1" dirty="0" smtClean="0"/>
              <a:t>=</a:t>
            </a:r>
            <a:endParaRPr lang="en-US" sz="2800" b="1" dirty="0"/>
          </a:p>
        </p:txBody>
      </p:sp>
      <p:sp>
        <p:nvSpPr>
          <p:cNvPr id="9" name="TextBox 8"/>
          <p:cNvSpPr txBox="1"/>
          <p:nvPr/>
        </p:nvSpPr>
        <p:spPr>
          <a:xfrm>
            <a:off x="1522696" y="5828462"/>
            <a:ext cx="384720" cy="523220"/>
          </a:xfrm>
          <a:prstGeom prst="rect">
            <a:avLst/>
          </a:prstGeom>
          <a:noFill/>
        </p:spPr>
        <p:txBody>
          <a:bodyPr wrap="square" rtlCol="0">
            <a:spAutoFit/>
          </a:bodyPr>
          <a:lstStyle/>
          <a:p>
            <a:pPr algn="ctr"/>
            <a:r>
              <a:rPr lang="en-US" sz="2800" b="1" dirty="0" smtClean="0"/>
              <a:t>+</a:t>
            </a:r>
            <a:endParaRPr lang="en-US" sz="2800" b="1" dirty="0"/>
          </a:p>
        </p:txBody>
      </p:sp>
      <p:sp>
        <p:nvSpPr>
          <p:cNvPr id="10" name="TextBox 9"/>
          <p:cNvSpPr txBox="1"/>
          <p:nvPr/>
        </p:nvSpPr>
        <p:spPr>
          <a:xfrm>
            <a:off x="3811025" y="5791200"/>
            <a:ext cx="384720" cy="523220"/>
          </a:xfrm>
          <a:prstGeom prst="rect">
            <a:avLst/>
          </a:prstGeom>
          <a:noFill/>
        </p:spPr>
        <p:txBody>
          <a:bodyPr wrap="square" rtlCol="0">
            <a:spAutoFit/>
          </a:bodyPr>
          <a:lstStyle/>
          <a:p>
            <a:pPr algn="ctr"/>
            <a:r>
              <a:rPr lang="en-US" sz="2800" b="1" dirty="0" smtClean="0"/>
              <a:t>+</a:t>
            </a:r>
            <a:endParaRPr lang="en-US" sz="2800" b="1" dirty="0"/>
          </a:p>
        </p:txBody>
      </p:sp>
      <p:sp>
        <p:nvSpPr>
          <p:cNvPr id="11" name="TextBox 10"/>
          <p:cNvSpPr txBox="1"/>
          <p:nvPr/>
        </p:nvSpPr>
        <p:spPr>
          <a:xfrm>
            <a:off x="6313320" y="5745131"/>
            <a:ext cx="384720" cy="523220"/>
          </a:xfrm>
          <a:prstGeom prst="rect">
            <a:avLst/>
          </a:prstGeom>
          <a:noFill/>
        </p:spPr>
        <p:txBody>
          <a:bodyPr wrap="square" rtlCol="0">
            <a:spAutoFit/>
          </a:bodyPr>
          <a:lstStyle/>
          <a:p>
            <a:pPr algn="ctr"/>
            <a:r>
              <a:rPr lang="en-US" sz="2800" b="1" dirty="0" smtClean="0"/>
              <a:t>+</a:t>
            </a:r>
            <a:endParaRPr lang="en-US" sz="2800" b="1" dirty="0"/>
          </a:p>
        </p:txBody>
      </p:sp>
      <p:cxnSp>
        <p:nvCxnSpPr>
          <p:cNvPr id="14" name="Straight Arrow Connector 13"/>
          <p:cNvCxnSpPr/>
          <p:nvPr/>
        </p:nvCxnSpPr>
        <p:spPr>
          <a:xfrm>
            <a:off x="1066800" y="2743200"/>
            <a:ext cx="0" cy="29248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52800" y="2743200"/>
            <a:ext cx="0" cy="30019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76800" y="3205158"/>
            <a:ext cx="0" cy="24628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62800" y="3733800"/>
            <a:ext cx="0" cy="1934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3067" y="5304624"/>
            <a:ext cx="9110933" cy="1261884"/>
          </a:xfrm>
          <a:prstGeom prst="rect">
            <a:avLst/>
          </a:prstGeom>
          <a:solidFill>
            <a:schemeClr val="bg1"/>
          </a:solidFill>
        </p:spPr>
        <p:txBody>
          <a:bodyPr wrap="square" rtlCol="0">
            <a:spAutoFit/>
          </a:bodyPr>
          <a:lstStyle/>
          <a:p>
            <a:pPr algn="ctr"/>
            <a:r>
              <a:rPr lang="en-US" sz="3200" dirty="0" smtClean="0">
                <a:solidFill>
                  <a:srgbClr val="000099"/>
                </a:solidFill>
              </a:rPr>
              <a:t>Comprehensive </a:t>
            </a:r>
            <a:r>
              <a:rPr lang="en-US" sz="3200" dirty="0">
                <a:solidFill>
                  <a:srgbClr val="000099"/>
                </a:solidFill>
              </a:rPr>
              <a:t>fundraising goal </a:t>
            </a:r>
            <a:r>
              <a:rPr lang="en-US" sz="3200" dirty="0" smtClean="0">
                <a:solidFill>
                  <a:srgbClr val="000099"/>
                </a:solidFill>
              </a:rPr>
              <a:t>RY 2020-2021</a:t>
            </a:r>
          </a:p>
          <a:p>
            <a:pPr algn="ctr"/>
            <a:r>
              <a:rPr lang="en-US" sz="3200" dirty="0" smtClean="0">
                <a:solidFill>
                  <a:srgbClr val="000099"/>
                </a:solidFill>
              </a:rPr>
              <a:t>is </a:t>
            </a:r>
            <a:r>
              <a:rPr lang="en-US" sz="4400" dirty="0" smtClean="0">
                <a:solidFill>
                  <a:srgbClr val="FF0000"/>
                </a:solidFill>
              </a:rPr>
              <a:t>$</a:t>
            </a:r>
            <a:r>
              <a:rPr lang="en-US" sz="4400" dirty="0">
                <a:solidFill>
                  <a:srgbClr val="FF0000"/>
                </a:solidFill>
              </a:rPr>
              <a:t>410 million</a:t>
            </a:r>
          </a:p>
        </p:txBody>
      </p:sp>
      <p:sp>
        <p:nvSpPr>
          <p:cNvPr id="23" name="Content Placeholder 2"/>
          <p:cNvSpPr txBox="1">
            <a:spLocks/>
          </p:cNvSpPr>
          <p:nvPr/>
        </p:nvSpPr>
        <p:spPr>
          <a:xfrm>
            <a:off x="537045" y="1332691"/>
            <a:ext cx="8229600" cy="4135441"/>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0099"/>
                </a:solidFill>
              </a:rPr>
              <a:t>1</a:t>
            </a:r>
            <a:r>
              <a:rPr lang="en-US" baseline="30000" dirty="0" smtClean="0">
                <a:solidFill>
                  <a:srgbClr val="000099"/>
                </a:solidFill>
              </a:rPr>
              <a:t>st</a:t>
            </a:r>
            <a:r>
              <a:rPr lang="en-US" dirty="0" smtClean="0">
                <a:solidFill>
                  <a:srgbClr val="000099"/>
                </a:solidFill>
              </a:rPr>
              <a:t> priority is, of course, to </a:t>
            </a:r>
            <a:r>
              <a:rPr lang="en-US" dirty="0" smtClean="0">
                <a:solidFill>
                  <a:srgbClr val="FF0000"/>
                </a:solidFill>
              </a:rPr>
              <a:t>end polio</a:t>
            </a:r>
            <a:r>
              <a:rPr lang="en-US" dirty="0" smtClean="0">
                <a:solidFill>
                  <a:srgbClr val="000099"/>
                </a:solidFill>
              </a:rPr>
              <a:t>.</a:t>
            </a:r>
          </a:p>
          <a:p>
            <a:r>
              <a:rPr lang="en-US" dirty="0" smtClean="0">
                <a:solidFill>
                  <a:srgbClr val="000099"/>
                </a:solidFill>
              </a:rPr>
              <a:t>2</a:t>
            </a:r>
            <a:r>
              <a:rPr lang="en-US" baseline="30000" dirty="0" smtClean="0">
                <a:solidFill>
                  <a:srgbClr val="000099"/>
                </a:solidFill>
              </a:rPr>
              <a:t>nd</a:t>
            </a:r>
            <a:r>
              <a:rPr lang="en-US" dirty="0" smtClean="0">
                <a:solidFill>
                  <a:srgbClr val="000099"/>
                </a:solidFill>
              </a:rPr>
              <a:t> priority is to </a:t>
            </a:r>
            <a:r>
              <a:rPr lang="en-US" dirty="0" smtClean="0">
                <a:solidFill>
                  <a:srgbClr val="FF0000"/>
                </a:solidFill>
              </a:rPr>
              <a:t>increase contributions </a:t>
            </a:r>
            <a:r>
              <a:rPr lang="en-US" u="sng" dirty="0" smtClean="0">
                <a:solidFill>
                  <a:srgbClr val="FF0000"/>
                </a:solidFill>
              </a:rPr>
              <a:t>PolioPlus</a:t>
            </a:r>
            <a:r>
              <a:rPr lang="en-US" dirty="0" smtClean="0">
                <a:solidFill>
                  <a:srgbClr val="FF0000"/>
                </a:solidFill>
              </a:rPr>
              <a:t> </a:t>
            </a:r>
            <a:r>
              <a:rPr lang="en-US" dirty="0" smtClean="0">
                <a:solidFill>
                  <a:srgbClr val="000099"/>
                </a:solidFill>
              </a:rPr>
              <a:t>and </a:t>
            </a:r>
            <a:r>
              <a:rPr lang="en-US" u="sng" dirty="0" smtClean="0">
                <a:solidFill>
                  <a:srgbClr val="FF0000"/>
                </a:solidFill>
              </a:rPr>
              <a:t>to the Annual Fund </a:t>
            </a:r>
            <a:r>
              <a:rPr lang="en-US" dirty="0" smtClean="0">
                <a:solidFill>
                  <a:srgbClr val="000099"/>
                </a:solidFill>
              </a:rPr>
              <a:t>while building the </a:t>
            </a:r>
            <a:r>
              <a:rPr lang="en-US" u="sng" dirty="0" smtClean="0">
                <a:solidFill>
                  <a:srgbClr val="FF0000"/>
                </a:solidFill>
              </a:rPr>
              <a:t>Endowment Fund </a:t>
            </a:r>
            <a:r>
              <a:rPr lang="en-US" dirty="0" smtClean="0">
                <a:solidFill>
                  <a:srgbClr val="FF0000"/>
                </a:solidFill>
              </a:rPr>
              <a:t>to $2.025 billion </a:t>
            </a:r>
            <a:r>
              <a:rPr lang="en-US" dirty="0" smtClean="0">
                <a:solidFill>
                  <a:srgbClr val="000099"/>
                </a:solidFill>
              </a:rPr>
              <a:t>by 2025 and other </a:t>
            </a:r>
            <a:r>
              <a:rPr lang="en-US" u="sng" dirty="0" smtClean="0">
                <a:solidFill>
                  <a:srgbClr val="FF0000"/>
                </a:solidFill>
              </a:rPr>
              <a:t>outright gifts</a:t>
            </a:r>
            <a:r>
              <a:rPr lang="en-US" dirty="0" smtClean="0">
                <a:solidFill>
                  <a:srgbClr val="000099"/>
                </a:solidFill>
              </a:rPr>
              <a:t>.</a:t>
            </a:r>
          </a:p>
          <a:p>
            <a:r>
              <a:rPr lang="en-US" dirty="0" smtClean="0">
                <a:solidFill>
                  <a:srgbClr val="000099"/>
                </a:solidFill>
              </a:rPr>
              <a:t>3</a:t>
            </a:r>
            <a:r>
              <a:rPr lang="en-US" baseline="30000" dirty="0" smtClean="0">
                <a:solidFill>
                  <a:srgbClr val="000099"/>
                </a:solidFill>
              </a:rPr>
              <a:t>rd</a:t>
            </a:r>
            <a:r>
              <a:rPr lang="en-US" dirty="0" smtClean="0">
                <a:solidFill>
                  <a:srgbClr val="000099"/>
                </a:solidFill>
              </a:rPr>
              <a:t> priority is to </a:t>
            </a:r>
            <a:r>
              <a:rPr lang="en-US" dirty="0" smtClean="0">
                <a:solidFill>
                  <a:srgbClr val="FF0000"/>
                </a:solidFill>
              </a:rPr>
              <a:t>improve the measurable impact of our grants</a:t>
            </a:r>
            <a:r>
              <a:rPr lang="en-US" dirty="0" smtClean="0">
                <a:solidFill>
                  <a:srgbClr val="000099"/>
                </a:solidFill>
              </a:rPr>
              <a:t>.</a:t>
            </a:r>
          </a:p>
          <a:p>
            <a:pPr marL="0" indent="0">
              <a:buFont typeface="Arial" pitchFamily="34" charset="0"/>
              <a:buNone/>
            </a:pPr>
            <a:endParaRPr lang="en-US" dirty="0"/>
          </a:p>
        </p:txBody>
      </p:sp>
      <p:pic>
        <p:nvPicPr>
          <p:cNvPr id="25" name="Picture 24"/>
          <p:cNvPicPr>
            <a:picLocks noChangeAspect="1"/>
          </p:cNvPicPr>
          <p:nvPr/>
        </p:nvPicPr>
        <p:blipFill>
          <a:blip r:embed="rId3"/>
          <a:stretch>
            <a:fillRect/>
          </a:stretch>
        </p:blipFill>
        <p:spPr>
          <a:xfrm flipH="1">
            <a:off x="7401818" y="157290"/>
            <a:ext cx="1669702" cy="2204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22" grpId="0" animBg="1"/>
      <p:bldP spid="2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pPr algn="l"/>
            <a:r>
              <a:rPr lang="en-US" b="1" dirty="0" smtClean="0">
                <a:solidFill>
                  <a:srgbClr val="C00000"/>
                </a:solidFill>
              </a:rPr>
              <a:t>TRF DG Goals for 2020-2021</a:t>
            </a:r>
            <a:endParaRPr lang="en-US" b="1" dirty="0">
              <a:solidFill>
                <a:srgbClr val="C00000"/>
              </a:solidFill>
            </a:endParaRPr>
          </a:p>
        </p:txBody>
      </p:sp>
      <p:sp>
        <p:nvSpPr>
          <p:cNvPr id="3" name="Content Placeholder 2"/>
          <p:cNvSpPr>
            <a:spLocks noGrp="1"/>
          </p:cNvSpPr>
          <p:nvPr>
            <p:ph idx="1"/>
          </p:nvPr>
        </p:nvSpPr>
        <p:spPr>
          <a:xfrm>
            <a:off x="457200" y="1676400"/>
            <a:ext cx="8229600" cy="4525963"/>
          </a:xfrm>
        </p:spPr>
        <p:txBody>
          <a:bodyPr>
            <a:normAutofit fontScale="92500" lnSpcReduction="20000"/>
          </a:bodyPr>
          <a:lstStyle/>
          <a:p>
            <a:pPr marL="0" indent="0">
              <a:buNone/>
            </a:pPr>
            <a:r>
              <a:rPr lang="en-US" dirty="0" smtClean="0">
                <a:solidFill>
                  <a:srgbClr val="000099"/>
                </a:solidFill>
              </a:rPr>
              <a:t>1- </a:t>
            </a:r>
            <a:r>
              <a:rPr lang="en-US" b="1" dirty="0">
                <a:solidFill>
                  <a:srgbClr val="FF0000"/>
                </a:solidFill>
              </a:rPr>
              <a:t>Increase contributions to:</a:t>
            </a:r>
            <a:endParaRPr lang="en-US" dirty="0">
              <a:solidFill>
                <a:srgbClr val="FF0000"/>
              </a:solidFill>
            </a:endParaRPr>
          </a:p>
          <a:p>
            <a:pPr lvl="0">
              <a:buFont typeface="Wingdings" panose="05000000000000000000" pitchFamily="2" charset="2"/>
              <a:buChar char="Ø"/>
            </a:pPr>
            <a:r>
              <a:rPr lang="en-US" b="1" dirty="0">
                <a:solidFill>
                  <a:srgbClr val="000099"/>
                </a:solidFill>
              </a:rPr>
              <a:t>The Annual Fund: </a:t>
            </a:r>
            <a:r>
              <a:rPr lang="en-US" dirty="0">
                <a:solidFill>
                  <a:srgbClr val="000099"/>
                </a:solidFill>
              </a:rPr>
              <a:t>by a minimum of 50$/capita</a:t>
            </a:r>
            <a:r>
              <a:rPr lang="en-US" b="1" dirty="0">
                <a:solidFill>
                  <a:srgbClr val="000099"/>
                </a:solidFill>
              </a:rPr>
              <a:t>.</a:t>
            </a:r>
            <a:endParaRPr lang="en-US" dirty="0">
              <a:solidFill>
                <a:srgbClr val="000099"/>
              </a:solidFill>
            </a:endParaRPr>
          </a:p>
          <a:p>
            <a:pPr lvl="0">
              <a:buFont typeface="Wingdings" panose="05000000000000000000" pitchFamily="2" charset="2"/>
              <a:buChar char="Ø"/>
            </a:pPr>
            <a:r>
              <a:rPr lang="en-US" b="1" dirty="0">
                <a:solidFill>
                  <a:srgbClr val="000099"/>
                </a:solidFill>
              </a:rPr>
              <a:t>PolioPlus</a:t>
            </a:r>
            <a:r>
              <a:rPr lang="en-US" dirty="0">
                <a:solidFill>
                  <a:srgbClr val="000099"/>
                </a:solidFill>
              </a:rPr>
              <a:t>: by a minimum of 50$/capita.</a:t>
            </a:r>
          </a:p>
          <a:p>
            <a:pPr lvl="0">
              <a:buFont typeface="Wingdings" panose="05000000000000000000" pitchFamily="2" charset="2"/>
              <a:buChar char="Ø"/>
            </a:pPr>
            <a:r>
              <a:rPr lang="en-US" b="1" dirty="0">
                <a:solidFill>
                  <a:srgbClr val="000099"/>
                </a:solidFill>
              </a:rPr>
              <a:t>Endowment Fund: </a:t>
            </a:r>
            <a:r>
              <a:rPr lang="en-US" dirty="0">
                <a:solidFill>
                  <a:srgbClr val="000099"/>
                </a:solidFill>
              </a:rPr>
              <a:t>by a minimum of 50$/capita.</a:t>
            </a:r>
          </a:p>
          <a:p>
            <a:pPr marL="0" indent="0">
              <a:buNone/>
            </a:pPr>
            <a:r>
              <a:rPr lang="en-US" dirty="0">
                <a:solidFill>
                  <a:srgbClr val="000099"/>
                </a:solidFill>
              </a:rPr>
              <a:t>2- Attend the </a:t>
            </a:r>
            <a:r>
              <a:rPr lang="en-US" b="1" dirty="0">
                <a:solidFill>
                  <a:srgbClr val="FF0000"/>
                </a:solidFill>
              </a:rPr>
              <a:t>Grant Management Seminar</a:t>
            </a:r>
            <a:r>
              <a:rPr lang="en-US" dirty="0">
                <a:solidFill>
                  <a:srgbClr val="FF0000"/>
                </a:solidFill>
              </a:rPr>
              <a:t> </a:t>
            </a:r>
            <a:r>
              <a:rPr lang="en-US" dirty="0">
                <a:solidFill>
                  <a:srgbClr val="000099"/>
                </a:solidFill>
              </a:rPr>
              <a:t>by all clubs.</a:t>
            </a:r>
          </a:p>
          <a:p>
            <a:pPr marL="0" indent="0">
              <a:buNone/>
            </a:pPr>
            <a:r>
              <a:rPr lang="en-US" dirty="0">
                <a:solidFill>
                  <a:srgbClr val="000099"/>
                </a:solidFill>
              </a:rPr>
              <a:t>3- </a:t>
            </a:r>
            <a:r>
              <a:rPr lang="en-US" b="1" dirty="0">
                <a:solidFill>
                  <a:srgbClr val="FF0000"/>
                </a:solidFill>
              </a:rPr>
              <a:t>Improve measurable impact </a:t>
            </a:r>
            <a:r>
              <a:rPr lang="en-US" b="1" dirty="0">
                <a:solidFill>
                  <a:srgbClr val="000099"/>
                </a:solidFill>
              </a:rPr>
              <a:t>of</a:t>
            </a:r>
            <a:r>
              <a:rPr lang="en-US" dirty="0">
                <a:solidFill>
                  <a:srgbClr val="000099"/>
                </a:solidFill>
              </a:rPr>
              <a:t> Global Grants and District Grants.</a:t>
            </a:r>
          </a:p>
          <a:p>
            <a:pPr marL="0" indent="0">
              <a:buNone/>
            </a:pPr>
            <a:r>
              <a:rPr lang="en-US" dirty="0">
                <a:solidFill>
                  <a:srgbClr val="000099"/>
                </a:solidFill>
              </a:rPr>
              <a:t>4- </a:t>
            </a:r>
            <a:r>
              <a:rPr lang="en-US" b="1" dirty="0">
                <a:solidFill>
                  <a:srgbClr val="FF0000"/>
                </a:solidFill>
              </a:rPr>
              <a:t>Motivate</a:t>
            </a:r>
            <a:r>
              <a:rPr lang="en-US" dirty="0">
                <a:solidFill>
                  <a:srgbClr val="000099"/>
                </a:solidFill>
              </a:rPr>
              <a:t> clubs to submit for the </a:t>
            </a:r>
            <a:r>
              <a:rPr lang="en-US" b="1" dirty="0">
                <a:solidFill>
                  <a:srgbClr val="FF0000"/>
                </a:solidFill>
              </a:rPr>
              <a:t>new Scale grant program</a:t>
            </a:r>
          </a:p>
          <a:p>
            <a:pPr marL="0" indent="0">
              <a:buNone/>
            </a:pPr>
            <a:endParaRPr lang="en-US" dirty="0">
              <a:solidFill>
                <a:srgbClr val="000099"/>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38" y="2342699"/>
            <a:ext cx="8229600" cy="1143000"/>
          </a:xfrm>
        </p:spPr>
        <p:txBody>
          <a:bodyPr>
            <a:normAutofit/>
          </a:bodyPr>
          <a:lstStyle/>
          <a:p>
            <a:r>
              <a:rPr lang="en-US" sz="5400" b="1" dirty="0">
                <a:solidFill>
                  <a:srgbClr val="C00000"/>
                </a:solidFill>
              </a:rPr>
              <a:t>District 2452  - TRF Strategy </a:t>
            </a:r>
            <a:endParaRPr lang="en-US" sz="5400" dirty="0"/>
          </a:p>
        </p:txBody>
      </p:sp>
      <p:sp>
        <p:nvSpPr>
          <p:cNvPr id="3" name="Content Placeholder 2"/>
          <p:cNvSpPr>
            <a:spLocks noGrp="1"/>
          </p:cNvSpPr>
          <p:nvPr>
            <p:ph idx="1"/>
          </p:nvPr>
        </p:nvSpPr>
        <p:spPr>
          <a:xfrm>
            <a:off x="364680" y="4572000"/>
            <a:ext cx="8229600" cy="792163"/>
          </a:xfrm>
        </p:spPr>
        <p:txBody>
          <a:bodyPr>
            <a:noAutofit/>
          </a:bodyPr>
          <a:lstStyle/>
          <a:p>
            <a:pPr marL="0" indent="0" algn="ctr">
              <a:buNone/>
            </a:pPr>
            <a:r>
              <a:rPr lang="en-US" sz="4400" dirty="0" smtClean="0">
                <a:solidFill>
                  <a:srgbClr val="000099"/>
                </a:solidFill>
              </a:rPr>
              <a:t>DRFFC/PDG Michel Jazzar [5mns]</a:t>
            </a:r>
            <a:endParaRPr lang="en-US" sz="4400" dirty="0">
              <a:solidFill>
                <a:srgbClr val="000099"/>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0" y="30365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6" name="Picture 5"/>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18989324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32" y="43041"/>
            <a:ext cx="8229600" cy="647621"/>
          </a:xfrm>
        </p:spPr>
        <p:txBody>
          <a:bodyPr>
            <a:normAutofit fontScale="90000"/>
          </a:bodyPr>
          <a:lstStyle/>
          <a:p>
            <a:r>
              <a:rPr lang="en-US" b="1" dirty="0" smtClean="0">
                <a:solidFill>
                  <a:srgbClr val="C00000"/>
                </a:solidFill>
              </a:rPr>
              <a:t>District 2452  - TRF Strategy </a:t>
            </a:r>
            <a:endParaRPr lang="en-US" b="1" dirty="0">
              <a:solidFill>
                <a:srgbClr val="C00000"/>
              </a:solidFill>
            </a:endParaRPr>
          </a:p>
        </p:txBody>
      </p:sp>
      <p:sp>
        <p:nvSpPr>
          <p:cNvPr id="3" name="Content Placeholder 2"/>
          <p:cNvSpPr>
            <a:spLocks noGrp="1"/>
          </p:cNvSpPr>
          <p:nvPr>
            <p:ph idx="1"/>
          </p:nvPr>
        </p:nvSpPr>
        <p:spPr>
          <a:xfrm>
            <a:off x="477253" y="721203"/>
            <a:ext cx="8229600" cy="1295400"/>
          </a:xfrm>
        </p:spPr>
        <p:txBody>
          <a:bodyPr/>
          <a:lstStyle/>
          <a:p>
            <a:pPr>
              <a:buFont typeface="Wingdings" panose="05000000000000000000" pitchFamily="2" charset="2"/>
              <a:buChar char="Ø"/>
            </a:pPr>
            <a:r>
              <a:rPr lang="en-US" dirty="0" smtClean="0">
                <a:solidFill>
                  <a:srgbClr val="000099"/>
                </a:solidFill>
              </a:rPr>
              <a:t>DG 20-21 + DGE 21-22+ </a:t>
            </a:r>
          </a:p>
          <a:p>
            <a:pPr>
              <a:buFont typeface="Wingdings" panose="05000000000000000000" pitchFamily="2" charset="2"/>
              <a:buChar char="Ø"/>
            </a:pPr>
            <a:r>
              <a:rPr lang="en-US" dirty="0" smtClean="0">
                <a:solidFill>
                  <a:srgbClr val="000099"/>
                </a:solidFill>
              </a:rPr>
              <a:t>DRFCchair + DGrants chair + APF chair</a:t>
            </a:r>
            <a:endParaRPr lang="en-US" dirty="0">
              <a:solidFill>
                <a:srgbClr val="000099"/>
              </a:solidFill>
            </a:endParaRPr>
          </a:p>
        </p:txBody>
      </p:sp>
      <p:sp>
        <p:nvSpPr>
          <p:cNvPr id="4" name="TextBox 3"/>
          <p:cNvSpPr txBox="1"/>
          <p:nvPr/>
        </p:nvSpPr>
        <p:spPr>
          <a:xfrm>
            <a:off x="441158" y="1981200"/>
            <a:ext cx="8702842" cy="461665"/>
          </a:xfrm>
          <a:prstGeom prst="rect">
            <a:avLst/>
          </a:prstGeom>
          <a:noFill/>
          <a:ln>
            <a:solidFill>
              <a:srgbClr val="FF0000"/>
            </a:solidFill>
          </a:ln>
        </p:spPr>
        <p:txBody>
          <a:bodyPr wrap="square" rtlCol="0">
            <a:spAutoFit/>
          </a:bodyPr>
          <a:lstStyle/>
          <a:p>
            <a:pPr algn="ctr"/>
            <a:r>
              <a:rPr lang="en-US" sz="2400" b="1" dirty="0" smtClean="0">
                <a:solidFill>
                  <a:srgbClr val="C00000"/>
                </a:solidFill>
              </a:rPr>
              <a:t>DDF TOTAL AMOUNT = USD 42,750.66 </a:t>
            </a:r>
            <a:endParaRPr lang="en-US" sz="2400" b="1" dirty="0">
              <a:solidFill>
                <a:srgbClr val="C00000"/>
              </a:solidFill>
            </a:endParaRPr>
          </a:p>
        </p:txBody>
      </p:sp>
      <p:sp>
        <p:nvSpPr>
          <p:cNvPr id="5" name="TextBox 4"/>
          <p:cNvSpPr txBox="1"/>
          <p:nvPr/>
        </p:nvSpPr>
        <p:spPr>
          <a:xfrm>
            <a:off x="441158" y="2566296"/>
            <a:ext cx="8702842" cy="400110"/>
          </a:xfrm>
          <a:prstGeom prst="rect">
            <a:avLst/>
          </a:prstGeom>
          <a:noFill/>
          <a:ln>
            <a:solidFill>
              <a:srgbClr val="0000CC"/>
            </a:solidFill>
          </a:ln>
        </p:spPr>
        <p:txBody>
          <a:bodyPr wrap="square" rtlCol="0">
            <a:spAutoFit/>
          </a:bodyPr>
          <a:lstStyle/>
          <a:p>
            <a:pPr algn="ctr"/>
            <a:r>
              <a:rPr lang="en-US" dirty="0" smtClean="0">
                <a:solidFill>
                  <a:srgbClr val="FF0000"/>
                </a:solidFill>
              </a:rPr>
              <a:t>PolioPlus DDF Contribution 0% DDF: USD </a:t>
            </a:r>
            <a:r>
              <a:rPr lang="en-US" sz="2000" b="1" dirty="0" smtClean="0">
                <a:solidFill>
                  <a:srgbClr val="FF0000"/>
                </a:solidFill>
              </a:rPr>
              <a:t>0,00</a:t>
            </a:r>
            <a:endParaRPr lang="en-US" dirty="0">
              <a:solidFill>
                <a:srgbClr val="FF0000"/>
              </a:solidFill>
            </a:endParaRPr>
          </a:p>
        </p:txBody>
      </p:sp>
      <p:sp>
        <p:nvSpPr>
          <p:cNvPr id="6" name="TextBox 5"/>
          <p:cNvSpPr txBox="1"/>
          <p:nvPr/>
        </p:nvSpPr>
        <p:spPr>
          <a:xfrm>
            <a:off x="469232" y="3027961"/>
            <a:ext cx="8674768" cy="461665"/>
          </a:xfrm>
          <a:prstGeom prst="rect">
            <a:avLst/>
          </a:prstGeom>
          <a:noFill/>
          <a:ln>
            <a:solidFill>
              <a:srgbClr val="00B050"/>
            </a:solidFill>
          </a:ln>
        </p:spPr>
        <p:txBody>
          <a:bodyPr wrap="square" rtlCol="0">
            <a:spAutoFit/>
          </a:bodyPr>
          <a:lstStyle/>
          <a:p>
            <a:r>
              <a:rPr lang="en-US" sz="2400" b="1" dirty="0" smtClean="0">
                <a:solidFill>
                  <a:srgbClr val="FF0000"/>
                </a:solidFill>
              </a:rPr>
              <a:t>DGrants</a:t>
            </a:r>
            <a:r>
              <a:rPr lang="en-US" dirty="0" smtClean="0"/>
              <a:t> </a:t>
            </a:r>
            <a:r>
              <a:rPr lang="en-US" dirty="0" smtClean="0">
                <a:solidFill>
                  <a:srgbClr val="0000CC"/>
                </a:solidFill>
              </a:rPr>
              <a:t>contribution 25% of DDF is: </a:t>
            </a:r>
            <a:r>
              <a:rPr lang="en-US" sz="2400" b="1" dirty="0" smtClean="0">
                <a:solidFill>
                  <a:srgbClr val="0000CC"/>
                </a:solidFill>
              </a:rPr>
              <a:t>USD 5,093.83 </a:t>
            </a:r>
            <a:r>
              <a:rPr lang="en-US" dirty="0" smtClean="0">
                <a:solidFill>
                  <a:srgbClr val="0000CC"/>
                </a:solidFill>
                <a:sym typeface="Wingdings" panose="05000000000000000000" pitchFamily="2" charset="2"/>
              </a:rPr>
              <a:t> COVID19 Pandemic project</a:t>
            </a:r>
            <a:endParaRPr lang="en-US" dirty="0">
              <a:solidFill>
                <a:srgbClr val="0000CC"/>
              </a:solidFill>
            </a:endParaRPr>
          </a:p>
        </p:txBody>
      </p:sp>
      <p:sp>
        <p:nvSpPr>
          <p:cNvPr id="7" name="TextBox 6"/>
          <p:cNvSpPr txBox="1"/>
          <p:nvPr/>
        </p:nvSpPr>
        <p:spPr>
          <a:xfrm>
            <a:off x="441158" y="4038600"/>
            <a:ext cx="8702842" cy="461665"/>
          </a:xfrm>
          <a:prstGeom prst="rect">
            <a:avLst/>
          </a:prstGeom>
          <a:noFill/>
          <a:ln>
            <a:solidFill>
              <a:srgbClr val="7030A0"/>
            </a:solidFill>
          </a:ln>
        </p:spPr>
        <p:txBody>
          <a:bodyPr wrap="square" rtlCol="0">
            <a:spAutoFit/>
          </a:bodyPr>
          <a:lstStyle/>
          <a:p>
            <a:r>
              <a:rPr lang="en-US" sz="2400" b="1" dirty="0" smtClean="0">
                <a:solidFill>
                  <a:srgbClr val="FF0000"/>
                </a:solidFill>
              </a:rPr>
              <a:t>GGrants</a:t>
            </a:r>
            <a:r>
              <a:rPr lang="en-US" dirty="0" smtClean="0"/>
              <a:t>  50%+25%DDF= </a:t>
            </a:r>
            <a:r>
              <a:rPr lang="en-US" b="1" dirty="0" smtClean="0">
                <a:solidFill>
                  <a:srgbClr val="7030A0"/>
                </a:solidFill>
              </a:rPr>
              <a:t>total DDF for GGs is: </a:t>
            </a:r>
            <a:r>
              <a:rPr lang="en-US" sz="2400" b="1" dirty="0" smtClean="0">
                <a:solidFill>
                  <a:srgbClr val="7030A0"/>
                </a:solidFill>
              </a:rPr>
              <a:t>USD 35,656.83 </a:t>
            </a:r>
            <a:endParaRPr lang="en-US" b="1" dirty="0">
              <a:solidFill>
                <a:srgbClr val="7030A0"/>
              </a:solidFill>
            </a:endParaRPr>
          </a:p>
        </p:txBody>
      </p:sp>
      <p:sp>
        <p:nvSpPr>
          <p:cNvPr id="8" name="TextBox 7"/>
          <p:cNvSpPr txBox="1"/>
          <p:nvPr/>
        </p:nvSpPr>
        <p:spPr>
          <a:xfrm>
            <a:off x="445168" y="3581400"/>
            <a:ext cx="8698831" cy="369332"/>
          </a:xfrm>
          <a:prstGeom prst="rect">
            <a:avLst/>
          </a:prstGeom>
          <a:noFill/>
          <a:ln>
            <a:solidFill>
              <a:srgbClr val="00B050"/>
            </a:solidFill>
          </a:ln>
        </p:spPr>
        <p:txBody>
          <a:bodyPr wrap="square" rtlCol="0">
            <a:spAutoFit/>
          </a:bodyPr>
          <a:lstStyle/>
          <a:p>
            <a:r>
              <a:rPr lang="en-US" b="1" u="sng" dirty="0" smtClean="0">
                <a:solidFill>
                  <a:srgbClr val="FF0000"/>
                </a:solidFill>
              </a:rPr>
              <a:t>Conditions: </a:t>
            </a:r>
            <a:r>
              <a:rPr lang="en-US" dirty="0" smtClean="0">
                <a:solidFill>
                  <a:srgbClr val="0000CC"/>
                </a:solidFill>
              </a:rPr>
              <a:t>500USD/Club =500USD /District [on 1</a:t>
            </a:r>
            <a:r>
              <a:rPr lang="en-US" baseline="30000" dirty="0" smtClean="0">
                <a:solidFill>
                  <a:srgbClr val="0000CC"/>
                </a:solidFill>
              </a:rPr>
              <a:t>st</a:t>
            </a:r>
            <a:r>
              <a:rPr lang="en-US" dirty="0" smtClean="0">
                <a:solidFill>
                  <a:srgbClr val="0000CC"/>
                </a:solidFill>
              </a:rPr>
              <a:t> comes , 1sr served basis] =</a:t>
            </a:r>
            <a:r>
              <a:rPr lang="en-US" dirty="0" smtClean="0">
                <a:solidFill>
                  <a:srgbClr val="FF0000"/>
                </a:solidFill>
              </a:rPr>
              <a:t>10 Clubs</a:t>
            </a:r>
            <a:endParaRPr lang="en-US" dirty="0">
              <a:solidFill>
                <a:srgbClr val="FF0000"/>
              </a:solidFill>
            </a:endParaRPr>
          </a:p>
        </p:txBody>
      </p:sp>
      <p:sp>
        <p:nvSpPr>
          <p:cNvPr id="9" name="TextBox 8"/>
          <p:cNvSpPr txBox="1"/>
          <p:nvPr/>
        </p:nvSpPr>
        <p:spPr>
          <a:xfrm>
            <a:off x="441158" y="4572000"/>
            <a:ext cx="8702842" cy="2308324"/>
          </a:xfrm>
          <a:prstGeom prst="rect">
            <a:avLst/>
          </a:prstGeom>
          <a:noFill/>
          <a:ln>
            <a:solidFill>
              <a:srgbClr val="7030A0"/>
            </a:solidFill>
          </a:ln>
        </p:spPr>
        <p:txBody>
          <a:bodyPr wrap="square" rtlCol="0">
            <a:spAutoFit/>
          </a:bodyPr>
          <a:lstStyle/>
          <a:p>
            <a:r>
              <a:rPr lang="en-US" b="1" u="sng" dirty="0" smtClean="0">
                <a:solidFill>
                  <a:srgbClr val="FF0000"/>
                </a:solidFill>
              </a:rPr>
              <a:t>Conditions</a:t>
            </a:r>
            <a:r>
              <a:rPr lang="en-US" b="1" dirty="0" smtClean="0">
                <a:solidFill>
                  <a:srgbClr val="FF0000"/>
                </a:solidFill>
              </a:rPr>
              <a:t>: </a:t>
            </a:r>
            <a:r>
              <a:rPr lang="en-US" b="1" dirty="0">
                <a:solidFill>
                  <a:srgbClr val="FF0000"/>
                </a:solidFill>
              </a:rPr>
              <a:t>If a CLUB from D.2452 contributes cash money </a:t>
            </a:r>
            <a:r>
              <a:rPr lang="en-US" dirty="0">
                <a:sym typeface="Wingdings" panose="05000000000000000000" pitchFamily="2" charset="2"/>
              </a:rPr>
              <a:t></a:t>
            </a:r>
            <a:r>
              <a:rPr lang="en-US" dirty="0"/>
              <a:t> District will contribute by 500$ for 1000$ cash club, 750$ for 1500$, 1000 for 2000$, 1500 for 3000$ cash as a maximum [</a:t>
            </a:r>
            <a:r>
              <a:rPr lang="en-US" dirty="0">
                <a:solidFill>
                  <a:srgbClr val="FF0000"/>
                </a:solidFill>
              </a:rPr>
              <a:t>1</a:t>
            </a:r>
            <a:r>
              <a:rPr lang="en-US" baseline="30000" dirty="0">
                <a:solidFill>
                  <a:srgbClr val="FF0000"/>
                </a:solidFill>
              </a:rPr>
              <a:t>st</a:t>
            </a:r>
            <a:r>
              <a:rPr lang="en-US" dirty="0">
                <a:solidFill>
                  <a:srgbClr val="FF0000"/>
                </a:solidFill>
              </a:rPr>
              <a:t> comes, 1</a:t>
            </a:r>
            <a:r>
              <a:rPr lang="en-US" baseline="30000" dirty="0">
                <a:solidFill>
                  <a:srgbClr val="FF0000"/>
                </a:solidFill>
              </a:rPr>
              <a:t>st</a:t>
            </a:r>
            <a:r>
              <a:rPr lang="en-US" dirty="0">
                <a:solidFill>
                  <a:srgbClr val="FF0000"/>
                </a:solidFill>
              </a:rPr>
              <a:t> served basis</a:t>
            </a:r>
            <a:r>
              <a:rPr lang="en-US" dirty="0"/>
              <a:t>]. </a:t>
            </a:r>
          </a:p>
          <a:p>
            <a:r>
              <a:rPr lang="en-US" dirty="0" smtClean="0"/>
              <a:t>Deadline </a:t>
            </a:r>
            <a:r>
              <a:rPr lang="en-US" dirty="0"/>
              <a:t>to benefit from DDF is 2 months starting approval DG+DRFCC, time needed for the club to submit the project to TRF, get a number and approval from TRF Grant coordinator staff [Daniel Weyl]. If the RC didn’t get approval from TRF on the project by the 60</a:t>
            </a:r>
            <a:r>
              <a:rPr lang="en-US" baseline="30000" dirty="0"/>
              <a:t>th</a:t>
            </a:r>
            <a:r>
              <a:rPr lang="en-US" dirty="0"/>
              <a:t> day, the district contribution will be cancelled for the benefit of another club.</a:t>
            </a:r>
          </a:p>
          <a:p>
            <a:r>
              <a:rPr lang="en-US" dirty="0">
                <a:solidFill>
                  <a:srgbClr val="FF0000"/>
                </a:solidFill>
              </a:rPr>
              <a:t> </a:t>
            </a:r>
            <a:r>
              <a:rPr lang="en-US" dirty="0" smtClean="0">
                <a:solidFill>
                  <a:srgbClr val="FF0000"/>
                </a:solidFill>
              </a:rPr>
              <a:t>Each </a:t>
            </a:r>
            <a:r>
              <a:rPr lang="en-US" dirty="0">
                <a:solidFill>
                  <a:srgbClr val="FF0000"/>
                </a:solidFill>
              </a:rPr>
              <a:t>club can benefit of only </a:t>
            </a:r>
            <a:r>
              <a:rPr lang="en-US" u="sng" dirty="0">
                <a:solidFill>
                  <a:srgbClr val="FF0000"/>
                </a:solidFill>
              </a:rPr>
              <a:t>one</a:t>
            </a:r>
            <a:r>
              <a:rPr lang="en-US" dirty="0">
                <a:solidFill>
                  <a:srgbClr val="FF0000"/>
                </a:solidFill>
              </a:rPr>
              <a:t> DDF contribution/all RC’s Projects/RY 20-21.</a:t>
            </a:r>
          </a:p>
        </p:txBody>
      </p:sp>
      <p:sp>
        <p:nvSpPr>
          <p:cNvPr id="12" name="Right Arrow 11"/>
          <p:cNvSpPr/>
          <p:nvPr/>
        </p:nvSpPr>
        <p:spPr>
          <a:xfrm>
            <a:off x="32085" y="3101440"/>
            <a:ext cx="441158" cy="3924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0" y="4114800"/>
            <a:ext cx="441158" cy="3924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229506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1849" y="0"/>
            <a:ext cx="6400800" cy="707886"/>
          </a:xfrm>
          <a:prstGeom prst="rect">
            <a:avLst/>
          </a:prstGeom>
          <a:noFill/>
        </p:spPr>
        <p:txBody>
          <a:bodyPr wrap="square" rtlCol="0">
            <a:spAutoFit/>
          </a:bodyPr>
          <a:lstStyle/>
          <a:p>
            <a:pPr algn="ctr"/>
            <a:r>
              <a:rPr lang="en-US" sz="4000" b="1" dirty="0" smtClean="0">
                <a:solidFill>
                  <a:srgbClr val="0000CC"/>
                </a:solidFill>
              </a:rPr>
              <a:t>TRF Team 2020-2021_a</a:t>
            </a:r>
            <a:endParaRPr lang="en-US" sz="4000" b="1" dirty="0">
              <a:solidFill>
                <a:srgbClr val="0000CC"/>
              </a:solidFill>
            </a:endParaRPr>
          </a:p>
        </p:txBody>
      </p:sp>
      <p:pic>
        <p:nvPicPr>
          <p:cNvPr id="1026" name="Picture 2"/>
          <p:cNvPicPr>
            <a:picLocks noChangeAspect="1" noChangeArrowheads="1"/>
          </p:cNvPicPr>
          <p:nvPr/>
        </p:nvPicPr>
        <p:blipFill>
          <a:blip r:embed="rId3"/>
          <a:srcRect/>
          <a:stretch>
            <a:fillRect/>
          </a:stretch>
        </p:blipFill>
        <p:spPr bwMode="auto">
          <a:xfrm>
            <a:off x="381000" y="685800"/>
            <a:ext cx="8382000" cy="5943599"/>
          </a:xfrm>
          <a:prstGeom prst="rect">
            <a:avLst/>
          </a:prstGeom>
          <a:noFill/>
          <a:ln w="9525">
            <a:noFill/>
            <a:miter lim="800000"/>
            <a:headEnd/>
            <a:tailEnd/>
          </a:ln>
          <a:effectLst/>
        </p:spPr>
      </p:pic>
      <p:pic>
        <p:nvPicPr>
          <p:cNvPr id="6" name="Picture 2" descr="Label en coin NEW PNG transparents - Stick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479" y="0"/>
            <a:ext cx="1761012" cy="173761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849" y="0"/>
            <a:ext cx="6400800" cy="707886"/>
          </a:xfrm>
          <a:prstGeom prst="rect">
            <a:avLst/>
          </a:prstGeom>
          <a:noFill/>
        </p:spPr>
        <p:txBody>
          <a:bodyPr wrap="square" rtlCol="0">
            <a:spAutoFit/>
          </a:bodyPr>
          <a:lstStyle/>
          <a:p>
            <a:pPr algn="ctr"/>
            <a:r>
              <a:rPr lang="en-US" sz="4000" b="1" dirty="0" smtClean="0">
                <a:solidFill>
                  <a:srgbClr val="0000CC"/>
                </a:solidFill>
              </a:rPr>
              <a:t>TRF Team 2020-2021_b</a:t>
            </a:r>
            <a:endParaRPr lang="en-US" sz="4000" b="1" dirty="0">
              <a:solidFill>
                <a:srgbClr val="0000CC"/>
              </a:solidFill>
            </a:endParaRPr>
          </a:p>
        </p:txBody>
      </p:sp>
      <p:pic>
        <p:nvPicPr>
          <p:cNvPr id="2050" name="Picture 2"/>
          <p:cNvPicPr>
            <a:picLocks noChangeAspect="1" noChangeArrowheads="1"/>
          </p:cNvPicPr>
          <p:nvPr/>
        </p:nvPicPr>
        <p:blipFill>
          <a:blip r:embed="rId2"/>
          <a:srcRect/>
          <a:stretch>
            <a:fillRect/>
          </a:stretch>
        </p:blipFill>
        <p:spPr bwMode="auto">
          <a:xfrm>
            <a:off x="685800" y="609600"/>
            <a:ext cx="7743952" cy="2819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85800" y="3291988"/>
            <a:ext cx="7772400" cy="3566012"/>
          </a:xfrm>
          <a:prstGeom prst="rect">
            <a:avLst/>
          </a:prstGeom>
          <a:noFill/>
          <a:ln w="9525">
            <a:noFill/>
            <a:miter lim="800000"/>
            <a:headEnd/>
            <a:tailEnd/>
          </a:ln>
          <a:effectLst/>
        </p:spPr>
      </p:pic>
      <p:pic>
        <p:nvPicPr>
          <p:cNvPr id="6" name="Picture 2" descr="Label en coin NEW PNG transparents - Stick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479" y="0"/>
            <a:ext cx="1761012" cy="1737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925339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ctr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en-US" altLang="en-US" sz="9600" dirty="0" smtClean="0">
                <a:latin typeface="Arial Narrow" panose="020B0606020202030204" pitchFamily="34" charset="0"/>
                <a:ea typeface="ＭＳ Ｐゴシック" panose="020B0600070205080204" pitchFamily="34" charset="-128"/>
              </a:rPr>
              <a:t>Updates on Grants</a:t>
            </a:r>
            <a:endParaRPr lang="en-US" altLang="en-US" sz="9600" dirty="0">
              <a:latin typeface="Arial Narrow" panose="020B0606020202030204" pitchFamily="34" charset="0"/>
              <a:ea typeface="ＭＳ Ｐゴシック" panose="020B0600070205080204" pitchFamily="34" charset="-128"/>
            </a:endParaRPr>
          </a:p>
        </p:txBody>
      </p:sp>
      <p:sp>
        <p:nvSpPr>
          <p:cNvPr id="4813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38138" indent="-2222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endParaRPr lang="en-US" altLang="en-US" sz="1600">
              <a:solidFill>
                <a:srgbClr val="58585A"/>
              </a:solidFill>
              <a:latin typeface="Georgia" panose="02040502050405020303" pitchFamily="18" charset="0"/>
            </a:endParaRPr>
          </a:p>
        </p:txBody>
      </p:sp>
      <p:pic>
        <p:nvPicPr>
          <p:cNvPr id="4" name="Picture 3" descr="C:\Documents and Settings\User\My Documents\My Pictures\My Pictures\Rotary\Logos\TRF\trf logo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499311"/>
            <a:ext cx="3412274"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7564" y="4338582"/>
            <a:ext cx="2755398" cy="2423165"/>
          </a:xfrm>
          <a:prstGeom prst="rect">
            <a:avLst/>
          </a:prstGeom>
        </p:spPr>
      </p:pic>
      <p:pic>
        <p:nvPicPr>
          <p:cNvPr id="5" name="Picture 4"/>
          <p:cNvPicPr>
            <a:picLocks noChangeAspect="1"/>
          </p:cNvPicPr>
          <p:nvPr/>
        </p:nvPicPr>
        <p:blipFill>
          <a:blip r:embed="rId5"/>
          <a:stretch>
            <a:fillRect/>
          </a:stretch>
        </p:blipFill>
        <p:spPr>
          <a:xfrm>
            <a:off x="5805487" y="4267201"/>
            <a:ext cx="3186113" cy="2590799"/>
          </a:xfrm>
          <a:prstGeom prst="rect">
            <a:avLst/>
          </a:prstGeom>
        </p:spPr>
      </p:pic>
      <p:cxnSp>
        <p:nvCxnSpPr>
          <p:cNvPr id="6" name="Straight Connector 5"/>
          <p:cNvCxnSpPr/>
          <p:nvPr/>
        </p:nvCxnSpPr>
        <p:spPr>
          <a:xfrm>
            <a:off x="5029200" y="533400"/>
            <a:ext cx="0" cy="145020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181600" y="609600"/>
            <a:ext cx="2514600" cy="1200329"/>
          </a:xfrm>
          <a:prstGeom prst="rect">
            <a:avLst/>
          </a:prstGeom>
          <a:noFill/>
        </p:spPr>
        <p:txBody>
          <a:bodyPr wrap="square" rtlCol="0">
            <a:spAutoFit/>
          </a:bodyPr>
          <a:lstStyle/>
          <a:p>
            <a:pPr algn="ctr"/>
            <a:r>
              <a:rPr lang="en-US" sz="7200" b="1" dirty="0" smtClean="0">
                <a:solidFill>
                  <a:schemeClr val="accent1">
                    <a:lumMod val="75000"/>
                  </a:schemeClr>
                </a:solidFill>
              </a:rPr>
              <a:t>G.M.S</a:t>
            </a:r>
            <a:endParaRPr lang="en-US" sz="7200" b="1" dirty="0">
              <a:solidFill>
                <a:schemeClr val="accent1">
                  <a:lumMod val="75000"/>
                </a:schemeClr>
              </a:solidFill>
            </a:endParaRPr>
          </a:p>
        </p:txBody>
      </p:sp>
      <p:pic>
        <p:nvPicPr>
          <p:cNvPr id="9" name="Picture 2" descr="Label en coin NEW PNG transparents - Stick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2662767">
            <a:off x="3188861" y="1375090"/>
            <a:ext cx="2227627" cy="21980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4758977"/>
      </p:ext>
    </p:extLst>
  </p:cSld>
  <p:clrMapOvr>
    <a:masterClrMapping/>
  </p:clrMapOvr>
  <p:transition spd="med" advClick="0">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ctr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Autofit/>
          </a:bodyPr>
          <a:lstStyle/>
          <a:p>
            <a:pPr eaLnBrk="1" hangingPunct="1"/>
            <a:r>
              <a:rPr lang="en-US" altLang="en-US" sz="6000" dirty="0" smtClean="0">
                <a:latin typeface="Arial Narrow" panose="020B0606020202030204" pitchFamily="34" charset="0"/>
                <a:ea typeface="ＭＳ Ｐゴシック" panose="020B0600070205080204" pitchFamily="34" charset="-128"/>
              </a:rPr>
              <a:t>PP </a:t>
            </a:r>
            <a:r>
              <a:rPr lang="en-US" altLang="en-US" sz="6000" dirty="0" err="1" smtClean="0">
                <a:latin typeface="Arial Narrow" panose="020B0606020202030204" pitchFamily="34" charset="0"/>
                <a:ea typeface="ＭＳ Ｐゴシック" panose="020B0600070205080204" pitchFamily="34" charset="-128"/>
              </a:rPr>
              <a:t>Jiries</a:t>
            </a:r>
            <a:r>
              <a:rPr lang="en-US" altLang="en-US" sz="6000" dirty="0" smtClean="0">
                <a:latin typeface="Arial Narrow" panose="020B0606020202030204" pitchFamily="34" charset="0"/>
                <a:ea typeface="ＭＳ Ｐゴシック" panose="020B0600070205080204" pitchFamily="34" charset="-128"/>
              </a:rPr>
              <a:t> </a:t>
            </a:r>
            <a:r>
              <a:rPr lang="en-US" altLang="en-US" sz="6000" dirty="0" err="1" smtClean="0">
                <a:latin typeface="Arial Narrow" panose="020B0606020202030204" pitchFamily="34" charset="0"/>
                <a:ea typeface="ＭＳ Ｐゴシック" panose="020B0600070205080204" pitchFamily="34" charset="-128"/>
              </a:rPr>
              <a:t>Shahine</a:t>
            </a:r>
            <a:r>
              <a:rPr lang="en-US" altLang="en-US" sz="6000" dirty="0" smtClean="0">
                <a:latin typeface="Arial Narrow" panose="020B0606020202030204" pitchFamily="34" charset="0"/>
                <a:ea typeface="ＭＳ Ｐゴシック" panose="020B0600070205080204" pitchFamily="34" charset="-128"/>
              </a:rPr>
              <a:t> [5 </a:t>
            </a:r>
            <a:r>
              <a:rPr lang="en-US" altLang="en-US" sz="6000" dirty="0" err="1" smtClean="0">
                <a:latin typeface="Arial Narrow" panose="020B0606020202030204" pitchFamily="34" charset="0"/>
                <a:ea typeface="ＭＳ Ｐゴシック" panose="020B0600070205080204" pitchFamily="34" charset="-128"/>
              </a:rPr>
              <a:t>mns</a:t>
            </a:r>
            <a:r>
              <a:rPr lang="en-US" altLang="en-US" sz="6000" dirty="0" smtClean="0">
                <a:latin typeface="Arial Narrow" panose="020B0606020202030204" pitchFamily="34" charset="0"/>
                <a:ea typeface="ＭＳ Ｐゴシック" panose="020B0600070205080204" pitchFamily="34" charset="-128"/>
              </a:rPr>
              <a:t>]</a:t>
            </a:r>
            <a:endParaRPr lang="en-US" altLang="en-US" sz="6000" dirty="0">
              <a:latin typeface="Arial Narrow" panose="020B0606020202030204" pitchFamily="34" charset="0"/>
              <a:ea typeface="ＭＳ Ｐゴシック" panose="020B0600070205080204" pitchFamily="34" charset="-128"/>
            </a:endParaRPr>
          </a:p>
        </p:txBody>
      </p:sp>
      <p:sp>
        <p:nvSpPr>
          <p:cNvPr id="4813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38138" indent="-2222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endParaRPr lang="en-US" altLang="en-US" sz="1600">
              <a:solidFill>
                <a:srgbClr val="58585A"/>
              </a:solidFill>
              <a:latin typeface="Georgia" panose="02040502050405020303" pitchFamily="18" charset="0"/>
            </a:endParaRPr>
          </a:p>
        </p:txBody>
      </p:sp>
      <p:pic>
        <p:nvPicPr>
          <p:cNvPr id="4" name="Picture 3" descr="C:\Documents and Settings\User\My Documents\My Pictures\My Pictures\Rotary\Logos\TRF\trf logo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499311"/>
            <a:ext cx="3412274"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a:off x="5029200" y="533400"/>
            <a:ext cx="0" cy="145020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181600" y="609600"/>
            <a:ext cx="2514600" cy="1200329"/>
          </a:xfrm>
          <a:prstGeom prst="rect">
            <a:avLst/>
          </a:prstGeom>
          <a:noFill/>
        </p:spPr>
        <p:txBody>
          <a:bodyPr wrap="square" rtlCol="0">
            <a:spAutoFit/>
          </a:bodyPr>
          <a:lstStyle/>
          <a:p>
            <a:pPr algn="ctr"/>
            <a:r>
              <a:rPr lang="en-US" sz="7200" b="1" dirty="0" smtClean="0">
                <a:solidFill>
                  <a:schemeClr val="accent1">
                    <a:lumMod val="75000"/>
                  </a:schemeClr>
                </a:solidFill>
              </a:rPr>
              <a:t>G.M.S</a:t>
            </a:r>
            <a:endParaRPr lang="en-US" sz="7200" b="1" dirty="0">
              <a:solidFill>
                <a:schemeClr val="accent1">
                  <a:lumMod val="75000"/>
                </a:schemeClr>
              </a:solidFill>
            </a:endParaRPr>
          </a:p>
        </p:txBody>
      </p:sp>
      <p:pic>
        <p:nvPicPr>
          <p:cNvPr id="10" name="Picture 2" descr="Label en coin NEW PNG transparents - Stick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479" y="0"/>
            <a:ext cx="1761012" cy="1737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4758977"/>
      </p:ext>
    </p:extLst>
  </p:cSld>
  <p:clrMapOvr>
    <a:masterClrMapping/>
  </p:clrMapOvr>
  <p:transition spd="med" advClick="0">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000099"/>
                </a:solidFill>
              </a:rPr>
              <a:t>WF matching, new regulations</a:t>
            </a:r>
            <a:endParaRPr lang="en-US" sz="4800" dirty="0">
              <a:solidFill>
                <a:srgbClr val="000099"/>
              </a:solidFill>
            </a:endParaRPr>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r>
              <a:rPr lang="en-US" dirty="0" smtClean="0">
                <a:solidFill>
                  <a:srgbClr val="000099"/>
                </a:solidFill>
              </a:rPr>
              <a:t>Trustees </a:t>
            </a:r>
            <a:r>
              <a:rPr lang="en-US" dirty="0">
                <a:solidFill>
                  <a:srgbClr val="000099"/>
                </a:solidFill>
              </a:rPr>
              <a:t>of </a:t>
            </a:r>
            <a:r>
              <a:rPr lang="en-US" dirty="0" smtClean="0">
                <a:solidFill>
                  <a:srgbClr val="000099"/>
                </a:solidFill>
              </a:rPr>
              <a:t>TRF have </a:t>
            </a:r>
            <a:r>
              <a:rPr lang="en-US" dirty="0">
                <a:solidFill>
                  <a:srgbClr val="000099"/>
                </a:solidFill>
              </a:rPr>
              <a:t>decided that World Fund resources will be used </a:t>
            </a:r>
            <a:r>
              <a:rPr lang="en-US" u="sng" dirty="0">
                <a:solidFill>
                  <a:srgbClr val="FF0000"/>
                </a:solidFill>
              </a:rPr>
              <a:t>to match only District Designated Fund (DDF) contributions</a:t>
            </a:r>
            <a:r>
              <a:rPr lang="en-US" dirty="0">
                <a:solidFill>
                  <a:srgbClr val="FF0000"/>
                </a:solidFill>
              </a:rPr>
              <a:t>. </a:t>
            </a:r>
            <a:r>
              <a:rPr lang="en-US" u="sng" dirty="0">
                <a:solidFill>
                  <a:srgbClr val="000099"/>
                </a:solidFill>
              </a:rPr>
              <a:t>This match will remain at 100 percent. </a:t>
            </a:r>
            <a:endParaRPr lang="en-US" u="sng" dirty="0" smtClean="0">
              <a:solidFill>
                <a:srgbClr val="000099"/>
              </a:solidFill>
            </a:endParaRPr>
          </a:p>
          <a:p>
            <a:r>
              <a:rPr lang="en-US" dirty="0">
                <a:solidFill>
                  <a:srgbClr val="0000CC"/>
                </a:solidFill>
              </a:rPr>
              <a:t>The match on cash contributions to grants </a:t>
            </a:r>
            <a:r>
              <a:rPr lang="en-US" dirty="0">
                <a:solidFill>
                  <a:srgbClr val="FF0000"/>
                </a:solidFill>
              </a:rPr>
              <a:t>will be eliminated,</a:t>
            </a:r>
            <a:r>
              <a:rPr lang="en-US" dirty="0">
                <a:solidFill>
                  <a:srgbClr val="0000CC"/>
                </a:solidFill>
              </a:rPr>
              <a:t> </a:t>
            </a:r>
            <a:r>
              <a:rPr lang="en-US" dirty="0">
                <a:solidFill>
                  <a:srgbClr val="FF0000"/>
                </a:solidFill>
              </a:rPr>
              <a:t>effective 1 July 2020. </a:t>
            </a:r>
            <a:r>
              <a:rPr lang="en-US" u="sng" dirty="0">
                <a:solidFill>
                  <a:srgbClr val="000099"/>
                </a:solidFill>
              </a:rPr>
              <a:t>This match will remain at </a:t>
            </a:r>
            <a:r>
              <a:rPr lang="en-US" u="sng" dirty="0" smtClean="0">
                <a:solidFill>
                  <a:srgbClr val="000099"/>
                </a:solidFill>
              </a:rPr>
              <a:t>0 </a:t>
            </a:r>
            <a:r>
              <a:rPr lang="en-US" u="sng" dirty="0">
                <a:solidFill>
                  <a:srgbClr val="000099"/>
                </a:solidFill>
              </a:rPr>
              <a:t>percent. </a:t>
            </a:r>
            <a:endParaRPr lang="en-US" u="sng" dirty="0" smtClean="0">
              <a:solidFill>
                <a:srgbClr val="FF0000"/>
              </a:solidFill>
            </a:endParaRPr>
          </a:p>
          <a:p>
            <a:r>
              <a:rPr lang="en-US" dirty="0" smtClean="0">
                <a:solidFill>
                  <a:srgbClr val="0000CC"/>
                </a:solidFill>
              </a:rPr>
              <a:t>Global </a:t>
            </a:r>
            <a:r>
              <a:rPr lang="en-US" dirty="0">
                <a:solidFill>
                  <a:srgbClr val="0000CC"/>
                </a:solidFill>
              </a:rPr>
              <a:t>grant applications that have been submitted but not yet approved on 1 July will still receive the World Fund match for cash contributions</a:t>
            </a:r>
            <a:r>
              <a:rPr lang="en-US" dirty="0" smtClean="0">
                <a:solidFill>
                  <a:srgbClr val="0000CC"/>
                </a:solidFill>
              </a:rPr>
              <a:t>.</a:t>
            </a:r>
          </a:p>
          <a:p>
            <a:r>
              <a:rPr lang="en-US" dirty="0">
                <a:solidFill>
                  <a:srgbClr val="FF0000"/>
                </a:solidFill>
              </a:rPr>
              <a:t>By supporting the Annual Fund</a:t>
            </a:r>
            <a:r>
              <a:rPr lang="en-US" dirty="0">
                <a:solidFill>
                  <a:srgbClr val="000099"/>
                </a:solidFill>
              </a:rPr>
              <a:t>, members can ensure a steady supply of both DDF and World Fund resources for the </a:t>
            </a:r>
            <a:r>
              <a:rPr lang="en-US" dirty="0" smtClean="0">
                <a:solidFill>
                  <a:srgbClr val="000099"/>
                </a:solidFill>
              </a:rPr>
              <a:t>GG projects </a:t>
            </a:r>
            <a:r>
              <a:rPr lang="en-US" dirty="0">
                <a:solidFill>
                  <a:srgbClr val="000099"/>
                </a:solidFill>
              </a:rPr>
              <a:t>that change people's lives.</a:t>
            </a: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xmlns="" val="31337868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567781"/>
            <a:ext cx="2895600" cy="2590800"/>
          </a:xfrm>
          <a:ln>
            <a:solidFill>
              <a:srgbClr val="FF0000"/>
            </a:solidFill>
          </a:ln>
        </p:spPr>
        <p:txBody>
          <a:bodyPr/>
          <a:lstStyle/>
          <a:p>
            <a:pPr marL="0" indent="0" algn="ctr">
              <a:buNone/>
            </a:pPr>
            <a:r>
              <a:rPr lang="en-US" dirty="0" smtClean="0">
                <a:solidFill>
                  <a:srgbClr val="FF0000"/>
                </a:solidFill>
              </a:rPr>
              <a:t>DDF contribution</a:t>
            </a:r>
          </a:p>
          <a:p>
            <a:pPr marL="0" indent="0" algn="ctr">
              <a:buNone/>
            </a:pPr>
            <a:r>
              <a:rPr lang="en-US" dirty="0" smtClean="0">
                <a:solidFill>
                  <a:srgbClr val="FF0000"/>
                </a:solidFill>
              </a:rPr>
              <a:t>= </a:t>
            </a:r>
          </a:p>
          <a:p>
            <a:pPr marL="0" indent="0" algn="ctr">
              <a:buNone/>
            </a:pPr>
            <a:r>
              <a:rPr lang="en-US" b="1" dirty="0" smtClean="0">
                <a:solidFill>
                  <a:srgbClr val="FF0000"/>
                </a:solidFill>
              </a:rPr>
              <a:t>100% by WF</a:t>
            </a:r>
            <a:endParaRPr lang="en-US" b="1" dirty="0">
              <a:solidFill>
                <a:srgbClr val="FF0000"/>
              </a:solidFill>
            </a:endParaRPr>
          </a:p>
        </p:txBody>
      </p:sp>
      <p:sp>
        <p:nvSpPr>
          <p:cNvPr id="4" name="Title 1"/>
          <p:cNvSpPr>
            <a:spLocks noGrp="1"/>
          </p:cNvSpPr>
          <p:nvPr>
            <p:ph type="title"/>
          </p:nvPr>
        </p:nvSpPr>
        <p:spPr>
          <a:xfrm>
            <a:off x="609600" y="685800"/>
            <a:ext cx="8229600" cy="1143000"/>
          </a:xfrm>
        </p:spPr>
        <p:txBody>
          <a:bodyPr/>
          <a:lstStyle/>
          <a:p>
            <a:r>
              <a:rPr lang="en-US" b="1" dirty="0" smtClean="0">
                <a:solidFill>
                  <a:srgbClr val="000099"/>
                </a:solidFill>
              </a:rPr>
              <a:t>WF matching </a:t>
            </a:r>
            <a:r>
              <a:rPr lang="en-US" b="1" dirty="0" smtClean="0">
                <a:solidFill>
                  <a:srgbClr val="000099"/>
                </a:solidFill>
                <a:sym typeface="Wingdings" pitchFamily="2" charset="2"/>
              </a:rPr>
              <a:t></a:t>
            </a:r>
            <a:r>
              <a:rPr lang="en-US" b="1" dirty="0" smtClean="0">
                <a:solidFill>
                  <a:srgbClr val="000099"/>
                </a:solidFill>
              </a:rPr>
              <a:t> new regulations</a:t>
            </a:r>
            <a:endParaRPr lang="en-US" b="1" dirty="0">
              <a:solidFill>
                <a:srgbClr val="000099"/>
              </a:solidFill>
            </a:endParaRPr>
          </a:p>
        </p:txBody>
      </p:sp>
      <p:sp>
        <p:nvSpPr>
          <p:cNvPr id="5" name="Content Placeholder 2"/>
          <p:cNvSpPr txBox="1">
            <a:spLocks/>
          </p:cNvSpPr>
          <p:nvPr/>
        </p:nvSpPr>
        <p:spPr>
          <a:xfrm>
            <a:off x="5181600" y="2529681"/>
            <a:ext cx="2895600" cy="2628900"/>
          </a:xfrm>
          <a:prstGeom prst="rect">
            <a:avLst/>
          </a:prstGeom>
          <a:ln>
            <a:solidFill>
              <a:srgbClr val="0000CC"/>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rgbClr val="000099"/>
                </a:solidFill>
              </a:rPr>
              <a:t>Cash/RC contribution</a:t>
            </a:r>
          </a:p>
          <a:p>
            <a:pPr marL="0" indent="0" algn="ctr">
              <a:buFont typeface="Arial" pitchFamily="34" charset="0"/>
              <a:buNone/>
            </a:pPr>
            <a:r>
              <a:rPr lang="en-US" dirty="0" smtClean="0">
                <a:solidFill>
                  <a:srgbClr val="000099"/>
                </a:solidFill>
              </a:rPr>
              <a:t>= </a:t>
            </a:r>
          </a:p>
          <a:p>
            <a:pPr marL="0" indent="0" algn="ctr">
              <a:buFont typeface="Arial" pitchFamily="34" charset="0"/>
              <a:buNone/>
            </a:pPr>
            <a:r>
              <a:rPr lang="en-US" b="1" dirty="0" smtClean="0">
                <a:solidFill>
                  <a:srgbClr val="000099"/>
                </a:solidFill>
              </a:rPr>
              <a:t>0% by WF</a:t>
            </a:r>
            <a:endParaRPr lang="en-US" b="1" dirty="0">
              <a:solidFill>
                <a:srgbClr val="000099"/>
              </a:solidFill>
            </a:endParaRPr>
          </a:p>
        </p:txBody>
      </p:sp>
      <p:pic>
        <p:nvPicPr>
          <p:cNvPr id="6" name="Picture 2" descr="Label en coin NEW PNG transparents - Stick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479" y="0"/>
            <a:ext cx="1761012" cy="173761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ight Arrow 6"/>
          <p:cNvSpPr/>
          <p:nvPr/>
        </p:nvSpPr>
        <p:spPr>
          <a:xfrm flipH="1">
            <a:off x="7543800" y="3962400"/>
            <a:ext cx="1295400" cy="1066800"/>
          </a:xfrm>
          <a:prstGeom prst="rightArrow">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35570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152400" y="381000"/>
            <a:ext cx="9448800" cy="1390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fontScale="90000"/>
          </a:bodyPr>
          <a:lstStyle/>
          <a:p>
            <a:r>
              <a:rPr lang="en-US" altLang="en-US" sz="4800" dirty="0" smtClean="0">
                <a:solidFill>
                  <a:srgbClr val="000099"/>
                </a:solidFill>
                <a:latin typeface="Cambria" panose="02040503050406030204" pitchFamily="18" charset="0"/>
                <a:ea typeface="Cambria" panose="02040503050406030204" pitchFamily="18" charset="0"/>
              </a:rPr>
              <a:t>The </a:t>
            </a:r>
            <a:r>
              <a:rPr lang="en-US" altLang="en-US" sz="4800" b="1" dirty="0" smtClean="0">
                <a:solidFill>
                  <a:srgbClr val="FF0000"/>
                </a:solidFill>
                <a:latin typeface="Cambria" panose="02040503050406030204" pitchFamily="18" charset="0"/>
                <a:ea typeface="Cambria" panose="02040503050406030204" pitchFamily="18" charset="0"/>
              </a:rPr>
              <a:t>Mission</a:t>
            </a:r>
            <a:r>
              <a:rPr lang="en-US" altLang="en-US" sz="4800" dirty="0" smtClean="0">
                <a:solidFill>
                  <a:srgbClr val="000099"/>
                </a:solidFill>
                <a:latin typeface="Cambria" panose="02040503050406030204" pitchFamily="18" charset="0"/>
                <a:ea typeface="Cambria" panose="02040503050406030204" pitchFamily="18" charset="0"/>
              </a:rPr>
              <a:t> </a:t>
            </a:r>
            <a:br>
              <a:rPr lang="en-US" altLang="en-US" sz="4800" dirty="0" smtClean="0">
                <a:solidFill>
                  <a:srgbClr val="000099"/>
                </a:solidFill>
                <a:latin typeface="Cambria" panose="02040503050406030204" pitchFamily="18" charset="0"/>
                <a:ea typeface="Cambria" panose="02040503050406030204" pitchFamily="18" charset="0"/>
              </a:rPr>
            </a:br>
            <a:r>
              <a:rPr lang="en-US" altLang="en-US" sz="4800" dirty="0" smtClean="0">
                <a:solidFill>
                  <a:srgbClr val="000099"/>
                </a:solidFill>
                <a:latin typeface="Cambria" panose="02040503050406030204" pitchFamily="18" charset="0"/>
                <a:ea typeface="Cambria" panose="02040503050406030204" pitchFamily="18" charset="0"/>
              </a:rPr>
              <a:t>of The Rotary Foundation </a:t>
            </a:r>
          </a:p>
        </p:txBody>
      </p:sp>
      <p:sp>
        <p:nvSpPr>
          <p:cNvPr id="22531" name="Content Placeholder 2"/>
          <p:cNvSpPr>
            <a:spLocks noGrp="1"/>
          </p:cNvSpPr>
          <p:nvPr>
            <p:ph idx="1"/>
          </p:nvPr>
        </p:nvSpPr>
        <p:spPr bwMode="auto">
          <a:xfrm>
            <a:off x="0" y="1905000"/>
            <a:ext cx="9144000" cy="4552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 typeface="Arial" panose="020B0604020202020204" pitchFamily="34" charset="0"/>
              <a:buNone/>
            </a:pPr>
            <a:r>
              <a:rPr lang="en-US" altLang="en-US" sz="4400" dirty="0">
                <a:solidFill>
                  <a:srgbClr val="000099"/>
                </a:solidFill>
                <a:latin typeface="Georgia" panose="02040502050405020303" pitchFamily="18" charset="0"/>
              </a:rPr>
              <a:t>   Is to enable Rotary members to </a:t>
            </a:r>
            <a:r>
              <a:rPr lang="en-US" altLang="en-US" sz="4400" dirty="0">
                <a:solidFill>
                  <a:srgbClr val="D91B5C"/>
                </a:solidFill>
                <a:latin typeface="Georgia" panose="02040502050405020303" pitchFamily="18" charset="0"/>
              </a:rPr>
              <a:t>advance world understanding, goodwill, and peace </a:t>
            </a:r>
          </a:p>
          <a:p>
            <a:pPr>
              <a:buFont typeface="Arial" panose="020B0604020202020204" pitchFamily="34" charset="0"/>
              <a:buNone/>
            </a:pPr>
            <a:r>
              <a:rPr lang="en-US" altLang="en-US" sz="4400" dirty="0">
                <a:solidFill>
                  <a:srgbClr val="000099"/>
                </a:solidFill>
                <a:latin typeface="Georgia" panose="02040502050405020303" pitchFamily="18" charset="0"/>
              </a:rPr>
              <a:t>   </a:t>
            </a:r>
            <a:r>
              <a:rPr lang="en-US" altLang="en-US" sz="4400" dirty="0">
                <a:solidFill>
                  <a:srgbClr val="7030A0"/>
                </a:solidFill>
                <a:latin typeface="Georgia" panose="02040502050405020303" pitchFamily="18" charset="0"/>
              </a:rPr>
              <a:t>through</a:t>
            </a:r>
            <a:r>
              <a:rPr lang="en-US" altLang="en-US" sz="4400" dirty="0">
                <a:solidFill>
                  <a:srgbClr val="000099"/>
                </a:solidFill>
                <a:latin typeface="Georgia" panose="02040502050405020303" pitchFamily="18" charset="0"/>
              </a:rPr>
              <a:t> the </a:t>
            </a:r>
            <a:r>
              <a:rPr lang="en-US" altLang="en-US" sz="4400" dirty="0">
                <a:solidFill>
                  <a:srgbClr val="FF0000"/>
                </a:solidFill>
                <a:latin typeface="Georgia" panose="02040502050405020303" pitchFamily="18" charset="0"/>
              </a:rPr>
              <a:t>improvement of health</a:t>
            </a:r>
            <a:r>
              <a:rPr lang="en-US" altLang="en-US" sz="4400" dirty="0">
                <a:solidFill>
                  <a:srgbClr val="000099"/>
                </a:solidFill>
                <a:latin typeface="Georgia" panose="02040502050405020303" pitchFamily="18" charset="0"/>
              </a:rPr>
              <a:t>, the </a:t>
            </a:r>
            <a:r>
              <a:rPr lang="en-US" altLang="en-US" sz="4400" dirty="0">
                <a:solidFill>
                  <a:srgbClr val="FF0000"/>
                </a:solidFill>
                <a:latin typeface="Georgia" panose="02040502050405020303" pitchFamily="18" charset="0"/>
              </a:rPr>
              <a:t>support of education</a:t>
            </a:r>
            <a:r>
              <a:rPr lang="en-US" altLang="en-US" sz="4400" dirty="0">
                <a:solidFill>
                  <a:srgbClr val="000099"/>
                </a:solidFill>
                <a:latin typeface="Georgia" panose="02040502050405020303" pitchFamily="18" charset="0"/>
              </a:rPr>
              <a:t>, and the </a:t>
            </a:r>
            <a:r>
              <a:rPr lang="en-US" altLang="en-US" sz="4400" dirty="0">
                <a:solidFill>
                  <a:srgbClr val="FF0000"/>
                </a:solidFill>
                <a:latin typeface="Georgia" panose="02040502050405020303" pitchFamily="18" charset="0"/>
              </a:rPr>
              <a:t>alleviation of poverty</a:t>
            </a:r>
            <a:r>
              <a:rPr lang="en-US" altLang="en-US" sz="4400" dirty="0">
                <a:solidFill>
                  <a:srgbClr val="000099"/>
                </a:solidFill>
                <a:latin typeface="Georgia" panose="02040502050405020303" pitchFamily="18" charset="0"/>
              </a:rPr>
              <a:t>. </a:t>
            </a:r>
          </a:p>
        </p:txBody>
      </p:sp>
    </p:spTree>
    <p:extLst>
      <p:ext uri="{BB962C8B-B14F-4D97-AF65-F5344CB8AC3E}">
        <p14:creationId xmlns:p14="http://schemas.microsoft.com/office/powerpoint/2010/main" xmlns="" val="23756878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09600"/>
            <a:ext cx="8229600" cy="5135563"/>
          </a:xfrm>
        </p:spPr>
        <p:txBody>
          <a:bodyPr>
            <a:normAutofit fontScale="92500" lnSpcReduction="20000"/>
          </a:bodyPr>
          <a:lstStyle/>
          <a:p>
            <a:r>
              <a:rPr lang="en-US" sz="4000" dirty="0">
                <a:solidFill>
                  <a:srgbClr val="FF0000"/>
                </a:solidFill>
                <a:latin typeface="Arial Narrow" panose="020B0606020202030204" pitchFamily="34" charset="0"/>
              </a:rPr>
              <a:t>Grant management courses </a:t>
            </a:r>
            <a:r>
              <a:rPr lang="en-US" sz="4000" dirty="0">
                <a:solidFill>
                  <a:srgbClr val="17458F"/>
                </a:solidFill>
                <a:latin typeface="Arial Narrow" panose="020B0606020202030204" pitchFamily="34" charset="0"/>
              </a:rPr>
              <a:t>available in Learning Center</a:t>
            </a:r>
          </a:p>
          <a:p>
            <a:r>
              <a:rPr lang="en-US" sz="4000" dirty="0">
                <a:solidFill>
                  <a:srgbClr val="FF0000"/>
                </a:solidFill>
                <a:latin typeface="Arial Narrow" panose="020B0606020202030204" pitchFamily="34" charset="0"/>
              </a:rPr>
              <a:t>Maximum global grant </a:t>
            </a:r>
            <a:r>
              <a:rPr lang="en-US" sz="4000" dirty="0">
                <a:solidFill>
                  <a:srgbClr val="17458F"/>
                </a:solidFill>
                <a:latin typeface="Arial Narrow" panose="020B0606020202030204" pitchFamily="34" charset="0"/>
              </a:rPr>
              <a:t>raised to </a:t>
            </a:r>
            <a:r>
              <a:rPr lang="en-US" sz="4000" b="1" dirty="0">
                <a:solidFill>
                  <a:srgbClr val="FF0000"/>
                </a:solidFill>
                <a:latin typeface="Arial Narrow" panose="020B0606020202030204" pitchFamily="34" charset="0"/>
              </a:rPr>
              <a:t>$400,000</a:t>
            </a:r>
          </a:p>
          <a:p>
            <a:r>
              <a:rPr lang="en-US" sz="4000" dirty="0" smtClean="0">
                <a:solidFill>
                  <a:srgbClr val="FF0000"/>
                </a:solidFill>
                <a:latin typeface="Arial Narrow" panose="020B0606020202030204" pitchFamily="34" charset="0"/>
              </a:rPr>
              <a:t>Community</a:t>
            </a:r>
            <a:r>
              <a:rPr lang="en-US" sz="4000" dirty="0" smtClean="0">
                <a:solidFill>
                  <a:srgbClr val="17458F"/>
                </a:solidFill>
                <a:latin typeface="Arial Narrow" panose="020B0606020202030204" pitchFamily="34" charset="0"/>
              </a:rPr>
              <a:t> </a:t>
            </a:r>
            <a:r>
              <a:rPr lang="en-US" sz="4000" dirty="0">
                <a:solidFill>
                  <a:srgbClr val="FF0000"/>
                </a:solidFill>
                <a:latin typeface="Arial Narrow" panose="020B0606020202030204" pitchFamily="34" charset="0"/>
              </a:rPr>
              <a:t>assessments</a:t>
            </a:r>
            <a:r>
              <a:rPr lang="en-US" sz="4000" dirty="0">
                <a:solidFill>
                  <a:srgbClr val="17458F"/>
                </a:solidFill>
                <a:latin typeface="Arial Narrow" panose="020B0606020202030204" pitchFamily="34" charset="0"/>
              </a:rPr>
              <a:t> </a:t>
            </a:r>
            <a:r>
              <a:rPr lang="en-US" sz="4000" dirty="0" smtClean="0">
                <a:solidFill>
                  <a:srgbClr val="17458F"/>
                </a:solidFill>
                <a:latin typeface="Arial Narrow" panose="020B0606020202030204" pitchFamily="34" charset="0"/>
              </a:rPr>
              <a:t>is required </a:t>
            </a:r>
            <a:r>
              <a:rPr lang="en-US" sz="4000" dirty="0">
                <a:solidFill>
                  <a:srgbClr val="17458F"/>
                </a:solidFill>
                <a:latin typeface="Arial Narrow" panose="020B0606020202030204" pitchFamily="34" charset="0"/>
              </a:rPr>
              <a:t>for global grants</a:t>
            </a:r>
            <a:r>
              <a:rPr lang="en-US" sz="4000" dirty="0" smtClean="0">
                <a:solidFill>
                  <a:srgbClr val="17458F"/>
                </a:solidFill>
                <a:latin typeface="Arial Narrow" panose="020B0606020202030204" pitchFamily="34" charset="0"/>
              </a:rPr>
              <a:t>.</a:t>
            </a:r>
          </a:p>
          <a:p>
            <a:r>
              <a:rPr lang="en-US" sz="4000" dirty="0" smtClean="0">
                <a:solidFill>
                  <a:srgbClr val="17458F"/>
                </a:solidFill>
                <a:latin typeface="Arial Narrow" panose="020B0606020202030204" pitchFamily="34" charset="0"/>
              </a:rPr>
              <a:t>New Peace Center for </a:t>
            </a:r>
            <a:r>
              <a:rPr lang="en-US" sz="4000" u="sng" dirty="0" smtClean="0">
                <a:solidFill>
                  <a:srgbClr val="17458F"/>
                </a:solidFill>
                <a:latin typeface="Arial Narrow" panose="020B0606020202030204" pitchFamily="34" charset="0"/>
              </a:rPr>
              <a:t>Certificate</a:t>
            </a:r>
            <a:r>
              <a:rPr lang="en-US" sz="4000" dirty="0" smtClean="0">
                <a:solidFill>
                  <a:srgbClr val="17458F"/>
                </a:solidFill>
                <a:latin typeface="Arial Narrow" panose="020B0606020202030204" pitchFamily="34" charset="0"/>
              </a:rPr>
              <a:t> in Uganda</a:t>
            </a:r>
          </a:p>
          <a:p>
            <a:r>
              <a:rPr lang="en-US" sz="4000" u="sng" dirty="0" smtClean="0">
                <a:solidFill>
                  <a:srgbClr val="17458F"/>
                </a:solidFill>
                <a:latin typeface="Arial Narrow" panose="020B0606020202030204" pitchFamily="34" charset="0"/>
              </a:rPr>
              <a:t>Certificate’s</a:t>
            </a:r>
            <a:r>
              <a:rPr lang="en-US" sz="4000" dirty="0" smtClean="0">
                <a:solidFill>
                  <a:srgbClr val="17458F"/>
                </a:solidFill>
                <a:latin typeface="Arial Narrow" panose="020B0606020202030204" pitchFamily="34" charset="0"/>
              </a:rPr>
              <a:t> duration is now for </a:t>
            </a:r>
            <a:r>
              <a:rPr lang="en-US" sz="4000" dirty="0" smtClean="0">
                <a:solidFill>
                  <a:srgbClr val="FF0000"/>
                </a:solidFill>
                <a:latin typeface="Arial Narrow" panose="020B0606020202030204" pitchFamily="34" charset="0"/>
              </a:rPr>
              <a:t>1 year</a:t>
            </a:r>
            <a:r>
              <a:rPr lang="en-US" sz="4000" dirty="0" smtClean="0">
                <a:solidFill>
                  <a:srgbClr val="17458F"/>
                </a:solidFill>
                <a:latin typeface="Arial Narrow" panose="020B0606020202030204" pitchFamily="34" charset="0"/>
              </a:rPr>
              <a:t>.</a:t>
            </a:r>
          </a:p>
          <a:p>
            <a:r>
              <a:rPr lang="en-US" sz="4000" dirty="0" smtClean="0">
                <a:solidFill>
                  <a:srgbClr val="FF0000"/>
                </a:solidFill>
                <a:latin typeface="Arial Narrow" panose="020B0606020202030204" pitchFamily="34" charset="0"/>
              </a:rPr>
              <a:t>Environment</a:t>
            </a:r>
            <a:r>
              <a:rPr lang="en-US" sz="4000" dirty="0" smtClean="0">
                <a:solidFill>
                  <a:srgbClr val="17458F"/>
                </a:solidFill>
                <a:latin typeface="Arial Narrow" panose="020B0606020202030204" pitchFamily="34" charset="0"/>
              </a:rPr>
              <a:t> is included in the 6AOF* </a:t>
            </a:r>
            <a:r>
              <a:rPr lang="en-US" sz="4000" dirty="0" smtClean="0">
                <a:solidFill>
                  <a:srgbClr val="FF0000"/>
                </a:solidFill>
                <a:latin typeface="Arial Narrow" panose="020B0606020202030204" pitchFamily="34" charset="0"/>
              </a:rPr>
              <a:t>or</a:t>
            </a:r>
            <a:r>
              <a:rPr lang="en-US" sz="4000" dirty="0" smtClean="0">
                <a:solidFill>
                  <a:srgbClr val="17458F"/>
                </a:solidFill>
                <a:latin typeface="Arial Narrow" panose="020B0606020202030204" pitchFamily="34" charset="0"/>
              </a:rPr>
              <a:t> is it a new AOF**?</a:t>
            </a:r>
          </a:p>
          <a:p>
            <a:endParaRPr lang="en-US" sz="4000" dirty="0">
              <a:solidFill>
                <a:srgbClr val="17458F"/>
              </a:solidFill>
              <a:latin typeface="Arial Narrow" panose="020B0606020202030204" pitchFamily="34" charset="0"/>
            </a:endParaRPr>
          </a:p>
          <a:p>
            <a:endParaRPr lang="en-US" sz="4000" dirty="0">
              <a:solidFill>
                <a:srgbClr val="17458F"/>
              </a:solidFill>
              <a:latin typeface="Arial Narrow" panose="020B0606020202030204" pitchFamily="34" charset="0"/>
            </a:endParaRPr>
          </a:p>
        </p:txBody>
      </p:sp>
      <p:sp>
        <p:nvSpPr>
          <p:cNvPr id="4" name="TextBox 3"/>
          <p:cNvSpPr txBox="1"/>
          <p:nvPr/>
        </p:nvSpPr>
        <p:spPr>
          <a:xfrm>
            <a:off x="0" y="5334000"/>
            <a:ext cx="9144000" cy="400110"/>
          </a:xfrm>
          <a:prstGeom prst="rect">
            <a:avLst/>
          </a:prstGeom>
          <a:noFill/>
          <a:ln>
            <a:solidFill>
              <a:srgbClr val="FF0000"/>
            </a:solidFill>
          </a:ln>
        </p:spPr>
        <p:txBody>
          <a:bodyPr wrap="square" rtlCol="0">
            <a:spAutoFit/>
          </a:bodyPr>
          <a:lstStyle/>
          <a:p>
            <a:r>
              <a:rPr lang="en-US" sz="2000" i="1" dirty="0" smtClean="0">
                <a:solidFill>
                  <a:srgbClr val="FF0000"/>
                </a:solidFill>
              </a:rPr>
              <a:t>*The </a:t>
            </a:r>
            <a:r>
              <a:rPr lang="en-US" sz="2000" i="1" dirty="0">
                <a:solidFill>
                  <a:srgbClr val="FF0000"/>
                </a:solidFill>
              </a:rPr>
              <a:t>Trustees agree to </a:t>
            </a:r>
            <a:r>
              <a:rPr lang="en-US" sz="2000" i="1" dirty="0" smtClean="0">
                <a:solidFill>
                  <a:srgbClr val="FF0000"/>
                </a:solidFill>
              </a:rPr>
              <a:t>add </a:t>
            </a:r>
            <a:r>
              <a:rPr lang="en-US" sz="2000" i="1" dirty="0">
                <a:solidFill>
                  <a:srgbClr val="FF0000"/>
                </a:solidFill>
              </a:rPr>
              <a:t>Environmental Issues to </a:t>
            </a:r>
            <a:r>
              <a:rPr lang="en-US" sz="2000" i="1" dirty="0" smtClean="0">
                <a:solidFill>
                  <a:srgbClr val="FF0000"/>
                </a:solidFill>
              </a:rPr>
              <a:t>existing AOF  FOR 2019-2020</a:t>
            </a:r>
            <a:endParaRPr lang="en-US" sz="2000" i="1" dirty="0">
              <a:solidFill>
                <a:srgbClr val="FF0000"/>
              </a:solidFill>
            </a:endParaRPr>
          </a:p>
        </p:txBody>
      </p:sp>
      <p:sp>
        <p:nvSpPr>
          <p:cNvPr id="5" name="Rectangle 4"/>
          <p:cNvSpPr/>
          <p:nvPr/>
        </p:nvSpPr>
        <p:spPr>
          <a:xfrm>
            <a:off x="0" y="5867400"/>
            <a:ext cx="9144000" cy="646331"/>
          </a:xfrm>
          <a:prstGeom prst="rect">
            <a:avLst/>
          </a:prstGeom>
          <a:ln>
            <a:solidFill>
              <a:srgbClr val="0070C0"/>
            </a:solidFill>
          </a:ln>
        </p:spPr>
        <p:txBody>
          <a:bodyPr wrap="square">
            <a:spAutoFit/>
          </a:bodyPr>
          <a:lstStyle/>
          <a:p>
            <a:r>
              <a:rPr lang="en-US" b="1" i="1" dirty="0" smtClean="0">
                <a:solidFill>
                  <a:srgbClr val="0070C0"/>
                </a:solidFill>
              </a:rPr>
              <a:t>**The Trustees may agree to add Environment Issues as a new AOF  FOR 2020-2021 ? Decisions at the last Trustees meeting, then approval of the RI board meeting in June 2020</a:t>
            </a:r>
          </a:p>
        </p:txBody>
      </p:sp>
    </p:spTree>
    <p:extLst>
      <p:ext uri="{BB962C8B-B14F-4D97-AF65-F5344CB8AC3E}">
        <p14:creationId xmlns:p14="http://schemas.microsoft.com/office/powerpoint/2010/main" xmlns="" val="2635874642"/>
      </p:ext>
    </p:extLst>
  </p:cSld>
  <p:clrMapOvr>
    <a:masterClrMapping/>
  </p:clrMapOvr>
  <p:transition spd="med" advClick="0">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bwMode="auto">
          <a:xfrm>
            <a:off x="460075" y="152400"/>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en-US" sz="4800" b="0" dirty="0">
                <a:solidFill>
                  <a:srgbClr val="FF0000"/>
                </a:solidFill>
              </a:rPr>
              <a:t>UPDATES – </a:t>
            </a:r>
            <a:r>
              <a:rPr lang="en-US" sz="4800" b="0" u="sng" dirty="0">
                <a:solidFill>
                  <a:srgbClr val="FF0000"/>
                </a:solidFill>
              </a:rPr>
              <a:t>AREAS OF FOCUS</a:t>
            </a:r>
            <a:endParaRPr lang="en-US" altLang="en-US" sz="4800" b="0" u="sng" dirty="0">
              <a:solidFill>
                <a:srgbClr val="FF0000"/>
              </a:solidFill>
              <a:latin typeface="Arial Narrow" panose="020B0606020202030204" pitchFamily="34" charset="0"/>
            </a:endParaRPr>
          </a:p>
        </p:txBody>
      </p:sp>
      <p:sp>
        <p:nvSpPr>
          <p:cNvPr id="2" name="Content Placeholder 1"/>
          <p:cNvSpPr>
            <a:spLocks noGrp="1"/>
          </p:cNvSpPr>
          <p:nvPr>
            <p:ph idx="1"/>
          </p:nvPr>
        </p:nvSpPr>
        <p:spPr/>
        <p:txBody>
          <a:bodyPr>
            <a:normAutofit/>
          </a:bodyPr>
          <a:lstStyle/>
          <a:p>
            <a:r>
              <a:rPr lang="en-US" sz="4400" dirty="0">
                <a:solidFill>
                  <a:srgbClr val="17458F"/>
                </a:solidFill>
                <a:latin typeface="Arial Narrow" panose="020B0606020202030204" pitchFamily="34" charset="0"/>
              </a:rPr>
              <a:t>Updates provide:</a:t>
            </a:r>
          </a:p>
          <a:p>
            <a:pPr lvl="1"/>
            <a:r>
              <a:rPr lang="en-US" sz="4000" dirty="0">
                <a:solidFill>
                  <a:srgbClr val="17458F"/>
                </a:solidFill>
                <a:latin typeface="Arial Narrow" panose="020B0606020202030204" pitchFamily="34" charset="0"/>
              </a:rPr>
              <a:t>Greater clarity</a:t>
            </a:r>
          </a:p>
          <a:p>
            <a:pPr lvl="1"/>
            <a:r>
              <a:rPr lang="en-US" sz="4000" dirty="0">
                <a:solidFill>
                  <a:srgbClr val="17458F"/>
                </a:solidFill>
                <a:latin typeface="Arial Narrow" panose="020B0606020202030204" pitchFamily="34" charset="0"/>
              </a:rPr>
              <a:t>Additional project types</a:t>
            </a:r>
          </a:p>
          <a:p>
            <a:pPr lvl="1"/>
            <a:r>
              <a:rPr lang="en-US" sz="4000" dirty="0">
                <a:solidFill>
                  <a:srgbClr val="17458F"/>
                </a:solidFill>
                <a:latin typeface="Arial Narrow" panose="020B0606020202030204" pitchFamily="34" charset="0"/>
              </a:rPr>
              <a:t>Activities focused on the environment</a:t>
            </a:r>
          </a:p>
          <a:p>
            <a:r>
              <a:rPr lang="en-US" sz="4400" dirty="0">
                <a:solidFill>
                  <a:srgbClr val="17458F"/>
                </a:solidFill>
                <a:latin typeface="Arial Narrow" panose="020B0606020202030204" pitchFamily="34" charset="0"/>
              </a:rPr>
              <a:t>Names changed slightly</a:t>
            </a:r>
          </a:p>
        </p:txBody>
      </p:sp>
    </p:spTree>
    <p:extLst>
      <p:ext uri="{BB962C8B-B14F-4D97-AF65-F5344CB8AC3E}">
        <p14:creationId xmlns:p14="http://schemas.microsoft.com/office/powerpoint/2010/main" xmlns="" val="68799147"/>
      </p:ext>
    </p:extLst>
  </p:cSld>
  <p:clrMapOvr>
    <a:masterClrMapping/>
  </p:clrMapOvr>
  <p:transition spd="med" advClick="0">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bwMode="auto">
          <a:xfrm>
            <a:off x="457200" y="87702"/>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en-US" sz="4800" b="0" dirty="0">
                <a:solidFill>
                  <a:srgbClr val="FF0000"/>
                </a:solidFill>
              </a:rPr>
              <a:t>UPDATES – AREAS OF FOCUS</a:t>
            </a:r>
            <a:endParaRPr lang="en-US" altLang="en-US" sz="4800" b="0" dirty="0">
              <a:solidFill>
                <a:srgbClr val="FF0000"/>
              </a:solidFill>
              <a:latin typeface="Arial Narrow" panose="020B0606020202030204" pitchFamily="34" charset="0"/>
            </a:endParaRPr>
          </a:p>
        </p:txBody>
      </p:sp>
      <p:sp>
        <p:nvSpPr>
          <p:cNvPr id="2" name="Content Placeholder 1"/>
          <p:cNvSpPr>
            <a:spLocks noGrp="1"/>
          </p:cNvSpPr>
          <p:nvPr>
            <p:ph idx="1"/>
          </p:nvPr>
        </p:nvSpPr>
        <p:spPr>
          <a:xfrm>
            <a:off x="457200" y="1219200"/>
            <a:ext cx="8229600" cy="4050268"/>
          </a:xfrm>
        </p:spPr>
        <p:txBody>
          <a:bodyPr>
            <a:normAutofit/>
          </a:bodyPr>
          <a:lstStyle/>
          <a:p>
            <a:pPr marL="914400" indent="-914400">
              <a:buFont typeface="+mj-lt"/>
              <a:buAutoNum type="arabicPeriod"/>
            </a:pPr>
            <a:r>
              <a:rPr lang="en-US" sz="3600" dirty="0">
                <a:solidFill>
                  <a:srgbClr val="17458F"/>
                </a:solidFill>
                <a:latin typeface="Arial Narrow" panose="020B0606020202030204" pitchFamily="34" charset="0"/>
              </a:rPr>
              <a:t>Peacebuilding and conflict prevention</a:t>
            </a:r>
            <a:r>
              <a:rPr lang="en-US" sz="3600" dirty="0">
                <a:solidFill>
                  <a:srgbClr val="FF0000"/>
                </a:solidFill>
                <a:latin typeface="Arial Narrow" panose="020B0606020202030204" pitchFamily="34" charset="0"/>
              </a:rPr>
              <a:t>*</a:t>
            </a:r>
          </a:p>
          <a:p>
            <a:pPr marL="914400" indent="-914400">
              <a:buFont typeface="+mj-lt"/>
              <a:buAutoNum type="arabicPeriod"/>
            </a:pPr>
            <a:r>
              <a:rPr lang="en-US" sz="3600" dirty="0">
                <a:solidFill>
                  <a:srgbClr val="17458F"/>
                </a:solidFill>
                <a:latin typeface="Arial Narrow" panose="020B0606020202030204" pitchFamily="34" charset="0"/>
              </a:rPr>
              <a:t>Disease prevention and treatment</a:t>
            </a:r>
          </a:p>
          <a:p>
            <a:pPr marL="914400" indent="-914400">
              <a:buFont typeface="+mj-lt"/>
              <a:buAutoNum type="arabicPeriod"/>
            </a:pPr>
            <a:r>
              <a:rPr lang="en-US" sz="3600" dirty="0">
                <a:solidFill>
                  <a:srgbClr val="17458F"/>
                </a:solidFill>
                <a:latin typeface="Arial Narrow" panose="020B0606020202030204" pitchFamily="34" charset="0"/>
              </a:rPr>
              <a:t>Water, sanitation, and hygiene</a:t>
            </a:r>
            <a:r>
              <a:rPr lang="en-US" sz="3600" dirty="0">
                <a:solidFill>
                  <a:srgbClr val="FF0000"/>
                </a:solidFill>
                <a:latin typeface="Arial Narrow" panose="020B0606020202030204" pitchFamily="34" charset="0"/>
              </a:rPr>
              <a:t>*</a:t>
            </a:r>
          </a:p>
          <a:p>
            <a:pPr marL="914400" indent="-914400">
              <a:buFont typeface="+mj-lt"/>
              <a:buAutoNum type="arabicPeriod"/>
            </a:pPr>
            <a:r>
              <a:rPr lang="en-US" sz="3600" dirty="0">
                <a:solidFill>
                  <a:srgbClr val="17458F"/>
                </a:solidFill>
                <a:latin typeface="Arial Narrow" panose="020B0606020202030204" pitchFamily="34" charset="0"/>
              </a:rPr>
              <a:t>Maternal and child health</a:t>
            </a:r>
          </a:p>
          <a:p>
            <a:pPr marL="914400" indent="-914400">
              <a:buFont typeface="+mj-lt"/>
              <a:buAutoNum type="arabicPeriod"/>
            </a:pPr>
            <a:r>
              <a:rPr lang="en-US" sz="3600" dirty="0">
                <a:solidFill>
                  <a:srgbClr val="17458F"/>
                </a:solidFill>
                <a:latin typeface="Arial Narrow" panose="020B0606020202030204" pitchFamily="34" charset="0"/>
              </a:rPr>
              <a:t>Basic education and literacy</a:t>
            </a:r>
          </a:p>
          <a:p>
            <a:pPr marL="914400" indent="-914400">
              <a:buFont typeface="+mj-lt"/>
              <a:buAutoNum type="arabicPeriod"/>
            </a:pPr>
            <a:r>
              <a:rPr lang="en-US" sz="3600" dirty="0">
                <a:solidFill>
                  <a:srgbClr val="17458F"/>
                </a:solidFill>
                <a:latin typeface="Arial Narrow" panose="020B0606020202030204" pitchFamily="34" charset="0"/>
              </a:rPr>
              <a:t>Community economic development</a:t>
            </a:r>
            <a:r>
              <a:rPr lang="en-US" sz="3600" dirty="0" smtClean="0">
                <a:solidFill>
                  <a:srgbClr val="FF0000"/>
                </a:solidFill>
                <a:latin typeface="Arial Narrow" panose="020B0606020202030204" pitchFamily="34" charset="0"/>
              </a:rPr>
              <a:t>*</a:t>
            </a:r>
            <a:endParaRPr lang="en-US" sz="3600" dirty="0">
              <a:solidFill>
                <a:srgbClr val="FF0000"/>
              </a:solidFill>
              <a:latin typeface="Arial Narrow" panose="020B0606020202030204" pitchFamily="34" charset="0"/>
            </a:endParaRPr>
          </a:p>
        </p:txBody>
      </p:sp>
      <p:sp>
        <p:nvSpPr>
          <p:cNvPr id="4" name="Rectangle 3"/>
          <p:cNvSpPr/>
          <p:nvPr/>
        </p:nvSpPr>
        <p:spPr>
          <a:xfrm>
            <a:off x="24984" y="5269468"/>
            <a:ext cx="2271776" cy="369332"/>
          </a:xfrm>
          <a:prstGeom prst="rect">
            <a:avLst/>
          </a:prstGeom>
        </p:spPr>
        <p:txBody>
          <a:bodyPr wrap="none">
            <a:spAutoFit/>
          </a:bodyPr>
          <a:lstStyle/>
          <a:p>
            <a:r>
              <a:rPr lang="en-US" i="1" dirty="0">
                <a:solidFill>
                  <a:srgbClr val="FF0000"/>
                </a:solidFill>
                <a:latin typeface="Arial Narrow" panose="020B0606020202030204" pitchFamily="34" charset="0"/>
              </a:rPr>
              <a:t>*Names </a:t>
            </a:r>
            <a:r>
              <a:rPr lang="en-US" i="1" dirty="0" smtClean="0">
                <a:solidFill>
                  <a:srgbClr val="FF0000"/>
                </a:solidFill>
                <a:latin typeface="Arial Narrow" panose="020B0606020202030204" pitchFamily="34" charset="0"/>
              </a:rPr>
              <a:t>slightly changed</a:t>
            </a:r>
            <a:endParaRPr lang="en-US" i="1" dirty="0">
              <a:solidFill>
                <a:srgbClr val="FF0000"/>
              </a:solidFill>
              <a:latin typeface="Arial Narrow" panose="020B0606020202030204" pitchFamily="34" charset="0"/>
            </a:endParaRPr>
          </a:p>
        </p:txBody>
      </p:sp>
      <p:sp>
        <p:nvSpPr>
          <p:cNvPr id="6" name="TextBox 5"/>
          <p:cNvSpPr txBox="1"/>
          <p:nvPr/>
        </p:nvSpPr>
        <p:spPr>
          <a:xfrm>
            <a:off x="0" y="5678269"/>
            <a:ext cx="9144000" cy="400110"/>
          </a:xfrm>
          <a:prstGeom prst="rect">
            <a:avLst/>
          </a:prstGeom>
          <a:noFill/>
          <a:ln>
            <a:solidFill>
              <a:srgbClr val="FF0000"/>
            </a:solidFill>
          </a:ln>
        </p:spPr>
        <p:txBody>
          <a:bodyPr wrap="square" rtlCol="0">
            <a:spAutoFit/>
          </a:bodyPr>
          <a:lstStyle/>
          <a:p>
            <a:r>
              <a:rPr lang="en-US" sz="2000" i="1" dirty="0" smtClean="0">
                <a:solidFill>
                  <a:srgbClr val="FF0000"/>
                </a:solidFill>
              </a:rPr>
              <a:t>The </a:t>
            </a:r>
            <a:r>
              <a:rPr lang="en-US" sz="2000" i="1" dirty="0">
                <a:solidFill>
                  <a:srgbClr val="FF0000"/>
                </a:solidFill>
              </a:rPr>
              <a:t>Trustees agree to </a:t>
            </a:r>
            <a:r>
              <a:rPr lang="en-US" sz="2000" i="1" dirty="0" smtClean="0">
                <a:solidFill>
                  <a:srgbClr val="FF0000"/>
                </a:solidFill>
              </a:rPr>
              <a:t>add </a:t>
            </a:r>
            <a:r>
              <a:rPr lang="en-US" sz="2000" i="1" dirty="0">
                <a:solidFill>
                  <a:srgbClr val="FF0000"/>
                </a:solidFill>
              </a:rPr>
              <a:t>Environmental Issues to </a:t>
            </a:r>
            <a:r>
              <a:rPr lang="en-US" sz="2000" i="1" dirty="0" smtClean="0">
                <a:solidFill>
                  <a:srgbClr val="FF0000"/>
                </a:solidFill>
              </a:rPr>
              <a:t>existing AOF  FOR 2019-2020</a:t>
            </a:r>
            <a:endParaRPr lang="en-US" sz="2000" i="1" dirty="0">
              <a:solidFill>
                <a:srgbClr val="FF0000"/>
              </a:solidFill>
            </a:endParaRPr>
          </a:p>
        </p:txBody>
      </p:sp>
      <p:sp>
        <p:nvSpPr>
          <p:cNvPr id="7" name="Rectangle 6"/>
          <p:cNvSpPr/>
          <p:nvPr/>
        </p:nvSpPr>
        <p:spPr>
          <a:xfrm>
            <a:off x="0" y="6211669"/>
            <a:ext cx="9144000" cy="646331"/>
          </a:xfrm>
          <a:prstGeom prst="rect">
            <a:avLst/>
          </a:prstGeom>
          <a:ln>
            <a:solidFill>
              <a:srgbClr val="0070C0"/>
            </a:solidFill>
          </a:ln>
        </p:spPr>
        <p:txBody>
          <a:bodyPr wrap="square">
            <a:spAutoFit/>
          </a:bodyPr>
          <a:lstStyle/>
          <a:p>
            <a:r>
              <a:rPr lang="en-US" b="1" i="1" dirty="0" smtClean="0">
                <a:solidFill>
                  <a:srgbClr val="0070C0"/>
                </a:solidFill>
              </a:rPr>
              <a:t>The Trustees may agree to add Environment Issues as a new AOF  FOR 2020-2021 ? Decisions at the last Trustees meeting, then approval of the RI board meeting in June 2020</a:t>
            </a:r>
          </a:p>
        </p:txBody>
      </p:sp>
    </p:spTree>
    <p:extLst>
      <p:ext uri="{BB962C8B-B14F-4D97-AF65-F5344CB8AC3E}">
        <p14:creationId xmlns:p14="http://schemas.microsoft.com/office/powerpoint/2010/main" xmlns="" val="1391798494"/>
      </p:ext>
    </p:extLst>
  </p:cSld>
  <p:clrMapOvr>
    <a:masterClrMapping/>
  </p:clrMapOvr>
  <p:transition spd="med" advClick="0">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17" y="0"/>
            <a:ext cx="8229600" cy="685800"/>
          </a:xfrm>
        </p:spPr>
        <p:txBody>
          <a:bodyPr>
            <a:noAutofit/>
          </a:bodyPr>
          <a:lstStyle/>
          <a:p>
            <a:r>
              <a:rPr lang="en-US" dirty="0">
                <a:solidFill>
                  <a:schemeClr val="accent2">
                    <a:lumMod val="75000"/>
                  </a:schemeClr>
                </a:solidFill>
                <a:latin typeface="Arial" panose="020B0604020202020204" pitchFamily="34" charset="0"/>
              </a:rPr>
              <a:t>Updates </a:t>
            </a:r>
            <a:r>
              <a:rPr lang="en-US" dirty="0" smtClean="0">
                <a:solidFill>
                  <a:schemeClr val="accent2">
                    <a:lumMod val="75000"/>
                  </a:schemeClr>
                </a:solidFill>
                <a:latin typeface="Arial" panose="020B0604020202020204" pitchFamily="34" charset="0"/>
              </a:rPr>
              <a:t>- </a:t>
            </a:r>
            <a:r>
              <a:rPr lang="en-US" dirty="0">
                <a:solidFill>
                  <a:schemeClr val="accent2">
                    <a:lumMod val="75000"/>
                  </a:schemeClr>
                </a:solidFill>
                <a:latin typeface="Arial" panose="020B0604020202020204" pitchFamily="34" charset="0"/>
              </a:rPr>
              <a:t>data privacy</a:t>
            </a:r>
            <a:endParaRPr lang="en-US" dirty="0">
              <a:solidFill>
                <a:schemeClr val="accent2">
                  <a:lumMod val="75000"/>
                </a:schemeClr>
              </a:solidFill>
            </a:endParaRPr>
          </a:p>
        </p:txBody>
      </p:sp>
      <p:sp>
        <p:nvSpPr>
          <p:cNvPr id="3" name="Content Placeholder 2"/>
          <p:cNvSpPr>
            <a:spLocks noGrp="1"/>
          </p:cNvSpPr>
          <p:nvPr>
            <p:ph idx="1"/>
          </p:nvPr>
        </p:nvSpPr>
        <p:spPr>
          <a:xfrm>
            <a:off x="27317" y="1143000"/>
            <a:ext cx="9144000" cy="4267200"/>
          </a:xfrm>
        </p:spPr>
        <p:txBody>
          <a:bodyPr>
            <a:noAutofit/>
          </a:bodyPr>
          <a:lstStyle/>
          <a:p>
            <a:r>
              <a:rPr lang="en-US" dirty="0" smtClean="0">
                <a:solidFill>
                  <a:srgbClr val="000099"/>
                </a:solidFill>
                <a:latin typeface="Arial" panose="020B0604020202020204" pitchFamily="34" charset="0"/>
              </a:rPr>
              <a:t>Reminders </a:t>
            </a:r>
            <a:r>
              <a:rPr lang="en-US" dirty="0">
                <a:solidFill>
                  <a:srgbClr val="000099"/>
                </a:solidFill>
                <a:latin typeface="Arial" panose="020B0604020202020204" pitchFamily="34" charset="0"/>
              </a:rPr>
              <a:t>to </a:t>
            </a:r>
            <a:r>
              <a:rPr lang="en-US" u="sng" dirty="0">
                <a:solidFill>
                  <a:srgbClr val="FF0000"/>
                </a:solidFill>
                <a:latin typeface="Arial" panose="020B0604020202020204" pitchFamily="34" charset="0"/>
              </a:rPr>
              <a:t>Steps 7, 8, and 10 of the global grant application </a:t>
            </a:r>
            <a:r>
              <a:rPr lang="en-US" dirty="0">
                <a:solidFill>
                  <a:srgbClr val="000099"/>
                </a:solidFill>
                <a:latin typeface="Arial" panose="020B0604020202020204" pitchFamily="34" charset="0"/>
              </a:rPr>
              <a:t>about the importance of protecting others' personal data by </a:t>
            </a:r>
            <a:r>
              <a:rPr lang="en-US" dirty="0">
                <a:solidFill>
                  <a:srgbClr val="FF0000"/>
                </a:solidFill>
                <a:latin typeface="Arial" panose="020B0604020202020204" pitchFamily="34" charset="0"/>
              </a:rPr>
              <a:t>not including </a:t>
            </a:r>
            <a:r>
              <a:rPr lang="en-US" dirty="0">
                <a:solidFill>
                  <a:srgbClr val="000099"/>
                </a:solidFill>
                <a:latin typeface="Arial" panose="020B0604020202020204" pitchFamily="34" charset="0"/>
              </a:rPr>
              <a:t>sensitive information, such as </a:t>
            </a:r>
            <a:r>
              <a:rPr lang="en-US" dirty="0">
                <a:solidFill>
                  <a:srgbClr val="FF0000"/>
                </a:solidFill>
                <a:latin typeface="Arial" panose="020B0604020202020204" pitchFamily="34" charset="0"/>
              </a:rPr>
              <a:t>government ID numbers, religion, race, or health </a:t>
            </a:r>
            <a:r>
              <a:rPr lang="en-US" dirty="0" smtClean="0">
                <a:solidFill>
                  <a:srgbClr val="FF0000"/>
                </a:solidFill>
                <a:latin typeface="Arial" panose="020B0604020202020204" pitchFamily="34" charset="0"/>
              </a:rPr>
              <a:t>information…</a:t>
            </a:r>
            <a:endParaRPr lang="en-US" dirty="0">
              <a:solidFill>
                <a:srgbClr val="000099"/>
              </a:solidFill>
              <a:latin typeface="Arial" panose="020B0604020202020204" pitchFamily="34" charset="0"/>
            </a:endParaRPr>
          </a:p>
          <a:p>
            <a:r>
              <a:rPr lang="en-US" dirty="0" smtClean="0">
                <a:solidFill>
                  <a:srgbClr val="000099"/>
                </a:solidFill>
                <a:latin typeface="Arial" panose="020B0604020202020204" pitchFamily="34" charset="0"/>
              </a:rPr>
              <a:t>If </a:t>
            </a:r>
            <a:r>
              <a:rPr lang="en-US" dirty="0">
                <a:solidFill>
                  <a:srgbClr val="000099"/>
                </a:solidFill>
                <a:latin typeface="Arial" panose="020B0604020202020204" pitchFamily="34" charset="0"/>
              </a:rPr>
              <a:t>you take images or videos of any identifiable person, you need to </a:t>
            </a:r>
            <a:r>
              <a:rPr lang="en-US" dirty="0">
                <a:solidFill>
                  <a:srgbClr val="FF0000"/>
                </a:solidFill>
                <a:latin typeface="Arial" panose="020B0604020202020204" pitchFamily="34" charset="0"/>
              </a:rPr>
              <a:t>get their consent before you use or publish the images or videos</a:t>
            </a:r>
            <a:r>
              <a:rPr lang="en-US" dirty="0">
                <a:solidFill>
                  <a:srgbClr val="000099"/>
                </a:solidFill>
                <a:latin typeface="Arial" panose="020B0604020202020204" pitchFamily="34" charset="0"/>
              </a:rPr>
              <a:t>. </a:t>
            </a:r>
            <a:endParaRPr lang="en-US" sz="2800" dirty="0">
              <a:solidFill>
                <a:srgbClr val="000099"/>
              </a:solidFill>
            </a:endParaRPr>
          </a:p>
        </p:txBody>
      </p:sp>
    </p:spTree>
    <p:extLst>
      <p:ext uri="{BB962C8B-B14F-4D97-AF65-F5344CB8AC3E}">
        <p14:creationId xmlns:p14="http://schemas.microsoft.com/office/powerpoint/2010/main" xmlns="" val="226319721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52800"/>
            <a:ext cx="8229600" cy="990600"/>
          </a:xfrm>
        </p:spPr>
        <p:txBody>
          <a:bodyPr>
            <a:noAutofit/>
          </a:bodyPr>
          <a:lstStyle/>
          <a:p>
            <a:pPr marL="0" indent="0" algn="ctr">
              <a:buNone/>
            </a:pPr>
            <a:r>
              <a:rPr lang="en-US" sz="5400" b="1" dirty="0" smtClean="0">
                <a:solidFill>
                  <a:srgbClr val="000099"/>
                </a:solidFill>
              </a:rPr>
              <a:t>By PP Jocelyn </a:t>
            </a:r>
            <a:r>
              <a:rPr lang="en-US" sz="5400" b="1" dirty="0" err="1" smtClean="0">
                <a:solidFill>
                  <a:srgbClr val="000099"/>
                </a:solidFill>
              </a:rPr>
              <a:t>Shidiac</a:t>
            </a:r>
            <a:endParaRPr lang="en-US" sz="5400" b="1" dirty="0">
              <a:solidFill>
                <a:srgbClr val="000099"/>
              </a:solidFill>
            </a:endParaRPr>
          </a:p>
        </p:txBody>
      </p:sp>
      <p:sp>
        <p:nvSpPr>
          <p:cNvPr id="4" name="Title 3"/>
          <p:cNvSpPr>
            <a:spLocks noGrp="1"/>
          </p:cNvSpPr>
          <p:nvPr>
            <p:ph type="title"/>
          </p:nvPr>
        </p:nvSpPr>
        <p:spPr bwMode="auto">
          <a:xfrm>
            <a:off x="457200" y="274638"/>
            <a:ext cx="8229600" cy="1858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Autofit/>
          </a:bodyPr>
          <a:lstStyle/>
          <a:p>
            <a:pPr eaLnBrk="1" hangingPunct="1"/>
            <a:r>
              <a:rPr lang="en-US" sz="5400" b="1" dirty="0">
                <a:solidFill>
                  <a:srgbClr val="C00000"/>
                </a:solidFill>
              </a:rPr>
              <a:t>RESOURCES FOR FINDING PARTNERS</a:t>
            </a:r>
            <a:endParaRPr lang="en-US" altLang="en-US" sz="5400" b="1" dirty="0">
              <a:solidFill>
                <a:srgbClr val="C00000"/>
              </a:solidFill>
              <a:latin typeface="Arial Narrow" panose="020B0606020202030204" pitchFamily="34" charset="0"/>
            </a:endParaRPr>
          </a:p>
        </p:txBody>
      </p:sp>
      <p:sp>
        <p:nvSpPr>
          <p:cNvPr id="2" name="TextBox 1"/>
          <p:cNvSpPr txBox="1"/>
          <p:nvPr/>
        </p:nvSpPr>
        <p:spPr>
          <a:xfrm>
            <a:off x="990600" y="4724400"/>
            <a:ext cx="7162800" cy="707886"/>
          </a:xfrm>
          <a:prstGeom prst="rect">
            <a:avLst/>
          </a:prstGeom>
          <a:noFill/>
        </p:spPr>
        <p:txBody>
          <a:bodyPr wrap="square" rtlCol="0">
            <a:spAutoFit/>
          </a:bodyPr>
          <a:lstStyle/>
          <a:p>
            <a:pPr algn="ctr"/>
            <a:r>
              <a:rPr lang="en-US" sz="4000" b="1" dirty="0" smtClean="0">
                <a:solidFill>
                  <a:srgbClr val="FF0000"/>
                </a:solidFill>
              </a:rPr>
              <a:t>TRF Country chair – UAE [5 </a:t>
            </a:r>
            <a:r>
              <a:rPr lang="en-US" sz="4000" b="1" dirty="0" err="1" smtClean="0">
                <a:solidFill>
                  <a:srgbClr val="FF0000"/>
                </a:solidFill>
              </a:rPr>
              <a:t>mns</a:t>
            </a:r>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xmlns="" val="43660521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bwMode="auto">
          <a:xfrm>
            <a:off x="0" y="-86264"/>
            <a:ext cx="8981536"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Autofit/>
          </a:bodyPr>
          <a:lstStyle/>
          <a:p>
            <a:pPr eaLnBrk="1" hangingPunct="1"/>
            <a:r>
              <a:rPr lang="en-US" b="1" dirty="0">
                <a:solidFill>
                  <a:srgbClr val="C00000"/>
                </a:solidFill>
              </a:rPr>
              <a:t>RESOURCES FOR FINDING PARTNERS</a:t>
            </a:r>
            <a:endParaRPr lang="en-US" altLang="en-US" b="1" dirty="0">
              <a:solidFill>
                <a:srgbClr val="C00000"/>
              </a:solidFill>
              <a:latin typeface="Arial Narrow" panose="020B0606020202030204" pitchFamily="34" charset="0"/>
            </a:endParaRPr>
          </a:p>
        </p:txBody>
      </p:sp>
      <p:sp>
        <p:nvSpPr>
          <p:cNvPr id="2" name="Content Placeholder 1"/>
          <p:cNvSpPr>
            <a:spLocks noGrp="1"/>
          </p:cNvSpPr>
          <p:nvPr>
            <p:ph idx="1"/>
          </p:nvPr>
        </p:nvSpPr>
        <p:spPr>
          <a:xfrm>
            <a:off x="228600" y="977659"/>
            <a:ext cx="4648200" cy="5867401"/>
          </a:xfrm>
        </p:spPr>
        <p:txBody>
          <a:bodyPr>
            <a:noAutofit/>
          </a:bodyPr>
          <a:lstStyle/>
          <a:p>
            <a:r>
              <a:rPr lang="en-US" sz="3600" dirty="0">
                <a:solidFill>
                  <a:srgbClr val="FF0000"/>
                </a:solidFill>
                <a:latin typeface="Arial Narrow" panose="020B0606020202030204" pitchFamily="34" charset="0"/>
              </a:rPr>
              <a:t>Rotary Ideas</a:t>
            </a:r>
          </a:p>
          <a:p>
            <a:r>
              <a:rPr lang="en-US" sz="3600" dirty="0">
                <a:solidFill>
                  <a:srgbClr val="FF0000"/>
                </a:solidFill>
                <a:latin typeface="Arial Narrow" panose="020B0606020202030204" pitchFamily="34" charset="0"/>
              </a:rPr>
              <a:t>Rotary discussion groups</a:t>
            </a:r>
          </a:p>
          <a:p>
            <a:r>
              <a:rPr lang="en-US" sz="3600" dirty="0">
                <a:solidFill>
                  <a:srgbClr val="FF0000"/>
                </a:solidFill>
                <a:latin typeface="Arial Narrow" panose="020B0606020202030204" pitchFamily="34" charset="0"/>
              </a:rPr>
              <a:t>Rotarian Action Groups</a:t>
            </a:r>
          </a:p>
          <a:p>
            <a:r>
              <a:rPr lang="en-US" sz="3600" dirty="0">
                <a:solidFill>
                  <a:srgbClr val="17458F"/>
                </a:solidFill>
                <a:latin typeface="Arial Narrow" panose="020B0606020202030204" pitchFamily="34" charset="0"/>
              </a:rPr>
              <a:t>Intercountry committees</a:t>
            </a:r>
          </a:p>
          <a:p>
            <a:endParaRPr lang="en-US" sz="3600" dirty="0" smtClean="0">
              <a:solidFill>
                <a:srgbClr val="17458F"/>
              </a:solidFill>
              <a:latin typeface="Arial Narrow" panose="020B0606020202030204" pitchFamily="34" charset="0"/>
            </a:endParaRPr>
          </a:p>
          <a:p>
            <a:r>
              <a:rPr lang="en-US" sz="3600" dirty="0" smtClean="0">
                <a:solidFill>
                  <a:srgbClr val="17458F"/>
                </a:solidFill>
                <a:latin typeface="Arial Narrow" panose="020B0606020202030204" pitchFamily="34" charset="0"/>
              </a:rPr>
              <a:t>Project </a:t>
            </a:r>
            <a:r>
              <a:rPr lang="en-US" sz="3600" dirty="0">
                <a:solidFill>
                  <a:srgbClr val="17458F"/>
                </a:solidFill>
                <a:latin typeface="Arial Narrow" panose="020B0606020202030204" pitchFamily="34" charset="0"/>
              </a:rPr>
              <a:t>Fairs</a:t>
            </a:r>
          </a:p>
          <a:p>
            <a:endParaRPr lang="en-US" sz="3600" dirty="0" smtClean="0">
              <a:solidFill>
                <a:srgbClr val="17458F"/>
              </a:solidFill>
              <a:latin typeface="Arial Narrow" panose="020B0606020202030204" pitchFamily="34" charset="0"/>
            </a:endParaRPr>
          </a:p>
          <a:p>
            <a:r>
              <a:rPr lang="en-US" sz="3600" dirty="0" smtClean="0">
                <a:solidFill>
                  <a:srgbClr val="17458F"/>
                </a:solidFill>
                <a:latin typeface="Arial Narrow" panose="020B0606020202030204" pitchFamily="34" charset="0"/>
              </a:rPr>
              <a:t>Rotary </a:t>
            </a:r>
            <a:r>
              <a:rPr lang="en-US" sz="3600" dirty="0">
                <a:solidFill>
                  <a:srgbClr val="17458F"/>
                </a:solidFill>
                <a:latin typeface="Arial Narrow" panose="020B0606020202030204" pitchFamily="34" charset="0"/>
              </a:rPr>
              <a:t>Fellowships</a:t>
            </a:r>
          </a:p>
        </p:txBody>
      </p:sp>
      <p:pic>
        <p:nvPicPr>
          <p:cNvPr id="4" name="Picture 3">
            <a:extLst>
              <a:ext uri="{FF2B5EF4-FFF2-40B4-BE49-F238E27FC236}">
                <a16:creationId xmlns:a16="http://schemas.microsoft.com/office/drawing/2014/main" xmlns="" id="{3EB9AAD1-17BB-435A-9DD1-61D2C46C1947}"/>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876800" y="1056736"/>
            <a:ext cx="4004951" cy="5410200"/>
          </a:xfrm>
          <a:prstGeom prst="rect">
            <a:avLst/>
          </a:prstGeom>
        </p:spPr>
      </p:pic>
      <p:sp>
        <p:nvSpPr>
          <p:cNvPr id="3" name="Rectangle 2"/>
          <p:cNvSpPr/>
          <p:nvPr/>
        </p:nvSpPr>
        <p:spPr>
          <a:xfrm>
            <a:off x="4409536" y="4548585"/>
            <a:ext cx="4572000" cy="1015663"/>
          </a:xfrm>
          <a:prstGeom prst="rect">
            <a:avLst/>
          </a:prstGeom>
          <a:solidFill>
            <a:schemeClr val="bg1"/>
          </a:solidFill>
          <a:ln>
            <a:solidFill>
              <a:srgbClr val="FF0000"/>
            </a:solidFill>
          </a:ln>
        </p:spPr>
        <p:txBody>
          <a:bodyPr>
            <a:spAutoFit/>
          </a:bodyPr>
          <a:lstStyle/>
          <a:p>
            <a:pPr algn="ctr"/>
            <a:r>
              <a:rPr lang="en-US" sz="2000" dirty="0">
                <a:solidFill>
                  <a:srgbClr val="000099"/>
                </a:solidFill>
              </a:rPr>
              <a:t>regional events that Rotary districts host to encourage international friendship and collaboration</a:t>
            </a:r>
          </a:p>
        </p:txBody>
      </p:sp>
      <p:sp>
        <p:nvSpPr>
          <p:cNvPr id="5" name="Rectangle 4"/>
          <p:cNvSpPr/>
          <p:nvPr/>
        </p:nvSpPr>
        <p:spPr>
          <a:xfrm>
            <a:off x="4917775" y="2775412"/>
            <a:ext cx="3657600" cy="461665"/>
          </a:xfrm>
          <a:prstGeom prst="rect">
            <a:avLst/>
          </a:prstGeom>
          <a:solidFill>
            <a:schemeClr val="bg1"/>
          </a:solidFill>
          <a:ln>
            <a:solidFill>
              <a:srgbClr val="FF0000"/>
            </a:solidFill>
          </a:ln>
        </p:spPr>
        <p:txBody>
          <a:bodyPr wrap="square">
            <a:spAutoFit/>
          </a:bodyPr>
          <a:lstStyle/>
          <a:p>
            <a:pPr algn="ctr"/>
            <a:r>
              <a:rPr lang="en-US" sz="2400" dirty="0">
                <a:solidFill>
                  <a:srgbClr val="000099"/>
                </a:solidFill>
              </a:rPr>
              <a:t>experts in a particular field </a:t>
            </a:r>
          </a:p>
        </p:txBody>
      </p:sp>
      <p:sp>
        <p:nvSpPr>
          <p:cNvPr id="6" name="Rectangle 5"/>
          <p:cNvSpPr/>
          <p:nvPr/>
        </p:nvSpPr>
        <p:spPr>
          <a:xfrm>
            <a:off x="4495081" y="819054"/>
            <a:ext cx="4572000" cy="923330"/>
          </a:xfrm>
          <a:prstGeom prst="rect">
            <a:avLst/>
          </a:prstGeom>
          <a:solidFill>
            <a:schemeClr val="bg1"/>
          </a:solidFill>
          <a:ln>
            <a:solidFill>
              <a:srgbClr val="FF0000"/>
            </a:solidFill>
          </a:ln>
        </p:spPr>
        <p:txBody>
          <a:bodyPr>
            <a:spAutoFit/>
          </a:bodyPr>
          <a:lstStyle/>
          <a:p>
            <a:pPr algn="ctr"/>
            <a:r>
              <a:rPr lang="en-US" dirty="0">
                <a:solidFill>
                  <a:srgbClr val="000099"/>
                </a:solidFill>
              </a:rPr>
              <a:t>platform that allows you to request partners, materials, or international support and contributions</a:t>
            </a:r>
          </a:p>
        </p:txBody>
      </p:sp>
      <p:sp>
        <p:nvSpPr>
          <p:cNvPr id="7" name="Rectangle 6"/>
          <p:cNvSpPr/>
          <p:nvPr/>
        </p:nvSpPr>
        <p:spPr>
          <a:xfrm>
            <a:off x="4495081" y="1813505"/>
            <a:ext cx="4572000" cy="646331"/>
          </a:xfrm>
          <a:prstGeom prst="rect">
            <a:avLst/>
          </a:prstGeom>
          <a:solidFill>
            <a:schemeClr val="bg1"/>
          </a:solidFill>
          <a:ln>
            <a:solidFill>
              <a:srgbClr val="FF0000"/>
            </a:solidFill>
          </a:ln>
        </p:spPr>
        <p:txBody>
          <a:bodyPr>
            <a:spAutoFit/>
          </a:bodyPr>
          <a:lstStyle/>
          <a:p>
            <a:pPr algn="ctr"/>
            <a:r>
              <a:rPr lang="en-US" dirty="0">
                <a:solidFill>
                  <a:srgbClr val="000099"/>
                </a:solidFill>
              </a:rPr>
              <a:t>forum for clubs to exchange project ideas and request assistance</a:t>
            </a:r>
          </a:p>
        </p:txBody>
      </p:sp>
      <p:sp>
        <p:nvSpPr>
          <p:cNvPr id="8" name="Rectangle 7"/>
          <p:cNvSpPr/>
          <p:nvPr/>
        </p:nvSpPr>
        <p:spPr>
          <a:xfrm>
            <a:off x="4876800" y="3360107"/>
            <a:ext cx="4267200" cy="923330"/>
          </a:xfrm>
          <a:prstGeom prst="rect">
            <a:avLst/>
          </a:prstGeom>
          <a:solidFill>
            <a:schemeClr val="bg1"/>
          </a:solidFill>
          <a:ln>
            <a:solidFill>
              <a:srgbClr val="FF0000"/>
            </a:solidFill>
          </a:ln>
        </p:spPr>
        <p:txBody>
          <a:bodyPr wrap="square">
            <a:spAutoFit/>
          </a:bodyPr>
          <a:lstStyle/>
          <a:p>
            <a:pPr algn="ctr"/>
            <a:r>
              <a:rPr lang="en-US" dirty="0">
                <a:solidFill>
                  <a:srgbClr val="000099"/>
                </a:solidFill>
              </a:rPr>
              <a:t>networks of Rotary clubs or districts in two or more countries working together on service projects</a:t>
            </a:r>
          </a:p>
        </p:txBody>
      </p:sp>
      <p:sp>
        <p:nvSpPr>
          <p:cNvPr id="9" name="Rectangle 8"/>
          <p:cNvSpPr/>
          <p:nvPr/>
        </p:nvSpPr>
        <p:spPr>
          <a:xfrm>
            <a:off x="4409536" y="6021040"/>
            <a:ext cx="4572000" cy="707886"/>
          </a:xfrm>
          <a:prstGeom prst="rect">
            <a:avLst/>
          </a:prstGeom>
          <a:solidFill>
            <a:schemeClr val="bg1"/>
          </a:solidFill>
          <a:ln>
            <a:solidFill>
              <a:srgbClr val="FF0000"/>
            </a:solidFill>
          </a:ln>
        </p:spPr>
        <p:txBody>
          <a:bodyPr>
            <a:spAutoFit/>
          </a:bodyPr>
          <a:lstStyle/>
          <a:p>
            <a:pPr algn="ctr"/>
            <a:r>
              <a:rPr lang="en-US" sz="2000" dirty="0">
                <a:solidFill>
                  <a:srgbClr val="000099"/>
                </a:solidFill>
              </a:rPr>
              <a:t>social groups that share an interest in a hobby, recreational activity or profession</a:t>
            </a:r>
          </a:p>
        </p:txBody>
      </p:sp>
      <p:cxnSp>
        <p:nvCxnSpPr>
          <p:cNvPr id="12" name="Straight Arrow Connector 11"/>
          <p:cNvCxnSpPr/>
          <p:nvPr/>
        </p:nvCxnSpPr>
        <p:spPr>
          <a:xfrm>
            <a:off x="2895600" y="1295400"/>
            <a:ext cx="151393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52568" y="2089764"/>
            <a:ext cx="7569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67200" y="3006244"/>
            <a:ext cx="609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652568" y="4038600"/>
            <a:ext cx="12242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5056416"/>
            <a:ext cx="13690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88716" y="6466936"/>
            <a:ext cx="4546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5310883" y="0"/>
            <a:ext cx="3810000" cy="3667125"/>
          </a:xfrm>
          <a:prstGeom prst="rect">
            <a:avLst/>
          </a:prstGeom>
        </p:spPr>
      </p:pic>
      <p:cxnSp>
        <p:nvCxnSpPr>
          <p:cNvPr id="13" name="Straight Connector 12"/>
          <p:cNvCxnSpPr/>
          <p:nvPr/>
        </p:nvCxnSpPr>
        <p:spPr>
          <a:xfrm>
            <a:off x="5633768" y="2459836"/>
            <a:ext cx="11473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15000" y="3360107"/>
            <a:ext cx="15008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19400" y="1066800"/>
            <a:ext cx="1600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57600" y="1905000"/>
            <a:ext cx="762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2743200" y="1371600"/>
            <a:ext cx="2819400" cy="838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581400" y="2057400"/>
            <a:ext cx="20574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6512602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blinds(horizontal)">
                                      <p:cBhvr>
                                        <p:cTn id="81" dur="500"/>
                                        <p:tgtEl>
                                          <p:spTgt spid="25"/>
                                        </p:tgtEl>
                                      </p:cBhvr>
                                    </p:animEffect>
                                  </p:childTnLst>
                                </p:cTn>
                              </p:par>
                              <p:par>
                                <p:cTn id="82" presetID="3" presetClass="entr" presetSubtype="1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linds(horizontal)">
                                      <p:cBhvr>
                                        <p:cTn id="84" dur="500"/>
                                        <p:tgtEl>
                                          <p:spTgt spid="2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linds(horizontal)">
                                      <p:cBhvr>
                                        <p:cTn id="87" dur="500"/>
                                        <p:tgtEl>
                                          <p:spTgt spid="23"/>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linds(horizontal)">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21" grpId="0" animBg="1"/>
      <p:bldP spid="2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bwMode="auto">
          <a:xfrm>
            <a:off x="0" y="28441"/>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pPr algn="l" eaLnBrk="1" hangingPunct="1"/>
            <a:r>
              <a:rPr lang="en-US" altLang="en-US" sz="6000" b="1" dirty="0">
                <a:solidFill>
                  <a:srgbClr val="C00000"/>
                </a:solidFill>
                <a:latin typeface="Arial Narrow" panose="020B0606020202030204" pitchFamily="34" charset="0"/>
              </a:rPr>
              <a:t>RESOURCES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39069" y="1103067"/>
            <a:ext cx="2283973" cy="3082525"/>
          </a:xfrm>
          <a:prstGeom prst="rect">
            <a:avLst/>
          </a:prstGeom>
          <a:noFill/>
          <a:ln w="9525">
            <a:solidFill>
              <a:srgbClr val="BCBDC0"/>
            </a:solidFill>
            <a:miter lim="800000"/>
            <a:headEnd/>
            <a:tailEnd/>
          </a:ln>
          <a:effectLst>
            <a:outerShdw blurRad="50800" dist="50800" dir="2700000" algn="ctr" rotWithShape="0">
              <a:srgbClr val="BCBDC0"/>
            </a:outerShdw>
          </a:effectLst>
          <a:extLst>
            <a:ext uri="{909E8E84-426E-40DD-AFC4-6F175D3DCCD1}">
              <a14:hiddenFill xmlns:a14="http://schemas.microsoft.com/office/drawing/2010/main" xmlns="">
                <a:solidFill>
                  <a:schemeClr val="accent1"/>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a:ext>
            </a:extLst>
          </a:blip>
          <a:srcRect r="2209" b="3555"/>
          <a:stretch/>
        </p:blipFill>
        <p:spPr>
          <a:xfrm>
            <a:off x="874421" y="4321586"/>
            <a:ext cx="3795346" cy="2466975"/>
          </a:xfrm>
          <a:prstGeom prst="rect">
            <a:avLst/>
          </a:prstGeom>
          <a:ln>
            <a:solidFill>
              <a:srgbClr val="BCBDC0"/>
            </a:solidFill>
          </a:ln>
          <a:effectLst>
            <a:outerShdw blurRad="50800" dist="50800" dir="2700000" algn="tl" rotWithShape="0">
              <a:srgbClr val="BCBDC0"/>
            </a:out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1906730" y="3005488"/>
            <a:ext cx="4140833" cy="2496203"/>
          </a:xfrm>
          <a:prstGeom prst="rect">
            <a:avLst/>
          </a:prstGeom>
          <a:ln>
            <a:solidFill>
              <a:srgbClr val="BCBDC0"/>
            </a:solidFill>
          </a:ln>
          <a:effectLst>
            <a:outerShdw blurRad="50800" dist="50800" dir="2700000" algn="ctr" rotWithShape="0">
              <a:srgbClr val="BCBDC0"/>
            </a:outerShdw>
          </a:effectLst>
        </p:spPr>
      </p:pic>
      <p:pic>
        <p:nvPicPr>
          <p:cNvPr id="7" name="Picture 6">
            <a:extLst>
              <a:ext uri="{FF2B5EF4-FFF2-40B4-BE49-F238E27FC236}">
                <a16:creationId xmlns:a16="http://schemas.microsoft.com/office/drawing/2014/main" xmlns="" id="{6634ADF2-BFD4-45FD-B394-E2B900275738}"/>
              </a:ext>
            </a:extLst>
          </p:cNvPr>
          <p:cNvPicPr>
            <a:picLocks noChangeAspect="1"/>
          </p:cNvPicPr>
          <p:nvPr/>
        </p:nvPicPr>
        <p:blipFill>
          <a:blip r:embed="rId6"/>
          <a:stretch>
            <a:fillRect/>
          </a:stretch>
        </p:blipFill>
        <p:spPr>
          <a:xfrm>
            <a:off x="6391087" y="220687"/>
            <a:ext cx="2512157" cy="3274692"/>
          </a:xfrm>
          <a:prstGeom prst="rect">
            <a:avLst/>
          </a:prstGeom>
          <a:ln>
            <a:solidFill>
              <a:srgbClr val="BCBDC0"/>
            </a:solidFill>
            <a:miter lim="800000"/>
          </a:ln>
          <a:effectLst>
            <a:outerShdw blurRad="50800" dist="50800" dir="2700000" algn="tl" rotWithShape="0">
              <a:srgbClr val="BCBDC0"/>
            </a:outerShdw>
          </a:effectLst>
        </p:spPr>
      </p:pic>
      <p:pic>
        <p:nvPicPr>
          <p:cNvPr id="4" name="Picture 3"/>
          <p:cNvPicPr>
            <a:picLocks noChangeAspect="1"/>
          </p:cNvPicPr>
          <p:nvPr/>
        </p:nvPicPr>
        <p:blipFill>
          <a:blip r:embed="rId7"/>
          <a:stretch>
            <a:fillRect/>
          </a:stretch>
        </p:blipFill>
        <p:spPr>
          <a:xfrm>
            <a:off x="5081885" y="3295767"/>
            <a:ext cx="2548667" cy="3412523"/>
          </a:xfrm>
          <a:prstGeom prst="rect">
            <a:avLst/>
          </a:prstGeom>
        </p:spPr>
      </p:pic>
      <p:pic>
        <p:nvPicPr>
          <p:cNvPr id="5" name="Picture 4"/>
          <p:cNvPicPr>
            <a:picLocks noChangeAspect="1"/>
          </p:cNvPicPr>
          <p:nvPr/>
        </p:nvPicPr>
        <p:blipFill>
          <a:blip r:embed="rId8"/>
          <a:stretch>
            <a:fillRect/>
          </a:stretch>
        </p:blipFill>
        <p:spPr>
          <a:xfrm>
            <a:off x="6966018" y="4100628"/>
            <a:ext cx="1812250" cy="2571719"/>
          </a:xfrm>
          <a:prstGeom prst="rect">
            <a:avLst/>
          </a:prstGeom>
        </p:spPr>
      </p:pic>
      <p:pic>
        <p:nvPicPr>
          <p:cNvPr id="8" name="Picture 7"/>
          <p:cNvPicPr>
            <a:picLocks noChangeAspect="1"/>
          </p:cNvPicPr>
          <p:nvPr/>
        </p:nvPicPr>
        <p:blipFill>
          <a:blip r:embed="rId9"/>
          <a:stretch>
            <a:fillRect/>
          </a:stretch>
        </p:blipFill>
        <p:spPr>
          <a:xfrm>
            <a:off x="4108512" y="793276"/>
            <a:ext cx="2098099" cy="2552996"/>
          </a:xfrm>
          <a:prstGeom prst="rect">
            <a:avLst/>
          </a:prstGeom>
        </p:spPr>
      </p:pic>
    </p:spTree>
    <p:extLst>
      <p:ext uri="{BB962C8B-B14F-4D97-AF65-F5344CB8AC3E}">
        <p14:creationId xmlns:p14="http://schemas.microsoft.com/office/powerpoint/2010/main" xmlns="" val="173036725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What's New in the Learning Center</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buNone/>
            </a:pPr>
            <a:r>
              <a:rPr lang="en-US" i="1" dirty="0" smtClean="0">
                <a:solidFill>
                  <a:srgbClr val="FF0000"/>
                </a:solidFill>
              </a:rPr>
              <a:t>    Club Officers Basics courses</a:t>
            </a:r>
            <a:r>
              <a:rPr lang="en-US" dirty="0" smtClean="0">
                <a:solidFill>
                  <a:srgbClr val="FF0000"/>
                </a:solidFill>
              </a:rPr>
              <a:t> </a:t>
            </a:r>
            <a:r>
              <a:rPr lang="en-US" dirty="0" smtClean="0">
                <a:solidFill>
                  <a:srgbClr val="000099"/>
                </a:solidFill>
              </a:rPr>
              <a:t>– These courses have been </a:t>
            </a:r>
            <a:r>
              <a:rPr lang="en-US" dirty="0" smtClean="0">
                <a:solidFill>
                  <a:srgbClr val="FF0000"/>
                </a:solidFill>
              </a:rPr>
              <a:t>updated</a:t>
            </a:r>
            <a:r>
              <a:rPr lang="en-US" dirty="0" smtClean="0">
                <a:solidFill>
                  <a:srgbClr val="000099"/>
                </a:solidFill>
              </a:rPr>
              <a:t> to reflect changes made </a:t>
            </a:r>
            <a:r>
              <a:rPr lang="en-US" u="sng" dirty="0" smtClean="0">
                <a:solidFill>
                  <a:srgbClr val="000099"/>
                </a:solidFill>
              </a:rPr>
              <a:t>during the 2019 Council on Legislation.</a:t>
            </a:r>
          </a:p>
          <a:p>
            <a:r>
              <a:rPr lang="en-US" dirty="0" smtClean="0">
                <a:hlinkClick r:id="rId2"/>
              </a:rPr>
              <a:t>Club Administration Committee Basics</a:t>
            </a:r>
            <a:endParaRPr lang="en-US" dirty="0" smtClean="0"/>
          </a:p>
          <a:p>
            <a:r>
              <a:rPr lang="en-US" dirty="0" smtClean="0">
                <a:hlinkClick r:id="rId3"/>
              </a:rPr>
              <a:t>Club Membership Committee Basics</a:t>
            </a:r>
            <a:endParaRPr lang="en-US" dirty="0" smtClean="0"/>
          </a:p>
          <a:p>
            <a:r>
              <a:rPr lang="en-US" dirty="0" smtClean="0">
                <a:hlinkClick r:id="rId4"/>
              </a:rPr>
              <a:t>Club Public Image Committee Basics</a:t>
            </a:r>
            <a:endParaRPr lang="en-US" dirty="0" smtClean="0"/>
          </a:p>
          <a:p>
            <a:r>
              <a:rPr lang="en-US" dirty="0" smtClean="0">
                <a:hlinkClick r:id="rId5"/>
              </a:rPr>
              <a:t>Club Rotary Foundation Committee Basics</a:t>
            </a:r>
            <a:endParaRPr lang="en-US" dirty="0" smtClean="0"/>
          </a:p>
          <a:p>
            <a:r>
              <a:rPr lang="en-US" dirty="0" smtClean="0">
                <a:hlinkClick r:id="rId6"/>
              </a:rPr>
              <a:t>Club Secretary Basics</a:t>
            </a:r>
            <a:endParaRPr lang="en-US" dirty="0" smtClean="0"/>
          </a:p>
          <a:p>
            <a:r>
              <a:rPr lang="en-US" dirty="0" smtClean="0">
                <a:hlinkClick r:id="rId7"/>
              </a:rPr>
              <a:t>Club Service Projects Committee Basics</a:t>
            </a:r>
            <a:endParaRPr lang="en-US" dirty="0" smtClean="0"/>
          </a:p>
          <a:p>
            <a:r>
              <a:rPr lang="en-US" dirty="0" smtClean="0">
                <a:hlinkClick r:id="rId8"/>
              </a:rPr>
              <a:t>Club Treasurer Basics</a:t>
            </a:r>
            <a:endParaRPr lang="en-US" dirty="0" smtClean="0"/>
          </a:p>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C00000"/>
                </a:solidFill>
                <a:latin typeface="Arial" panose="020B0604020202020204" pitchFamily="34" charset="0"/>
              </a:rPr>
              <a:t>General resources</a:t>
            </a:r>
            <a:endParaRPr lang="en-US" sz="6000" dirty="0"/>
          </a:p>
        </p:txBody>
      </p:sp>
      <p:sp>
        <p:nvSpPr>
          <p:cNvPr id="3" name="Content Placeholder 2"/>
          <p:cNvSpPr>
            <a:spLocks noGrp="1"/>
          </p:cNvSpPr>
          <p:nvPr>
            <p:ph idx="1"/>
          </p:nvPr>
        </p:nvSpPr>
        <p:spPr>
          <a:xfrm>
            <a:off x="0" y="1600200"/>
            <a:ext cx="9144000" cy="4953000"/>
          </a:xfrm>
        </p:spPr>
        <p:txBody>
          <a:bodyPr>
            <a:normAutofit/>
          </a:bodyPr>
          <a:lstStyle/>
          <a:p>
            <a:r>
              <a:rPr lang="en-US" dirty="0">
                <a:solidFill>
                  <a:srgbClr val="000099"/>
                </a:solidFill>
                <a:latin typeface="Arial" panose="020B0604020202020204" pitchFamily="34" charset="0"/>
              </a:rPr>
              <a:t>The </a:t>
            </a:r>
            <a:r>
              <a:rPr lang="en-US" dirty="0">
                <a:solidFill>
                  <a:srgbClr val="000099"/>
                </a:solidFill>
                <a:latin typeface="Arial" panose="020B0604020202020204" pitchFamily="34" charset="0"/>
                <a:hlinkClick r:id="rId3"/>
              </a:rPr>
              <a:t>Grant Management Seminar</a:t>
            </a:r>
            <a:r>
              <a:rPr lang="en-US" dirty="0">
                <a:solidFill>
                  <a:srgbClr val="000099"/>
                </a:solidFill>
                <a:latin typeface="Arial" panose="020B0604020202020204" pitchFamily="34" charset="0"/>
              </a:rPr>
              <a:t> in Rotary's </a:t>
            </a:r>
            <a:r>
              <a:rPr lang="en-US" dirty="0">
                <a:solidFill>
                  <a:srgbClr val="000099"/>
                </a:solidFill>
                <a:latin typeface="Arial" panose="020B0604020202020204" pitchFamily="34" charset="0"/>
                <a:hlinkClick r:id="rId4"/>
              </a:rPr>
              <a:t>Learning Center</a:t>
            </a:r>
            <a:r>
              <a:rPr lang="en-US" dirty="0">
                <a:solidFill>
                  <a:srgbClr val="000099"/>
                </a:solidFill>
                <a:latin typeface="Arial" panose="020B0604020202020204" pitchFamily="34" charset="0"/>
              </a:rPr>
              <a:t> includes courses </a:t>
            </a:r>
            <a:endParaRPr lang="en-US" dirty="0" smtClean="0">
              <a:solidFill>
                <a:srgbClr val="000099"/>
              </a:solidFill>
              <a:latin typeface="Arial" panose="020B0604020202020204" pitchFamily="34" charset="0"/>
            </a:endParaRPr>
          </a:p>
          <a:p>
            <a:r>
              <a:rPr lang="en-US" dirty="0" smtClean="0">
                <a:solidFill>
                  <a:srgbClr val="000099"/>
                </a:solidFill>
                <a:latin typeface="Arial" panose="020B0604020202020204" pitchFamily="34" charset="0"/>
              </a:rPr>
              <a:t>The</a:t>
            </a:r>
            <a:r>
              <a:rPr lang="en-US" dirty="0">
                <a:solidFill>
                  <a:srgbClr val="000099"/>
                </a:solidFill>
                <a:latin typeface="Arial" panose="020B0604020202020204" pitchFamily="34" charset="0"/>
              </a:rPr>
              <a:t> </a:t>
            </a:r>
            <a:r>
              <a:rPr lang="en-US" dirty="0">
                <a:solidFill>
                  <a:srgbClr val="000099"/>
                </a:solidFill>
                <a:latin typeface="Arial" panose="020B0604020202020204" pitchFamily="34" charset="0"/>
                <a:hlinkClick r:id="rId5"/>
              </a:rPr>
              <a:t>Rotary Foundation Reference Guide</a:t>
            </a:r>
            <a:r>
              <a:rPr lang="en-US" dirty="0">
                <a:solidFill>
                  <a:srgbClr val="000099"/>
                </a:solidFill>
                <a:latin typeface="Arial" panose="020B0604020202020204" pitchFamily="34" charset="0"/>
              </a:rPr>
              <a:t> provides a brief overview of Rotary Foundation programs and services.</a:t>
            </a:r>
          </a:p>
          <a:p>
            <a:r>
              <a:rPr lang="en-US" dirty="0">
                <a:solidFill>
                  <a:srgbClr val="000099"/>
                </a:solidFill>
                <a:latin typeface="Arial" panose="020B0604020202020204" pitchFamily="34" charset="0"/>
                <a:hlinkClick r:id="rId6"/>
              </a:rPr>
              <a:t>A Guide to Global Grants</a:t>
            </a:r>
            <a:r>
              <a:rPr lang="en-US" dirty="0">
                <a:solidFill>
                  <a:srgbClr val="000099"/>
                </a:solidFill>
                <a:latin typeface="Arial" panose="020B0604020202020204" pitchFamily="34" charset="0"/>
              </a:rPr>
              <a:t> </a:t>
            </a:r>
            <a:r>
              <a:rPr lang="en-US" dirty="0" smtClean="0">
                <a:solidFill>
                  <a:srgbClr val="000099"/>
                </a:solidFill>
                <a:latin typeface="Arial" panose="020B0604020202020204" pitchFamily="34" charset="0"/>
              </a:rPr>
              <a:t>applying </a:t>
            </a:r>
            <a:r>
              <a:rPr lang="en-US" dirty="0">
                <a:solidFill>
                  <a:srgbClr val="000099"/>
                </a:solidFill>
                <a:latin typeface="Arial" panose="020B0604020202020204" pitchFamily="34" charset="0"/>
              </a:rPr>
              <a:t>for a global grant </a:t>
            </a:r>
            <a:endParaRPr lang="en-US" dirty="0" smtClean="0">
              <a:solidFill>
                <a:srgbClr val="000099"/>
              </a:solidFill>
              <a:latin typeface="Arial" panose="020B0604020202020204" pitchFamily="34" charset="0"/>
            </a:endParaRPr>
          </a:p>
          <a:p>
            <a:r>
              <a:rPr lang="en-US" dirty="0" smtClean="0">
                <a:solidFill>
                  <a:srgbClr val="000099"/>
                </a:solidFill>
                <a:latin typeface="Arial" panose="020B0604020202020204" pitchFamily="34" charset="0"/>
              </a:rPr>
              <a:t>The </a:t>
            </a:r>
            <a:r>
              <a:rPr lang="en-US" dirty="0">
                <a:solidFill>
                  <a:srgbClr val="000099"/>
                </a:solidFill>
                <a:latin typeface="Arial" panose="020B0604020202020204" pitchFamily="34" charset="0"/>
              </a:rPr>
              <a:t>updated </a:t>
            </a:r>
            <a:r>
              <a:rPr lang="en-US" dirty="0">
                <a:solidFill>
                  <a:srgbClr val="000099"/>
                </a:solidFill>
                <a:latin typeface="Arial" panose="020B0604020202020204" pitchFamily="34" charset="0"/>
                <a:hlinkClick r:id="rId7"/>
              </a:rPr>
              <a:t>Project Fairs</a:t>
            </a:r>
            <a:r>
              <a:rPr lang="en-US" dirty="0">
                <a:solidFill>
                  <a:srgbClr val="000099"/>
                </a:solidFill>
                <a:latin typeface="Arial" panose="020B0604020202020204" pitchFamily="34" charset="0"/>
              </a:rPr>
              <a:t> page lists </a:t>
            </a:r>
            <a:r>
              <a:rPr lang="en-US" dirty="0" smtClean="0">
                <a:solidFill>
                  <a:srgbClr val="000099"/>
                </a:solidFill>
                <a:latin typeface="Arial" panose="020B0604020202020204" pitchFamily="34" charset="0"/>
              </a:rPr>
              <a:t>information</a:t>
            </a:r>
            <a:endParaRPr lang="en-US" dirty="0">
              <a:solidFill>
                <a:srgbClr val="000099"/>
              </a:solidFill>
            </a:endParaRPr>
          </a:p>
        </p:txBody>
      </p:sp>
    </p:spTree>
    <p:extLst>
      <p:ext uri="{BB962C8B-B14F-4D97-AF65-F5344CB8AC3E}">
        <p14:creationId xmlns:p14="http://schemas.microsoft.com/office/powerpoint/2010/main" xmlns="" val="17829950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dirty="0" smtClean="0">
                <a:solidFill>
                  <a:srgbClr val="7030A0"/>
                </a:solidFill>
              </a:rPr>
              <a:t>Where to find resources on RI website?</a:t>
            </a:r>
            <a:endParaRPr lang="en-US" dirty="0">
              <a:solidFill>
                <a:srgbClr val="7030A0"/>
              </a:solidFill>
            </a:endParaRPr>
          </a:p>
        </p:txBody>
      </p:sp>
      <p:sp>
        <p:nvSpPr>
          <p:cNvPr id="3" name="Content Placeholder 2"/>
          <p:cNvSpPr>
            <a:spLocks noGrp="1"/>
          </p:cNvSpPr>
          <p:nvPr>
            <p:ph idx="1"/>
          </p:nvPr>
        </p:nvSpPr>
        <p:spPr>
          <a:xfrm>
            <a:off x="304800" y="1524000"/>
            <a:ext cx="4267200" cy="4525963"/>
          </a:xfrm>
        </p:spPr>
        <p:txBody>
          <a:bodyPr>
            <a:normAutofit/>
          </a:bodyPr>
          <a:lstStyle/>
          <a:p>
            <a:pPr marL="0" indent="0" algn="ctr">
              <a:buNone/>
            </a:pPr>
            <a:r>
              <a:rPr lang="en-US" u="sng" dirty="0" smtClean="0">
                <a:solidFill>
                  <a:srgbClr val="0000CC"/>
                </a:solidFill>
                <a:hlinkClick r:id="rId2"/>
              </a:rPr>
              <a:t>www.rotary.org</a:t>
            </a:r>
            <a:r>
              <a:rPr lang="en-US" dirty="0" smtClean="0">
                <a:solidFill>
                  <a:srgbClr val="0000CC"/>
                </a:solidFill>
              </a:rPr>
              <a:t> then click on: </a:t>
            </a:r>
            <a:r>
              <a:rPr lang="en-US" dirty="0" err="1" smtClean="0">
                <a:solidFill>
                  <a:srgbClr val="C00000"/>
                </a:solidFill>
              </a:rPr>
              <a:t>MyRotary</a:t>
            </a:r>
            <a:r>
              <a:rPr lang="en-US" dirty="0" smtClean="0">
                <a:solidFill>
                  <a:srgbClr val="C00000"/>
                </a:solidFill>
              </a:rPr>
              <a:t> </a:t>
            </a:r>
            <a:r>
              <a:rPr lang="en-US" dirty="0" smtClean="0">
                <a:solidFill>
                  <a:srgbClr val="0000CC"/>
                </a:solidFill>
              </a:rPr>
              <a:t>[username and password] and Go to </a:t>
            </a:r>
            <a:r>
              <a:rPr lang="en-US" dirty="0" smtClean="0">
                <a:solidFill>
                  <a:srgbClr val="0000CC"/>
                </a:solidFill>
                <a:sym typeface="Wingdings"/>
              </a:rPr>
              <a:t></a:t>
            </a:r>
            <a:r>
              <a:rPr lang="en-US" dirty="0" smtClean="0">
                <a:solidFill>
                  <a:srgbClr val="0000CC"/>
                </a:solidFill>
              </a:rPr>
              <a:t> </a:t>
            </a:r>
            <a:r>
              <a:rPr lang="en-US" dirty="0" smtClean="0">
                <a:solidFill>
                  <a:srgbClr val="C00000"/>
                </a:solidFill>
              </a:rPr>
              <a:t>Rotary Club Central </a:t>
            </a:r>
            <a:r>
              <a:rPr lang="en-US" u="sng" dirty="0" smtClean="0">
                <a:solidFill>
                  <a:srgbClr val="0000CC"/>
                </a:solidFill>
                <a:hlinkClick r:id="rId3"/>
              </a:rPr>
              <a:t>https://rcc.rotary.org/#/resources</a:t>
            </a:r>
            <a:r>
              <a:rPr lang="en-US" dirty="0" smtClean="0">
                <a:solidFill>
                  <a:srgbClr val="0000CC"/>
                </a:solidFill>
              </a:rPr>
              <a:t> </a:t>
            </a:r>
            <a:r>
              <a:rPr lang="en-US" dirty="0" smtClean="0">
                <a:solidFill>
                  <a:srgbClr val="0000CC"/>
                </a:solidFill>
                <a:sym typeface="Wingdings"/>
              </a:rPr>
              <a:t> </a:t>
            </a:r>
            <a:r>
              <a:rPr lang="en-US" dirty="0" smtClean="0">
                <a:solidFill>
                  <a:srgbClr val="0000CC"/>
                </a:solidFill>
              </a:rPr>
              <a:t>Column </a:t>
            </a:r>
            <a:r>
              <a:rPr lang="en-US" dirty="0" smtClean="0">
                <a:solidFill>
                  <a:srgbClr val="0000CC"/>
                </a:solidFill>
                <a:sym typeface="Wingdings"/>
              </a:rPr>
              <a:t></a:t>
            </a:r>
            <a:r>
              <a:rPr lang="en-US" dirty="0" smtClean="0">
                <a:solidFill>
                  <a:srgbClr val="0000CC"/>
                </a:solidFill>
              </a:rPr>
              <a:t> </a:t>
            </a:r>
            <a:r>
              <a:rPr lang="en-US" dirty="0" smtClean="0">
                <a:solidFill>
                  <a:srgbClr val="C00000"/>
                </a:solidFill>
              </a:rPr>
              <a:t>Resources</a:t>
            </a:r>
            <a:r>
              <a:rPr lang="en-US" dirty="0" smtClean="0">
                <a:solidFill>
                  <a:srgbClr val="0000CC"/>
                </a:solidFill>
              </a:rPr>
              <a:t>.</a:t>
            </a:r>
          </a:p>
          <a:p>
            <a:pPr marL="0" indent="0" algn="ctr">
              <a:buNone/>
            </a:pPr>
            <a:endParaRPr lang="en-US" dirty="0">
              <a:solidFill>
                <a:srgbClr val="0000CC"/>
              </a:solidFill>
            </a:endParaRPr>
          </a:p>
        </p:txBody>
      </p:sp>
      <p:pic>
        <p:nvPicPr>
          <p:cNvPr id="4" name="Picture 3"/>
          <p:cNvPicPr/>
          <p:nvPr/>
        </p:nvPicPr>
        <p:blipFill>
          <a:blip r:embed="rId4"/>
          <a:srcRect/>
          <a:stretch>
            <a:fillRect/>
          </a:stretch>
        </p:blipFill>
        <p:spPr bwMode="auto">
          <a:xfrm>
            <a:off x="4800600" y="1219200"/>
            <a:ext cx="39624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solidFill>
                  <a:srgbClr val="FF0000"/>
                </a:solidFill>
              </a:rPr>
              <a:t>Grants purpose</a:t>
            </a:r>
            <a:endParaRPr lang="en-US" sz="8000" dirty="0">
              <a:solidFill>
                <a:srgbClr val="FF0000"/>
              </a:solidFill>
            </a:endParaRPr>
          </a:p>
        </p:txBody>
      </p:sp>
      <p:sp>
        <p:nvSpPr>
          <p:cNvPr id="3" name="Content Placeholder 2"/>
          <p:cNvSpPr>
            <a:spLocks noGrp="1"/>
          </p:cNvSpPr>
          <p:nvPr>
            <p:ph idx="1"/>
          </p:nvPr>
        </p:nvSpPr>
        <p:spPr>
          <a:xfrm>
            <a:off x="0" y="1600200"/>
            <a:ext cx="9144000" cy="4572000"/>
          </a:xfrm>
        </p:spPr>
        <p:txBody>
          <a:bodyPr>
            <a:noAutofit/>
          </a:bodyPr>
          <a:lstStyle/>
          <a:p>
            <a:pPr>
              <a:buNone/>
            </a:pPr>
            <a:r>
              <a:rPr lang="en-US" sz="4800" dirty="0" smtClean="0">
                <a:solidFill>
                  <a:srgbClr val="000099"/>
                </a:solidFill>
              </a:rPr>
              <a:t>   The Rotary Foundation </a:t>
            </a:r>
            <a:r>
              <a:rPr lang="en-US" sz="4800" dirty="0" smtClean="0">
                <a:solidFill>
                  <a:srgbClr val="FF0000"/>
                </a:solidFill>
              </a:rPr>
              <a:t>offers grants </a:t>
            </a:r>
            <a:r>
              <a:rPr lang="en-US" sz="4800" u="sng" dirty="0" smtClean="0">
                <a:solidFill>
                  <a:srgbClr val="000099"/>
                </a:solidFill>
              </a:rPr>
              <a:t>that support a wide variety </a:t>
            </a:r>
            <a:r>
              <a:rPr lang="en-US" sz="4800" dirty="0" smtClean="0">
                <a:solidFill>
                  <a:srgbClr val="000099"/>
                </a:solidFill>
              </a:rPr>
              <a:t>of </a:t>
            </a:r>
            <a:r>
              <a:rPr lang="en-US" sz="4800" dirty="0" smtClean="0">
                <a:solidFill>
                  <a:srgbClr val="FF0000"/>
                </a:solidFill>
              </a:rPr>
              <a:t>projects</a:t>
            </a:r>
            <a:r>
              <a:rPr lang="en-US" sz="4800" dirty="0" smtClean="0">
                <a:solidFill>
                  <a:srgbClr val="000099"/>
                </a:solidFill>
              </a:rPr>
              <a:t>, </a:t>
            </a:r>
            <a:r>
              <a:rPr lang="en-US" sz="4800" dirty="0" smtClean="0">
                <a:solidFill>
                  <a:srgbClr val="FF0000"/>
                </a:solidFill>
              </a:rPr>
              <a:t>scholarships</a:t>
            </a:r>
            <a:r>
              <a:rPr lang="en-US" sz="4800" dirty="0" smtClean="0">
                <a:solidFill>
                  <a:srgbClr val="000099"/>
                </a:solidFill>
              </a:rPr>
              <a:t>, and </a:t>
            </a:r>
            <a:r>
              <a:rPr lang="en-US" sz="4800" dirty="0" err="1" smtClean="0">
                <a:solidFill>
                  <a:srgbClr val="FF0000"/>
                </a:solidFill>
              </a:rPr>
              <a:t>training_VTT</a:t>
            </a:r>
            <a:r>
              <a:rPr lang="en-US" sz="4800" dirty="0" smtClean="0">
                <a:solidFill>
                  <a:srgbClr val="FF0000"/>
                </a:solidFill>
              </a:rPr>
              <a:t> </a:t>
            </a:r>
            <a:r>
              <a:rPr lang="en-US" sz="4800" dirty="0" smtClean="0">
                <a:solidFill>
                  <a:srgbClr val="0000CC"/>
                </a:solidFill>
              </a:rPr>
              <a:t>undertaken</a:t>
            </a:r>
            <a:r>
              <a:rPr lang="en-US" sz="4800" dirty="0" smtClean="0">
                <a:solidFill>
                  <a:srgbClr val="000099"/>
                </a:solidFill>
              </a:rPr>
              <a:t> by </a:t>
            </a:r>
            <a:r>
              <a:rPr lang="en-US" sz="4800" u="sng" dirty="0" smtClean="0">
                <a:solidFill>
                  <a:srgbClr val="000099"/>
                </a:solidFill>
              </a:rPr>
              <a:t>Rotary members</a:t>
            </a:r>
            <a:r>
              <a:rPr lang="en-US" sz="4800" dirty="0" smtClean="0">
                <a:solidFill>
                  <a:srgbClr val="000099"/>
                </a:solidFill>
              </a:rPr>
              <a:t> around the world.</a:t>
            </a:r>
            <a:endParaRPr lang="en-US" sz="4800" dirty="0">
              <a:solidFill>
                <a:srgbClr val="000099"/>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029700" cy="2895600"/>
          </a:xfrm>
          <a:prstGeom prst="rect">
            <a:avLst/>
          </a:prstGeom>
          <a:noFill/>
          <a:ln w="9525">
            <a:solidFill>
              <a:srgbClr val="FF0000"/>
            </a:solid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3048000"/>
            <a:ext cx="9039225" cy="3810000"/>
          </a:xfrm>
          <a:prstGeom prst="rect">
            <a:avLst/>
          </a:prstGeom>
          <a:noFill/>
          <a:ln w="9525">
            <a:noFill/>
            <a:miter lim="800000"/>
            <a:headEnd/>
            <a:tailEnd/>
          </a:ln>
          <a:effectLst/>
        </p:spPr>
      </p:pic>
      <p:cxnSp>
        <p:nvCxnSpPr>
          <p:cNvPr id="7" name="Straight Connector 6"/>
          <p:cNvCxnSpPr/>
          <p:nvPr/>
        </p:nvCxnSpPr>
        <p:spPr>
          <a:xfrm>
            <a:off x="188495" y="5486400"/>
            <a:ext cx="19050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6094412"/>
            <a:ext cx="21336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6553200"/>
            <a:ext cx="2590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2400" y="4419600"/>
            <a:ext cx="1447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dirty="0" smtClean="0">
                <a:solidFill>
                  <a:srgbClr val="FF0000"/>
                </a:solidFill>
              </a:rPr>
              <a:t>Useful web links</a:t>
            </a:r>
            <a:endParaRPr lang="en-US" dirty="0">
              <a:solidFill>
                <a:srgbClr val="FF0000"/>
              </a:solidFill>
            </a:endParaRPr>
          </a:p>
        </p:txBody>
      </p:sp>
      <p:sp>
        <p:nvSpPr>
          <p:cNvPr id="3" name="Content Placeholder 2"/>
          <p:cNvSpPr>
            <a:spLocks noGrp="1"/>
          </p:cNvSpPr>
          <p:nvPr>
            <p:ph idx="1"/>
          </p:nvPr>
        </p:nvSpPr>
        <p:spPr>
          <a:xfrm>
            <a:off x="464388" y="838200"/>
            <a:ext cx="8374811" cy="5715000"/>
          </a:xfrm>
        </p:spPr>
        <p:txBody>
          <a:bodyPr>
            <a:noAutofit/>
          </a:bodyPr>
          <a:lstStyle/>
          <a:p>
            <a:r>
              <a:rPr lang="en-US" sz="2400" dirty="0" smtClean="0">
                <a:hlinkClick r:id="rId2"/>
              </a:rPr>
              <a:t>https://my.rotary.org/en/take-action</a:t>
            </a:r>
          </a:p>
          <a:p>
            <a:r>
              <a:rPr lang="en-US" sz="2400" dirty="0" smtClean="0">
                <a:hlinkClick r:id="rId2"/>
              </a:rPr>
              <a:t>https://my.rotary.org/en/take-action/apply-grants</a:t>
            </a:r>
            <a:endParaRPr lang="en-US" sz="2400" dirty="0" smtClean="0"/>
          </a:p>
          <a:p>
            <a:r>
              <a:rPr lang="en-US" sz="2400" dirty="0" smtClean="0">
                <a:hlinkClick r:id="rId3"/>
              </a:rPr>
              <a:t>https://my.rotary.org/en/take-action/apply-grants/programs-scale-grants</a:t>
            </a:r>
            <a:endParaRPr lang="en-US" sz="2400" dirty="0" smtClean="0"/>
          </a:p>
          <a:p>
            <a:r>
              <a:rPr lang="en-US" sz="2400" dirty="0" smtClean="0">
                <a:hlinkClick r:id="rId4"/>
              </a:rPr>
              <a:t>https://my.rotary.org/en/take-action/apply-grants/grant-travel</a:t>
            </a:r>
            <a:endParaRPr lang="en-US" sz="2400" dirty="0" smtClean="0"/>
          </a:p>
          <a:p>
            <a:r>
              <a:rPr lang="en-US" sz="2400" dirty="0" smtClean="0"/>
              <a:t> </a:t>
            </a:r>
            <a:r>
              <a:rPr lang="en-US" sz="2400" dirty="0" smtClean="0">
                <a:hlinkClick r:id="rId5"/>
              </a:rPr>
              <a:t>https://my.rotary.org/en/take-action/apply-grants/rotary-disaster-response-grants</a:t>
            </a:r>
            <a:r>
              <a:rPr lang="en-US" sz="2400" dirty="0" smtClean="0"/>
              <a:t> </a:t>
            </a:r>
          </a:p>
          <a:p>
            <a:r>
              <a:rPr lang="en-US" sz="2400" dirty="0" smtClean="0">
                <a:hlinkClick r:id="rId6"/>
              </a:rPr>
              <a:t>https://my.rotary.org/en/take-action/apply-grants/qualification</a:t>
            </a:r>
            <a:endParaRPr lang="en-US" sz="2400" dirty="0" smtClean="0"/>
          </a:p>
          <a:p>
            <a:r>
              <a:rPr lang="en-US" sz="2400" dirty="0" smtClean="0">
                <a:hlinkClick r:id="rId7"/>
              </a:rPr>
              <a:t>https://visitrotary.com/club-resources/</a:t>
            </a:r>
            <a:endParaRPr lang="en-US" sz="2400" dirty="0" smtClean="0"/>
          </a:p>
          <a:p>
            <a:r>
              <a:rPr lang="en-US" sz="2400" dirty="0" smtClean="0">
                <a:hlinkClick r:id="rId8"/>
              </a:rPr>
              <a:t>https://opportunitydesk.org/2019/12/11/rotary-scholarships-for-water-and-sanitation-professionals-2020-2022/</a:t>
            </a:r>
            <a:endParaRPr lang="en-US" sz="2400" dirty="0" smtClean="0"/>
          </a:p>
          <a:p>
            <a:r>
              <a:rPr lang="en-US" sz="2400" dirty="0">
                <a:hlinkClick r:id="rId9"/>
              </a:rPr>
              <a:t>https://</a:t>
            </a:r>
            <a:r>
              <a:rPr lang="en-US" sz="2400" dirty="0" smtClean="0">
                <a:hlinkClick r:id="rId9"/>
              </a:rPr>
              <a:t>learn.rotary.org/members/learn/lp/101/Grant%2520Management%2520Seminar</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 last slide: It's not over until... — Apollo Idea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762000"/>
            <a:ext cx="8805332" cy="4953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3048000" y="3810000"/>
            <a:ext cx="5715000" cy="1143000"/>
          </a:xfrm>
        </p:spPr>
        <p:txBody>
          <a:bodyPr>
            <a:normAutofit/>
          </a:bodyPr>
          <a:lstStyle/>
          <a:p>
            <a:r>
              <a:rPr lang="en-US" b="1" dirty="0" smtClean="0">
                <a:solidFill>
                  <a:schemeClr val="bg1"/>
                </a:solidFill>
              </a:rPr>
              <a:t>RFCC PDG Michel Jazzar</a:t>
            </a:r>
            <a:endParaRPr lang="en-US" b="1" dirty="0">
              <a:solidFill>
                <a:schemeClr val="bg1"/>
              </a:solidFill>
            </a:endParaRPr>
          </a:p>
        </p:txBody>
      </p:sp>
    </p:spTree>
    <p:extLst>
      <p:ext uri="{BB962C8B-B14F-4D97-AF65-F5344CB8AC3E}">
        <p14:creationId xmlns:p14="http://schemas.microsoft.com/office/powerpoint/2010/main" xmlns="" val="8626908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381000"/>
            <a:ext cx="9144000" cy="5915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7"/>
          <p:cNvGrpSpPr>
            <a:grpSpLocks/>
          </p:cNvGrpSpPr>
          <p:nvPr/>
        </p:nvGrpSpPr>
        <p:grpSpPr bwMode="auto">
          <a:xfrm>
            <a:off x="568325" y="1778647"/>
            <a:ext cx="4003675" cy="461665"/>
            <a:chOff x="2092247" y="560226"/>
            <a:chExt cx="4003753" cy="615643"/>
          </a:xfrm>
        </p:grpSpPr>
        <p:pic>
          <p:nvPicPr>
            <p:cNvPr id="142363" name="Imagem 48" descr="E-Mail.png"/>
            <p:cNvPicPr>
              <a:picLocks noChangeAspect="1"/>
            </p:cNvPicPr>
            <p:nvPr/>
          </p:nvPicPr>
          <p:blipFill>
            <a:blip r:embed="rId3"/>
            <a:srcRect/>
            <a:stretch>
              <a:fillRect/>
            </a:stretch>
          </p:blipFill>
          <p:spPr bwMode="auto">
            <a:xfrm>
              <a:off x="2092247" y="745277"/>
              <a:ext cx="383405" cy="389903"/>
            </a:xfrm>
            <a:prstGeom prst="rect">
              <a:avLst/>
            </a:prstGeom>
            <a:noFill/>
            <a:ln w="9525">
              <a:noFill/>
              <a:miter lim="800000"/>
              <a:headEnd/>
              <a:tailEnd/>
            </a:ln>
          </p:spPr>
        </p:pic>
        <p:sp>
          <p:nvSpPr>
            <p:cNvPr id="142364" name="CaixaDeTexto 49"/>
            <p:cNvSpPr txBox="1">
              <a:spLocks noChangeArrowheads="1"/>
            </p:cNvSpPr>
            <p:nvPr/>
          </p:nvSpPr>
          <p:spPr bwMode="auto">
            <a:xfrm>
              <a:off x="2483925" y="560226"/>
              <a:ext cx="3612075" cy="615643"/>
            </a:xfrm>
            <a:prstGeom prst="rect">
              <a:avLst/>
            </a:prstGeom>
            <a:noFill/>
            <a:ln w="9525">
              <a:noFill/>
              <a:miter lim="800000"/>
              <a:headEnd/>
              <a:tailEnd/>
            </a:ln>
          </p:spPr>
          <p:txBody>
            <a:bodyPr>
              <a:spAutoFit/>
            </a:bodyPr>
            <a:lstStyle/>
            <a:p>
              <a:r>
                <a:rPr lang="pt-BR" sz="2400" b="1" dirty="0">
                  <a:solidFill>
                    <a:srgbClr val="16316B"/>
                  </a:solidFill>
                </a:rPr>
                <a:t>jazzar@micheljazzar.com</a:t>
              </a:r>
            </a:p>
          </p:txBody>
        </p:sp>
      </p:grpSp>
      <p:grpSp>
        <p:nvGrpSpPr>
          <p:cNvPr id="3" name="Grupo 38"/>
          <p:cNvGrpSpPr>
            <a:grpSpLocks/>
          </p:cNvGrpSpPr>
          <p:nvPr/>
        </p:nvGrpSpPr>
        <p:grpSpPr bwMode="auto">
          <a:xfrm>
            <a:off x="6201548" y="3928822"/>
            <a:ext cx="2131241" cy="490778"/>
            <a:chOff x="1243814" y="3125855"/>
            <a:chExt cx="1519073" cy="654242"/>
          </a:xfrm>
        </p:grpSpPr>
        <p:pic>
          <p:nvPicPr>
            <p:cNvPr id="142361" name="Imagem 34" descr="Skype.png"/>
            <p:cNvPicPr>
              <a:picLocks noChangeAspect="1"/>
            </p:cNvPicPr>
            <p:nvPr/>
          </p:nvPicPr>
          <p:blipFill>
            <a:blip r:embed="rId4"/>
            <a:srcRect/>
            <a:stretch>
              <a:fillRect/>
            </a:stretch>
          </p:blipFill>
          <p:spPr bwMode="auto">
            <a:xfrm>
              <a:off x="1243814" y="3292866"/>
              <a:ext cx="355964" cy="487231"/>
            </a:xfrm>
            <a:prstGeom prst="rect">
              <a:avLst/>
            </a:prstGeom>
            <a:noFill/>
            <a:ln w="9525">
              <a:noFill/>
              <a:miter lim="800000"/>
              <a:headEnd/>
              <a:tailEnd/>
            </a:ln>
          </p:spPr>
        </p:pic>
        <p:sp>
          <p:nvSpPr>
            <p:cNvPr id="142362" name="CaixaDeTexto 36"/>
            <p:cNvSpPr txBox="1">
              <a:spLocks noChangeArrowheads="1"/>
            </p:cNvSpPr>
            <p:nvPr/>
          </p:nvSpPr>
          <p:spPr bwMode="auto">
            <a:xfrm>
              <a:off x="1589212" y="3125855"/>
              <a:ext cx="1173675" cy="615432"/>
            </a:xfrm>
            <a:prstGeom prst="rect">
              <a:avLst/>
            </a:prstGeom>
            <a:noFill/>
            <a:ln w="9525">
              <a:noFill/>
              <a:miter lim="800000"/>
              <a:headEnd/>
              <a:tailEnd/>
            </a:ln>
          </p:spPr>
          <p:txBody>
            <a:bodyPr>
              <a:spAutoFit/>
            </a:bodyPr>
            <a:lstStyle/>
            <a:p>
              <a:r>
                <a:rPr lang="pt-BR" sz="2400" b="1" dirty="0">
                  <a:solidFill>
                    <a:srgbClr val="16316B"/>
                  </a:solidFill>
                </a:rPr>
                <a:t>jazzar1951</a:t>
              </a:r>
            </a:p>
          </p:txBody>
        </p:sp>
      </p:grpSp>
      <p:grpSp>
        <p:nvGrpSpPr>
          <p:cNvPr id="4" name="Grupo 14"/>
          <p:cNvGrpSpPr>
            <a:grpSpLocks/>
          </p:cNvGrpSpPr>
          <p:nvPr/>
        </p:nvGrpSpPr>
        <p:grpSpPr bwMode="auto">
          <a:xfrm>
            <a:off x="468314" y="2732487"/>
            <a:ext cx="2519362" cy="377099"/>
            <a:chOff x="3740725" y="709978"/>
            <a:chExt cx="1634613" cy="503471"/>
          </a:xfrm>
        </p:grpSpPr>
        <p:sp>
          <p:nvSpPr>
            <p:cNvPr id="142359" name="CaixaDeTexto 15"/>
            <p:cNvSpPr txBox="1">
              <a:spLocks noChangeArrowheads="1"/>
            </p:cNvSpPr>
            <p:nvPr/>
          </p:nvSpPr>
          <p:spPr bwMode="auto">
            <a:xfrm>
              <a:off x="4014850" y="781986"/>
              <a:ext cx="1360488" cy="431463"/>
            </a:xfrm>
            <a:prstGeom prst="rect">
              <a:avLst/>
            </a:prstGeom>
            <a:noFill/>
            <a:ln w="9525">
              <a:noFill/>
              <a:miter lim="800000"/>
              <a:headEnd/>
              <a:tailEnd/>
            </a:ln>
          </p:spPr>
          <p:txBody>
            <a:bodyPr>
              <a:spAutoFit/>
            </a:bodyPr>
            <a:lstStyle/>
            <a:p>
              <a:r>
                <a:rPr lang="pt-BR" sz="1500" b="1">
                  <a:solidFill>
                    <a:srgbClr val="16316B"/>
                  </a:solidFill>
                </a:rPr>
                <a:t>/michel.jazzar</a:t>
              </a:r>
            </a:p>
          </p:txBody>
        </p:sp>
        <p:pic>
          <p:nvPicPr>
            <p:cNvPr id="142360" name="Imagem 16" descr="FB-f-Logo__blue_1024.png"/>
            <p:cNvPicPr>
              <a:picLocks noChangeAspect="1"/>
            </p:cNvPicPr>
            <p:nvPr/>
          </p:nvPicPr>
          <p:blipFill>
            <a:blip r:embed="rId5"/>
            <a:srcRect/>
            <a:stretch>
              <a:fillRect/>
            </a:stretch>
          </p:blipFill>
          <p:spPr bwMode="auto">
            <a:xfrm>
              <a:off x="3740725" y="709978"/>
              <a:ext cx="233516" cy="432048"/>
            </a:xfrm>
            <a:prstGeom prst="rect">
              <a:avLst/>
            </a:prstGeom>
            <a:noFill/>
            <a:ln w="9525">
              <a:noFill/>
              <a:miter lim="800000"/>
              <a:headEnd/>
              <a:tailEnd/>
            </a:ln>
          </p:spPr>
        </p:pic>
      </p:grpSp>
      <p:grpSp>
        <p:nvGrpSpPr>
          <p:cNvPr id="5" name="Grupo 21"/>
          <p:cNvGrpSpPr>
            <a:grpSpLocks/>
          </p:cNvGrpSpPr>
          <p:nvPr/>
        </p:nvGrpSpPr>
        <p:grpSpPr bwMode="auto">
          <a:xfrm>
            <a:off x="3336926" y="2732485"/>
            <a:ext cx="2592388" cy="360759"/>
            <a:chOff x="3924625" y="853994"/>
            <a:chExt cx="1768756" cy="481776"/>
          </a:xfrm>
        </p:grpSpPr>
        <p:pic>
          <p:nvPicPr>
            <p:cNvPr id="142357" name="Imagem 22" descr="LinkedIn_Logo60px.png"/>
            <p:cNvPicPr>
              <a:picLocks noChangeAspect="1"/>
            </p:cNvPicPr>
            <p:nvPr/>
          </p:nvPicPr>
          <p:blipFill>
            <a:blip r:embed="rId6"/>
            <a:srcRect/>
            <a:stretch>
              <a:fillRect/>
            </a:stretch>
          </p:blipFill>
          <p:spPr bwMode="auto">
            <a:xfrm>
              <a:off x="3924625" y="853994"/>
              <a:ext cx="405311" cy="481776"/>
            </a:xfrm>
            <a:prstGeom prst="rect">
              <a:avLst/>
            </a:prstGeom>
            <a:noFill/>
            <a:ln w="9525">
              <a:noFill/>
              <a:miter lim="800000"/>
              <a:headEnd/>
              <a:tailEnd/>
            </a:ln>
          </p:spPr>
        </p:pic>
        <p:sp>
          <p:nvSpPr>
            <p:cNvPr id="142358" name="CaixaDeTexto 23"/>
            <p:cNvSpPr txBox="1">
              <a:spLocks noChangeArrowheads="1"/>
            </p:cNvSpPr>
            <p:nvPr/>
          </p:nvSpPr>
          <p:spPr bwMode="auto">
            <a:xfrm>
              <a:off x="4221831" y="874378"/>
              <a:ext cx="1471550" cy="431571"/>
            </a:xfrm>
            <a:prstGeom prst="rect">
              <a:avLst/>
            </a:prstGeom>
            <a:noFill/>
            <a:ln w="9525">
              <a:noFill/>
              <a:miter lim="800000"/>
              <a:headEnd/>
              <a:tailEnd/>
            </a:ln>
          </p:spPr>
          <p:txBody>
            <a:bodyPr>
              <a:spAutoFit/>
            </a:bodyPr>
            <a:lstStyle/>
            <a:p>
              <a:r>
                <a:rPr lang="pt-BR" sz="1500" b="1">
                  <a:solidFill>
                    <a:srgbClr val="16316B"/>
                  </a:solidFill>
                </a:rPr>
                <a:t>michel jazzar</a:t>
              </a:r>
            </a:p>
          </p:txBody>
        </p:sp>
      </p:grpSp>
      <p:grpSp>
        <p:nvGrpSpPr>
          <p:cNvPr id="6" name="Grupo 37"/>
          <p:cNvGrpSpPr>
            <a:grpSpLocks/>
          </p:cNvGrpSpPr>
          <p:nvPr/>
        </p:nvGrpSpPr>
        <p:grpSpPr bwMode="auto">
          <a:xfrm>
            <a:off x="6084888" y="2678907"/>
            <a:ext cx="2106614" cy="518815"/>
            <a:chOff x="5562600" y="2467340"/>
            <a:chExt cx="1752600" cy="691753"/>
          </a:xfrm>
        </p:grpSpPr>
        <p:sp>
          <p:nvSpPr>
            <p:cNvPr id="142355" name="CaixaDeTexto 32"/>
            <p:cNvSpPr txBox="1">
              <a:spLocks noChangeArrowheads="1"/>
            </p:cNvSpPr>
            <p:nvPr/>
          </p:nvSpPr>
          <p:spPr bwMode="auto">
            <a:xfrm>
              <a:off x="5977250" y="2543540"/>
              <a:ext cx="1337950" cy="615553"/>
            </a:xfrm>
            <a:prstGeom prst="rect">
              <a:avLst/>
            </a:prstGeom>
            <a:noFill/>
            <a:ln w="9525">
              <a:noFill/>
              <a:miter lim="800000"/>
              <a:headEnd/>
              <a:tailEnd/>
            </a:ln>
          </p:spPr>
          <p:txBody>
            <a:bodyPr>
              <a:spAutoFit/>
            </a:bodyPr>
            <a:lstStyle/>
            <a:p>
              <a:r>
                <a:rPr lang="pt-BR" sz="2400" b="1" dirty="0">
                  <a:solidFill>
                    <a:srgbClr val="16316B"/>
                  </a:solidFill>
                </a:rPr>
                <a:t>@jazzar</a:t>
              </a:r>
            </a:p>
          </p:txBody>
        </p:sp>
        <p:pic>
          <p:nvPicPr>
            <p:cNvPr id="142356" name="Imagem 33" descr="twitter-bird-light-bgs.png"/>
            <p:cNvPicPr>
              <a:picLocks noChangeAspect="1"/>
            </p:cNvPicPr>
            <p:nvPr/>
          </p:nvPicPr>
          <p:blipFill>
            <a:blip r:embed="rId7"/>
            <a:srcRect/>
            <a:stretch>
              <a:fillRect/>
            </a:stretch>
          </p:blipFill>
          <p:spPr bwMode="auto">
            <a:xfrm>
              <a:off x="5562600" y="2467340"/>
              <a:ext cx="609600" cy="609600"/>
            </a:xfrm>
            <a:prstGeom prst="rect">
              <a:avLst/>
            </a:prstGeom>
            <a:noFill/>
            <a:ln w="9525">
              <a:noFill/>
              <a:miter lim="800000"/>
              <a:headEnd/>
              <a:tailEnd/>
            </a:ln>
          </p:spPr>
        </p:pic>
      </p:grpSp>
      <p:grpSp>
        <p:nvGrpSpPr>
          <p:cNvPr id="7" name="Grupo 37"/>
          <p:cNvGrpSpPr>
            <a:grpSpLocks/>
          </p:cNvGrpSpPr>
          <p:nvPr/>
        </p:nvGrpSpPr>
        <p:grpSpPr bwMode="auto">
          <a:xfrm>
            <a:off x="6084888" y="3225156"/>
            <a:ext cx="2663825" cy="510690"/>
            <a:chOff x="5652477" y="2403442"/>
            <a:chExt cx="1662723" cy="793777"/>
          </a:xfrm>
        </p:grpSpPr>
        <p:sp>
          <p:nvSpPr>
            <p:cNvPr id="142353" name="CaixaDeTexto 32"/>
            <p:cNvSpPr txBox="1">
              <a:spLocks noChangeArrowheads="1"/>
            </p:cNvSpPr>
            <p:nvPr/>
          </p:nvSpPr>
          <p:spPr bwMode="auto">
            <a:xfrm>
              <a:off x="5977250" y="2479643"/>
              <a:ext cx="1337950" cy="717576"/>
            </a:xfrm>
            <a:prstGeom prst="rect">
              <a:avLst/>
            </a:prstGeom>
            <a:noFill/>
            <a:ln w="9525">
              <a:noFill/>
              <a:miter lim="800000"/>
              <a:headEnd/>
              <a:tailEnd/>
            </a:ln>
          </p:spPr>
          <p:txBody>
            <a:bodyPr>
              <a:spAutoFit/>
            </a:bodyPr>
            <a:lstStyle/>
            <a:p>
              <a:r>
                <a:rPr lang="pt-BR" sz="2400" b="1" dirty="0">
                  <a:solidFill>
                    <a:srgbClr val="16316B"/>
                  </a:solidFill>
                </a:rPr>
                <a:t>@ /rirunescwa</a:t>
              </a:r>
            </a:p>
          </p:txBody>
        </p:sp>
        <p:pic>
          <p:nvPicPr>
            <p:cNvPr id="142354" name="Imagem 33" descr="twitter-bird-light-bgs.png"/>
            <p:cNvPicPr>
              <a:picLocks noChangeAspect="1"/>
            </p:cNvPicPr>
            <p:nvPr/>
          </p:nvPicPr>
          <p:blipFill>
            <a:blip r:embed="rId7"/>
            <a:srcRect/>
            <a:stretch>
              <a:fillRect/>
            </a:stretch>
          </p:blipFill>
          <p:spPr bwMode="auto">
            <a:xfrm>
              <a:off x="5652477" y="2403442"/>
              <a:ext cx="374048" cy="755904"/>
            </a:xfrm>
            <a:prstGeom prst="rect">
              <a:avLst/>
            </a:prstGeom>
            <a:noFill/>
            <a:ln w="9525">
              <a:noFill/>
              <a:miter lim="800000"/>
              <a:headEnd/>
              <a:tailEnd/>
            </a:ln>
          </p:spPr>
        </p:pic>
      </p:grpSp>
      <p:sp>
        <p:nvSpPr>
          <p:cNvPr id="38921" name="TextBox 24"/>
          <p:cNvSpPr txBox="1">
            <a:spLocks noChangeArrowheads="1"/>
          </p:cNvSpPr>
          <p:nvPr/>
        </p:nvSpPr>
        <p:spPr bwMode="auto">
          <a:xfrm>
            <a:off x="1226459" y="4482345"/>
            <a:ext cx="4114800" cy="461665"/>
          </a:xfrm>
          <a:prstGeom prst="rect">
            <a:avLst/>
          </a:prstGeom>
          <a:noFill/>
          <a:ln w="9525">
            <a:noFill/>
            <a:miter lim="800000"/>
            <a:headEnd/>
            <a:tailEnd/>
          </a:ln>
        </p:spPr>
        <p:txBody>
          <a:bodyPr wrap="square">
            <a:spAutoFit/>
          </a:bodyPr>
          <a:lstStyle/>
          <a:p>
            <a:pPr algn="r"/>
            <a:r>
              <a:rPr lang="en-US" sz="2400" dirty="0" smtClean="0">
                <a:hlinkClick r:id="rId8"/>
              </a:rPr>
              <a:t>http://riescwa.hautetfort.com</a:t>
            </a:r>
            <a:r>
              <a:rPr lang="en-US" sz="2400" dirty="0" smtClean="0"/>
              <a:t> </a:t>
            </a:r>
            <a:endParaRPr lang="en-US" sz="2400" dirty="0"/>
          </a:p>
        </p:txBody>
      </p:sp>
      <p:pic>
        <p:nvPicPr>
          <p:cNvPr id="38922" name="Picture 2"/>
          <p:cNvPicPr>
            <a:picLocks noChangeAspect="1" noChangeArrowheads="1"/>
          </p:cNvPicPr>
          <p:nvPr/>
        </p:nvPicPr>
        <p:blipFill>
          <a:blip r:embed="rId9"/>
          <a:srcRect/>
          <a:stretch>
            <a:fillRect/>
          </a:stretch>
        </p:blipFill>
        <p:spPr bwMode="auto">
          <a:xfrm>
            <a:off x="890812" y="4541727"/>
            <a:ext cx="512762" cy="342900"/>
          </a:xfrm>
          <a:prstGeom prst="rect">
            <a:avLst/>
          </a:prstGeom>
          <a:noFill/>
          <a:ln w="9525">
            <a:noFill/>
            <a:miter lim="800000"/>
            <a:headEnd/>
            <a:tailEnd/>
          </a:ln>
        </p:spPr>
      </p:pic>
      <p:sp>
        <p:nvSpPr>
          <p:cNvPr id="38923" name="Rectangle 26"/>
          <p:cNvSpPr>
            <a:spLocks noChangeArrowheads="1"/>
          </p:cNvSpPr>
          <p:nvPr/>
        </p:nvSpPr>
        <p:spPr bwMode="auto">
          <a:xfrm>
            <a:off x="2695573" y="5619689"/>
            <a:ext cx="5762627" cy="523220"/>
          </a:xfrm>
          <a:prstGeom prst="rect">
            <a:avLst/>
          </a:prstGeom>
          <a:noFill/>
          <a:ln w="9525">
            <a:noFill/>
            <a:miter lim="800000"/>
            <a:headEnd/>
            <a:tailEnd/>
          </a:ln>
        </p:spPr>
        <p:txBody>
          <a:bodyPr wrap="square">
            <a:spAutoFit/>
          </a:bodyPr>
          <a:lstStyle/>
          <a:p>
            <a:pPr algn="ctr"/>
            <a:r>
              <a:rPr lang="en-US" sz="2800" dirty="0">
                <a:hlinkClick r:id="rId10"/>
              </a:rPr>
              <a:t>http://www.authorstream.com/jazzar</a:t>
            </a:r>
            <a:endParaRPr lang="en-US" sz="2800" dirty="0"/>
          </a:p>
        </p:txBody>
      </p:sp>
      <p:pic>
        <p:nvPicPr>
          <p:cNvPr id="38924" name="Picture 3"/>
          <p:cNvPicPr>
            <a:picLocks noChangeAspect="1" noChangeArrowheads="1"/>
          </p:cNvPicPr>
          <p:nvPr/>
        </p:nvPicPr>
        <p:blipFill>
          <a:blip r:embed="rId11" cstate="print"/>
          <a:srcRect/>
          <a:stretch>
            <a:fillRect/>
          </a:stretch>
        </p:blipFill>
        <p:spPr bwMode="auto">
          <a:xfrm>
            <a:off x="2209800" y="5651836"/>
            <a:ext cx="473075" cy="359569"/>
          </a:xfrm>
          <a:prstGeom prst="rect">
            <a:avLst/>
          </a:prstGeom>
          <a:noFill/>
          <a:ln w="9525">
            <a:noFill/>
            <a:miter lim="800000"/>
            <a:headEnd/>
            <a:tailEnd/>
          </a:ln>
        </p:spPr>
      </p:pic>
      <p:sp>
        <p:nvSpPr>
          <p:cNvPr id="142349" name="Title 28"/>
          <p:cNvSpPr>
            <a:spLocks noGrp="1"/>
          </p:cNvSpPr>
          <p:nvPr>
            <p:ph type="title"/>
          </p:nvPr>
        </p:nvSpPr>
        <p:spPr bwMode="auto">
          <a:xfrm>
            <a:off x="0" y="152400"/>
            <a:ext cx="9144000" cy="900246"/>
          </a:xfrm>
          <a:solidFill>
            <a:schemeClr val="bg1"/>
          </a:solidFill>
          <a:ln>
            <a:miter lim="800000"/>
            <a:headEnd/>
            <a:tailEnd/>
          </a:ln>
        </p:spPr>
        <p:txBody>
          <a:bodyPr vert="horz" wrap="square" lIns="68580" tIns="34290" rIns="68580" bIns="34290" numCol="1" rtlCol="0" anchor="t" compatLnSpc="1">
            <a:prstTxWarp prst="textNoShape">
              <a:avLst/>
            </a:prstTxWarp>
            <a:spAutoFit/>
          </a:bodyPr>
          <a:lstStyle/>
          <a:p>
            <a:r>
              <a:rPr lang="en-US" sz="5400" dirty="0" smtClean="0">
                <a:solidFill>
                  <a:srgbClr val="FF0000"/>
                </a:solidFill>
                <a:latin typeface="Arial Narrow" pitchFamily="34" charset="0"/>
                <a:ea typeface="ＭＳ Ｐゴシック"/>
                <a:cs typeface="ＭＳ Ｐゴシック"/>
              </a:rPr>
              <a:t>Connect for more opportunities</a:t>
            </a:r>
            <a:endParaRPr lang="en-US" sz="5400" dirty="0">
              <a:solidFill>
                <a:srgbClr val="FF0000"/>
              </a:solidFill>
              <a:latin typeface="Arial Narrow" pitchFamily="34" charset="0"/>
              <a:ea typeface="ＭＳ Ｐゴシック"/>
              <a:cs typeface="ＭＳ Ｐゴシック"/>
            </a:endParaRPr>
          </a:p>
        </p:txBody>
      </p:sp>
      <p:pic>
        <p:nvPicPr>
          <p:cNvPr id="1026" name="Picture 2"/>
          <p:cNvPicPr>
            <a:picLocks noChangeAspect="1" noChangeArrowheads="1"/>
          </p:cNvPicPr>
          <p:nvPr/>
        </p:nvPicPr>
        <p:blipFill>
          <a:blip r:embed="rId12"/>
          <a:srcRect/>
          <a:stretch>
            <a:fillRect/>
          </a:stretch>
        </p:blipFill>
        <p:spPr bwMode="auto">
          <a:xfrm>
            <a:off x="3340101" y="3268267"/>
            <a:ext cx="482600" cy="363140"/>
          </a:xfrm>
          <a:prstGeom prst="rect">
            <a:avLst/>
          </a:prstGeom>
          <a:noFill/>
          <a:ln w="9525">
            <a:noFill/>
            <a:miter lim="800000"/>
            <a:headEnd/>
            <a:tailEnd/>
          </a:ln>
        </p:spPr>
      </p:pic>
      <p:sp>
        <p:nvSpPr>
          <p:cNvPr id="31" name="CaixaDeTexto 23"/>
          <p:cNvSpPr txBox="1">
            <a:spLocks noChangeArrowheads="1"/>
          </p:cNvSpPr>
          <p:nvPr/>
        </p:nvSpPr>
        <p:spPr bwMode="auto">
          <a:xfrm>
            <a:off x="3771901" y="3268266"/>
            <a:ext cx="2157413" cy="323165"/>
          </a:xfrm>
          <a:prstGeom prst="rect">
            <a:avLst/>
          </a:prstGeom>
          <a:noFill/>
          <a:ln w="9525">
            <a:noFill/>
            <a:miter lim="800000"/>
            <a:headEnd/>
            <a:tailEnd/>
          </a:ln>
        </p:spPr>
        <p:txBody>
          <a:bodyPr>
            <a:spAutoFit/>
          </a:bodyPr>
          <a:lstStyle/>
          <a:p>
            <a:r>
              <a:rPr lang="en-US" sz="1500">
                <a:solidFill>
                  <a:srgbClr val="0A3376"/>
                </a:solidFill>
              </a:rPr>
              <a:t>mpjjazzar</a:t>
            </a:r>
            <a:endParaRPr lang="pt-BR" sz="1500" b="1">
              <a:solidFill>
                <a:srgbClr val="0A3376"/>
              </a:solidFill>
            </a:endParaRPr>
          </a:p>
        </p:txBody>
      </p:sp>
      <p:pic>
        <p:nvPicPr>
          <p:cNvPr id="29" name="Imagem 48" descr="E-Mail.png"/>
          <p:cNvPicPr>
            <a:picLocks noChangeAspect="1"/>
          </p:cNvPicPr>
          <p:nvPr/>
        </p:nvPicPr>
        <p:blipFill>
          <a:blip r:embed="rId3"/>
          <a:srcRect/>
          <a:stretch>
            <a:fillRect/>
          </a:stretch>
        </p:blipFill>
        <p:spPr bwMode="auto">
          <a:xfrm>
            <a:off x="4481511" y="1886903"/>
            <a:ext cx="383398" cy="292385"/>
          </a:xfrm>
          <a:prstGeom prst="rect">
            <a:avLst/>
          </a:prstGeom>
          <a:noFill/>
          <a:ln w="9525">
            <a:noFill/>
            <a:miter lim="800000"/>
            <a:headEnd/>
            <a:tailEnd/>
          </a:ln>
        </p:spPr>
      </p:pic>
      <p:sp>
        <p:nvSpPr>
          <p:cNvPr id="30" name="CaixaDeTexto 49"/>
          <p:cNvSpPr txBox="1">
            <a:spLocks noChangeArrowheads="1"/>
          </p:cNvSpPr>
          <p:nvPr/>
        </p:nvSpPr>
        <p:spPr bwMode="auto">
          <a:xfrm>
            <a:off x="4873181" y="1748135"/>
            <a:ext cx="5032819" cy="461665"/>
          </a:xfrm>
          <a:prstGeom prst="rect">
            <a:avLst/>
          </a:prstGeom>
          <a:noFill/>
          <a:ln w="9525">
            <a:noFill/>
            <a:miter lim="800000"/>
            <a:headEnd/>
            <a:tailEnd/>
          </a:ln>
        </p:spPr>
        <p:txBody>
          <a:bodyPr wrap="square">
            <a:spAutoFit/>
          </a:bodyPr>
          <a:lstStyle/>
          <a:p>
            <a:r>
              <a:rPr lang="pt-BR" sz="2400" b="1" dirty="0" smtClean="0">
                <a:solidFill>
                  <a:srgbClr val="16316B"/>
                </a:solidFill>
                <a:hlinkClick r:id="rId13"/>
              </a:rPr>
              <a:t>dg1819micheljazzar@gmail.com</a:t>
            </a:r>
            <a:r>
              <a:rPr lang="pt-BR" sz="2400" b="1" dirty="0" smtClean="0">
                <a:solidFill>
                  <a:srgbClr val="16316B"/>
                </a:solidFill>
              </a:rPr>
              <a:t> </a:t>
            </a:r>
            <a:endParaRPr lang="pt-BR" sz="2400" b="1" dirty="0">
              <a:solidFill>
                <a:srgbClr val="16316B"/>
              </a:solidFill>
            </a:endParaRPr>
          </a:p>
        </p:txBody>
      </p:sp>
    </p:spTree>
    <p:extLst>
      <p:ext uri="{BB962C8B-B14F-4D97-AF65-F5344CB8AC3E}">
        <p14:creationId xmlns:p14="http://schemas.microsoft.com/office/powerpoint/2010/main" xmlns="" val="215080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par>
                                <p:cTn id="20" presetID="53"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par>
                                <p:cTn id="25" presetID="53"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Effect transition="in" filter="fade">
                                      <p:cBhvr>
                                        <p:cTn id="29" dur="1000"/>
                                        <p:tgtEl>
                                          <p:spTgt spid="6"/>
                                        </p:tgtEl>
                                      </p:cBhvr>
                                    </p:animEffect>
                                  </p:childTnLst>
                                </p:cTn>
                              </p:par>
                              <p:par>
                                <p:cTn id="30" presetID="53"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Effect transition="in" filter="fade">
                                      <p:cBhvr>
                                        <p:cTn id="34" dur="1000"/>
                                        <p:tgtEl>
                                          <p:spTgt spid="7"/>
                                        </p:tgtEl>
                                      </p:cBhvr>
                                    </p:animEffect>
                                  </p:childTnLst>
                                </p:cTn>
                              </p:par>
                              <p:par>
                                <p:cTn id="35" presetID="2" presetClass="entr" presetSubtype="4"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8922"/>
                                        </p:tgtEl>
                                        <p:attrNameLst>
                                          <p:attrName>style.visibility</p:attrName>
                                        </p:attrNameLst>
                                      </p:cBhvr>
                                      <p:to>
                                        <p:strVal val="visible"/>
                                      </p:to>
                                    </p:set>
                                    <p:anim calcmode="lin" valueType="num">
                                      <p:cBhvr additive="base">
                                        <p:cTn id="45" dur="500" fill="hold"/>
                                        <p:tgtEl>
                                          <p:spTgt spid="38922"/>
                                        </p:tgtEl>
                                        <p:attrNameLst>
                                          <p:attrName>ppt_x</p:attrName>
                                        </p:attrNameLst>
                                      </p:cBhvr>
                                      <p:tavLst>
                                        <p:tav tm="0">
                                          <p:val>
                                            <p:strVal val="#ppt_x"/>
                                          </p:val>
                                        </p:tav>
                                        <p:tav tm="100000">
                                          <p:val>
                                            <p:strVal val="#ppt_x"/>
                                          </p:val>
                                        </p:tav>
                                      </p:tavLst>
                                    </p:anim>
                                    <p:anim calcmode="lin" valueType="num">
                                      <p:cBhvr additive="base">
                                        <p:cTn id="46" dur="500" fill="hold"/>
                                        <p:tgtEl>
                                          <p:spTgt spid="389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8921"/>
                                        </p:tgtEl>
                                        <p:attrNameLst>
                                          <p:attrName>style.visibility</p:attrName>
                                        </p:attrNameLst>
                                      </p:cBhvr>
                                      <p:to>
                                        <p:strVal val="visible"/>
                                      </p:to>
                                    </p:set>
                                    <p:anim calcmode="lin" valueType="num">
                                      <p:cBhvr additive="base">
                                        <p:cTn id="49" dur="500" fill="hold"/>
                                        <p:tgtEl>
                                          <p:spTgt spid="38921"/>
                                        </p:tgtEl>
                                        <p:attrNameLst>
                                          <p:attrName>ppt_x</p:attrName>
                                        </p:attrNameLst>
                                      </p:cBhvr>
                                      <p:tavLst>
                                        <p:tav tm="0">
                                          <p:val>
                                            <p:strVal val="#ppt_x"/>
                                          </p:val>
                                        </p:tav>
                                        <p:tav tm="100000">
                                          <p:val>
                                            <p:strVal val="#ppt_x"/>
                                          </p:val>
                                        </p:tav>
                                      </p:tavLst>
                                    </p:anim>
                                    <p:anim calcmode="lin" valueType="num">
                                      <p:cBhvr additive="base">
                                        <p:cTn id="50" dur="500" fill="hold"/>
                                        <p:tgtEl>
                                          <p:spTgt spid="389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8924"/>
                                        </p:tgtEl>
                                        <p:attrNameLst>
                                          <p:attrName>style.visibility</p:attrName>
                                        </p:attrNameLst>
                                      </p:cBhvr>
                                      <p:to>
                                        <p:strVal val="visible"/>
                                      </p:to>
                                    </p:set>
                                    <p:anim calcmode="lin" valueType="num">
                                      <p:cBhvr additive="base">
                                        <p:cTn id="53" dur="500" fill="hold"/>
                                        <p:tgtEl>
                                          <p:spTgt spid="38924"/>
                                        </p:tgtEl>
                                        <p:attrNameLst>
                                          <p:attrName>ppt_x</p:attrName>
                                        </p:attrNameLst>
                                      </p:cBhvr>
                                      <p:tavLst>
                                        <p:tav tm="0">
                                          <p:val>
                                            <p:strVal val="#ppt_x"/>
                                          </p:val>
                                        </p:tav>
                                        <p:tav tm="100000">
                                          <p:val>
                                            <p:strVal val="#ppt_x"/>
                                          </p:val>
                                        </p:tav>
                                      </p:tavLst>
                                    </p:anim>
                                    <p:anim calcmode="lin" valueType="num">
                                      <p:cBhvr additive="base">
                                        <p:cTn id="54" dur="500" fill="hold"/>
                                        <p:tgtEl>
                                          <p:spTgt spid="389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923"/>
                                        </p:tgtEl>
                                        <p:attrNameLst>
                                          <p:attrName>style.visibility</p:attrName>
                                        </p:attrNameLst>
                                      </p:cBhvr>
                                      <p:to>
                                        <p:strVal val="visible"/>
                                      </p:to>
                                    </p:set>
                                    <p:anim calcmode="lin" valueType="num">
                                      <p:cBhvr additive="base">
                                        <p:cTn id="57" dur="500" fill="hold"/>
                                        <p:tgtEl>
                                          <p:spTgt spid="38923"/>
                                        </p:tgtEl>
                                        <p:attrNameLst>
                                          <p:attrName>ppt_x</p:attrName>
                                        </p:attrNameLst>
                                      </p:cBhvr>
                                      <p:tavLst>
                                        <p:tav tm="0">
                                          <p:val>
                                            <p:strVal val="#ppt_x"/>
                                          </p:val>
                                        </p:tav>
                                        <p:tav tm="100000">
                                          <p:val>
                                            <p:strVal val="#ppt_x"/>
                                          </p:val>
                                        </p:tav>
                                      </p:tavLst>
                                    </p:anim>
                                    <p:anim calcmode="lin" valueType="num">
                                      <p:cBhvr additive="base">
                                        <p:cTn id="58" dur="500" fill="hold"/>
                                        <p:tgtEl>
                                          <p:spTgt spid="38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p:bldP spid="38923" grpId="0"/>
      <p:bldP spid="31"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6046788" y="1355726"/>
            <a:ext cx="18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 name="Rectangle 4"/>
          <p:cNvSpPr>
            <a:spLocks noChangeArrowheads="1"/>
          </p:cNvSpPr>
          <p:nvPr/>
        </p:nvSpPr>
        <p:spPr bwMode="auto">
          <a:xfrm>
            <a:off x="40105" y="2057400"/>
            <a:ext cx="9144000" cy="877160"/>
          </a:xfrm>
          <a:prstGeom prst="rect">
            <a:avLst/>
          </a:prstGeom>
          <a:solidFill>
            <a:schemeClr val="accent1"/>
          </a:solidFill>
          <a:ln>
            <a:noFill/>
          </a:ln>
          <a:effectLst>
            <a:outerShdw blurRad="40000" dist="23000" dir="5400000" rotWithShape="0">
              <a:srgbClr val="808080">
                <a:alpha val="34999"/>
              </a:srgbClr>
            </a:outerShdw>
          </a:effectLst>
          <a:extLst/>
        </p:spPr>
        <p:txBody>
          <a:bodyPr anchor="ctr"/>
          <a:lstStyle/>
          <a:p>
            <a:pPr algn="ctr">
              <a:defRPr/>
            </a:pPr>
            <a:endParaRPr lang="en-US">
              <a:solidFill>
                <a:schemeClr val="lt1"/>
              </a:solidFill>
            </a:endParaRPr>
          </a:p>
        </p:txBody>
      </p:sp>
      <p:sp>
        <p:nvSpPr>
          <p:cNvPr id="17413" name="Title 1"/>
          <p:cNvSpPr txBox="1">
            <a:spLocks/>
          </p:cNvSpPr>
          <p:nvPr/>
        </p:nvSpPr>
        <p:spPr bwMode="auto">
          <a:xfrm>
            <a:off x="40105" y="1905000"/>
            <a:ext cx="8991600" cy="1038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tIns="0" bIns="91440"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sz="4800" b="1" dirty="0" smtClean="0">
                <a:solidFill>
                  <a:srgbClr val="FFFF00"/>
                </a:solidFill>
              </a:rPr>
              <a:t>Thank you for Contributors</a:t>
            </a:r>
            <a:endParaRPr lang="en-US" altLang="en-US" sz="4800" b="1" dirty="0">
              <a:solidFill>
                <a:srgbClr val="FFFF00"/>
              </a:solidFill>
            </a:endParaRPr>
          </a:p>
        </p:txBody>
      </p:sp>
      <p:pic>
        <p:nvPicPr>
          <p:cNvPr id="6" name="Picture 6" descr="C:\Documents and Settings\User\My Documents\My Pictures\My Pictures\Rotary\Logos\TRF\trf logo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5600" y="244476"/>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2372" y="194162"/>
            <a:ext cx="1402457" cy="1233355"/>
          </a:xfrm>
          <a:prstGeom prst="rect">
            <a:avLst/>
          </a:prstGeom>
        </p:spPr>
      </p:pic>
      <p:pic>
        <p:nvPicPr>
          <p:cNvPr id="8" name="Picture 7"/>
          <p:cNvPicPr>
            <a:picLocks noChangeAspect="1"/>
          </p:cNvPicPr>
          <p:nvPr/>
        </p:nvPicPr>
        <p:blipFill>
          <a:blip r:embed="rId5"/>
          <a:stretch>
            <a:fillRect/>
          </a:stretch>
        </p:blipFill>
        <p:spPr>
          <a:xfrm>
            <a:off x="7132022" y="175616"/>
            <a:ext cx="1661755" cy="1282075"/>
          </a:xfrm>
          <a:prstGeom prst="rect">
            <a:avLst/>
          </a:prstGeom>
        </p:spPr>
      </p:pic>
      <p:sp>
        <p:nvSpPr>
          <p:cNvPr id="9" name="Rectangle 8"/>
          <p:cNvSpPr/>
          <p:nvPr/>
        </p:nvSpPr>
        <p:spPr>
          <a:xfrm>
            <a:off x="0" y="1461245"/>
            <a:ext cx="9144000" cy="646331"/>
          </a:xfrm>
          <a:prstGeom prst="rect">
            <a:avLst/>
          </a:prstGeom>
        </p:spPr>
        <p:txBody>
          <a:bodyPr wrap="square">
            <a:spAutoFit/>
          </a:bodyPr>
          <a:lstStyle/>
          <a:p>
            <a:pPr algn="ctr"/>
            <a:r>
              <a:rPr lang="en-US" sz="3600" b="1" dirty="0" smtClean="0">
                <a:solidFill>
                  <a:srgbClr val="0000CC"/>
                </a:solidFill>
              </a:rPr>
              <a:t>G.M.S 2020-2021 </a:t>
            </a:r>
            <a:r>
              <a:rPr lang="ar-LB" sz="3600" b="1" dirty="0">
                <a:solidFill>
                  <a:srgbClr val="0000CC"/>
                </a:solidFill>
              </a:rPr>
              <a:t>ندوة إدارة المنح</a:t>
            </a:r>
            <a:r>
              <a:rPr lang="en-US" sz="3600" b="1" dirty="0">
                <a:solidFill>
                  <a:srgbClr val="0000CC"/>
                </a:solidFill>
              </a:rPr>
              <a:t> </a:t>
            </a:r>
          </a:p>
        </p:txBody>
      </p:sp>
      <p:sp>
        <p:nvSpPr>
          <p:cNvPr id="10" name="Rectangle 10"/>
          <p:cNvSpPr txBox="1">
            <a:spLocks noChangeArrowheads="1"/>
          </p:cNvSpPr>
          <p:nvPr/>
        </p:nvSpPr>
        <p:spPr bwMode="auto">
          <a:xfrm>
            <a:off x="350222" y="2971800"/>
            <a:ext cx="844355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DG </a:t>
            </a:r>
            <a:r>
              <a:rPr lang="en-US" altLang="en-US" sz="2000" dirty="0" err="1" smtClean="0">
                <a:solidFill>
                  <a:srgbClr val="0000CC"/>
                </a:solidFill>
                <a:latin typeface="Georgia" panose="02040502050405020303" pitchFamily="18" charset="0"/>
              </a:rPr>
              <a:t>Mazen</a:t>
            </a:r>
            <a:r>
              <a:rPr lang="en-US" altLang="en-US" sz="2000" dirty="0" smtClean="0">
                <a:solidFill>
                  <a:srgbClr val="0000CC"/>
                </a:solidFill>
                <a:latin typeface="Georgia" panose="02040502050405020303" pitchFamily="18" charset="0"/>
              </a:rPr>
              <a:t> Al-</a:t>
            </a:r>
            <a:r>
              <a:rPr lang="en-US" altLang="en-US" sz="2000" dirty="0" err="1" smtClean="0">
                <a:solidFill>
                  <a:srgbClr val="0000CC"/>
                </a:solidFill>
                <a:latin typeface="Georgia" panose="02040502050405020303" pitchFamily="18" charset="0"/>
              </a:rPr>
              <a:t>Umran</a:t>
            </a:r>
            <a:r>
              <a:rPr lang="en-US" altLang="en-US" sz="2000" dirty="0" smtClean="0">
                <a:solidFill>
                  <a:srgbClr val="0000CC"/>
                </a:solidFill>
                <a:latin typeface="Georgia" panose="02040502050405020303" pitchFamily="18" charset="0"/>
              </a:rPr>
              <a:t> [Strategy and Disaster funds]</a:t>
            </a:r>
          </a:p>
          <a:p>
            <a:pPr marL="457200" indent="-457200">
              <a:buFont typeface="+mj-lt"/>
              <a:buAutoNum type="arabicPeriod"/>
            </a:pPr>
            <a:r>
              <a:rPr lang="en-US" altLang="en-US" sz="2000" dirty="0">
                <a:solidFill>
                  <a:srgbClr val="0000CC"/>
                </a:solidFill>
                <a:latin typeface="Georgia" panose="02040502050405020303" pitchFamily="18" charset="0"/>
              </a:rPr>
              <a:t>PP </a:t>
            </a:r>
            <a:r>
              <a:rPr lang="en-US" altLang="en-US" sz="2000" dirty="0" err="1">
                <a:solidFill>
                  <a:srgbClr val="0000CC"/>
                </a:solidFill>
                <a:latin typeface="Georgia" panose="02040502050405020303" pitchFamily="18" charset="0"/>
              </a:rPr>
              <a:t>Ghassoub</a:t>
            </a:r>
            <a:r>
              <a:rPr lang="en-US" altLang="en-US" sz="2000" dirty="0">
                <a:solidFill>
                  <a:srgbClr val="0000CC"/>
                </a:solidFill>
                <a:latin typeface="Georgia" panose="02040502050405020303" pitchFamily="18" charset="0"/>
              </a:rPr>
              <a:t> Kawar [Scale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Jocelyn </a:t>
            </a:r>
            <a:r>
              <a:rPr lang="en-US" altLang="en-US" sz="2000" dirty="0" err="1" smtClean="0">
                <a:solidFill>
                  <a:srgbClr val="0000CC"/>
                </a:solidFill>
                <a:latin typeface="Georgia" panose="02040502050405020303" pitchFamily="18" charset="0"/>
              </a:rPr>
              <a:t>Shidiac</a:t>
            </a:r>
            <a:r>
              <a:rPr lang="en-US" altLang="en-US" sz="2000" dirty="0" smtClean="0">
                <a:solidFill>
                  <a:srgbClr val="0000CC"/>
                </a:solidFill>
                <a:latin typeface="Georgia" panose="02040502050405020303" pitchFamily="18" charset="0"/>
              </a:rPr>
              <a:t> [Resources]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a:t>
            </a:r>
            <a:r>
              <a:rPr lang="en-US" altLang="en-US" sz="2000" dirty="0" err="1" smtClean="0">
                <a:solidFill>
                  <a:srgbClr val="0000CC"/>
                </a:solidFill>
                <a:latin typeface="Georgia" panose="02040502050405020303" pitchFamily="18" charset="0"/>
              </a:rPr>
              <a:t>Jiries</a:t>
            </a:r>
            <a:r>
              <a:rPr lang="en-US" altLang="en-US" sz="2000" dirty="0" smtClean="0">
                <a:solidFill>
                  <a:srgbClr val="0000CC"/>
                </a:solidFill>
                <a:latin typeface="Georgia" panose="02040502050405020303" pitchFamily="18" charset="0"/>
              </a:rPr>
              <a:t> </a:t>
            </a:r>
            <a:r>
              <a:rPr lang="en-US" altLang="en-US" sz="2000" dirty="0" err="1" smtClean="0">
                <a:solidFill>
                  <a:srgbClr val="0000CC"/>
                </a:solidFill>
                <a:latin typeface="Georgia" panose="02040502050405020303" pitchFamily="18" charset="0"/>
              </a:rPr>
              <a:t>Shahine</a:t>
            </a:r>
            <a:r>
              <a:rPr lang="en-US" altLang="en-US" sz="2000" dirty="0" smtClean="0">
                <a:solidFill>
                  <a:srgbClr val="0000CC"/>
                </a:solidFill>
                <a:latin typeface="Georgia" panose="02040502050405020303" pitchFamily="18" charset="0"/>
              </a:rPr>
              <a:t> [Global Grants]</a:t>
            </a:r>
          </a:p>
          <a:p>
            <a:pPr marL="457200" indent="-457200">
              <a:buFont typeface="+mj-lt"/>
              <a:buAutoNum type="arabicPeriod"/>
            </a:pPr>
            <a:r>
              <a:rPr lang="en-US" altLang="en-US" sz="2000" dirty="0" smtClean="0">
                <a:solidFill>
                  <a:srgbClr val="0000CC"/>
                </a:solidFill>
                <a:latin typeface="Georgia" panose="02040502050405020303" pitchFamily="18" charset="0"/>
              </a:rPr>
              <a:t>PP </a:t>
            </a:r>
            <a:r>
              <a:rPr lang="en-US" sz="2000" dirty="0">
                <a:solidFill>
                  <a:srgbClr val="0000CC"/>
                </a:solidFill>
                <a:latin typeface="Georgia" panose="02040502050405020303" pitchFamily="18" charset="0"/>
              </a:rPr>
              <a:t>Iacovos </a:t>
            </a:r>
            <a:r>
              <a:rPr lang="en-US" sz="2000" dirty="0" smtClean="0">
                <a:solidFill>
                  <a:srgbClr val="0000CC"/>
                </a:solidFill>
                <a:latin typeface="Georgia" panose="02040502050405020303" pitchFamily="18" charset="0"/>
              </a:rPr>
              <a:t>Constantinides </a:t>
            </a:r>
            <a:r>
              <a:rPr lang="en-US" altLang="en-US" sz="2000" dirty="0" smtClean="0">
                <a:solidFill>
                  <a:srgbClr val="0000CC"/>
                </a:solidFill>
                <a:latin typeface="Georgia" panose="02040502050405020303" pitchFamily="18" charset="0"/>
              </a:rPr>
              <a:t>[Foundation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Georges </a:t>
            </a:r>
            <a:r>
              <a:rPr lang="en-US" altLang="en-US" sz="2000" dirty="0" err="1" smtClean="0">
                <a:solidFill>
                  <a:srgbClr val="0000CC"/>
                </a:solidFill>
                <a:latin typeface="Georgia" panose="02040502050405020303" pitchFamily="18" charset="0"/>
              </a:rPr>
              <a:t>Beyrouti</a:t>
            </a:r>
            <a:r>
              <a:rPr lang="en-US" altLang="en-US" sz="2000" dirty="0" smtClean="0">
                <a:solidFill>
                  <a:srgbClr val="0000CC"/>
                </a:solidFill>
                <a:latin typeface="Georgia" panose="02040502050405020303" pitchFamily="18" charset="0"/>
              </a:rPr>
              <a:t> [Peace &amp; Water fellowships]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Joseph </a:t>
            </a:r>
            <a:r>
              <a:rPr lang="en-US" altLang="en-US" sz="2000" dirty="0" err="1" smtClean="0">
                <a:solidFill>
                  <a:srgbClr val="0000CC"/>
                </a:solidFill>
                <a:latin typeface="Georgia" panose="02040502050405020303" pitchFamily="18" charset="0"/>
              </a:rPr>
              <a:t>Rachkidi</a:t>
            </a:r>
            <a:r>
              <a:rPr lang="en-US" altLang="en-US" sz="2000" dirty="0" smtClean="0">
                <a:solidFill>
                  <a:srgbClr val="0000CC"/>
                </a:solidFill>
                <a:latin typeface="Georgia" panose="02040502050405020303" pitchFamily="18" charset="0"/>
              </a:rPr>
              <a:t> [PolioPlus]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Rot. Khaled El </a:t>
            </a:r>
            <a:r>
              <a:rPr lang="en-US" altLang="en-US" sz="2000" dirty="0" err="1" smtClean="0">
                <a:solidFill>
                  <a:srgbClr val="0000CC"/>
                </a:solidFill>
                <a:latin typeface="Georgia" panose="02040502050405020303" pitchFamily="18" charset="0"/>
              </a:rPr>
              <a:t>Atawi</a:t>
            </a:r>
            <a:r>
              <a:rPr lang="en-US" altLang="en-US" sz="2000" dirty="0" smtClean="0">
                <a:solidFill>
                  <a:srgbClr val="0000CC"/>
                </a:solidFill>
                <a:latin typeface="Georgia" panose="02040502050405020303" pitchFamily="18" charset="0"/>
              </a:rPr>
              <a:t> [Annual Fund Programs]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Hassan Al </a:t>
            </a:r>
            <a:r>
              <a:rPr lang="en-US" altLang="en-US" sz="2000" dirty="0" err="1" smtClean="0">
                <a:solidFill>
                  <a:srgbClr val="0000CC"/>
                </a:solidFill>
                <a:latin typeface="Georgia" panose="02040502050405020303" pitchFamily="18" charset="0"/>
              </a:rPr>
              <a:t>Rais</a:t>
            </a:r>
            <a:r>
              <a:rPr lang="en-US" altLang="en-US" sz="2000" dirty="0" smtClean="0">
                <a:solidFill>
                  <a:srgbClr val="0000CC"/>
                </a:solidFill>
                <a:latin typeface="Georgia" panose="02040502050405020303" pitchFamily="18" charset="0"/>
              </a:rPr>
              <a:t> [District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Khaled </a:t>
            </a:r>
            <a:r>
              <a:rPr lang="en-US" altLang="en-US" sz="2000" dirty="0" err="1" smtClean="0">
                <a:solidFill>
                  <a:srgbClr val="0000CC"/>
                </a:solidFill>
                <a:latin typeface="Georgia" panose="02040502050405020303" pitchFamily="18" charset="0"/>
              </a:rPr>
              <a:t>Tabbarah</a:t>
            </a:r>
            <a:r>
              <a:rPr lang="en-US" altLang="en-US" sz="2000" dirty="0" smtClean="0">
                <a:solidFill>
                  <a:srgbClr val="0000CC"/>
                </a:solidFill>
                <a:latin typeface="Georgia" panose="02040502050405020303" pitchFamily="18" charset="0"/>
              </a:rPr>
              <a:t> [TRF mission and programs]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DT/PDG Ignace Mouawad [Apply for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DRFCC/PDG Michel Jazzar [Hints-Qualification]</a:t>
            </a:r>
          </a:p>
        </p:txBody>
      </p:sp>
    </p:spTree>
    <p:extLst>
      <p:ext uri="{BB962C8B-B14F-4D97-AF65-F5344CB8AC3E}">
        <p14:creationId xmlns:p14="http://schemas.microsoft.com/office/powerpoint/2010/main" xmlns="" val="225606116"/>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8"/>
          <p:cNvSpPr txBox="1">
            <a:spLocks/>
          </p:cNvSpPr>
          <p:nvPr/>
        </p:nvSpPr>
        <p:spPr bwMode="auto">
          <a:xfrm>
            <a:off x="0" y="321346"/>
            <a:ext cx="9144000" cy="807913"/>
          </a:xfrm>
          <a:prstGeom prst="rect">
            <a:avLst/>
          </a:prstGeom>
          <a:solidFill>
            <a:schemeClr val="bg1"/>
          </a:solidFill>
          <a:ln>
            <a:miter lim="800000"/>
            <a:headEnd/>
            <a:tailEnd/>
          </a:ln>
        </p:spPr>
        <p:txBody>
          <a:bodyPr vert="horz" wrap="square" lIns="68580" tIns="34290" rIns="68580" bIns="34290" numCol="1" rtlCol="0" anchor="t"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000099"/>
                </a:solidFill>
                <a:latin typeface="Arial Narrow" pitchFamily="34" charset="0"/>
                <a:ea typeface="ＭＳ Ｐゴシック"/>
                <a:cs typeface="ＭＳ Ｐゴシック"/>
              </a:rPr>
              <a:t>http://www.</a:t>
            </a:r>
            <a:r>
              <a:rPr lang="en-US" sz="4800" dirty="0" smtClean="0">
                <a:solidFill>
                  <a:srgbClr val="FF0000"/>
                </a:solidFill>
                <a:latin typeface="Arial Narrow" pitchFamily="34" charset="0"/>
                <a:ea typeface="ＭＳ Ｐゴシック"/>
                <a:cs typeface="ＭＳ Ｐゴシック"/>
              </a:rPr>
              <a:t>authorstream</a:t>
            </a:r>
            <a:r>
              <a:rPr lang="en-US" sz="4800" dirty="0" smtClean="0">
                <a:solidFill>
                  <a:srgbClr val="000099"/>
                </a:solidFill>
                <a:latin typeface="Arial Narrow" pitchFamily="34" charset="0"/>
                <a:ea typeface="ＭＳ Ｐゴシック"/>
                <a:cs typeface="ＭＳ Ｐゴシック"/>
              </a:rPr>
              <a:t>.com/jazzar</a:t>
            </a:r>
            <a:endParaRPr lang="en-US" sz="4800" dirty="0">
              <a:solidFill>
                <a:srgbClr val="000099"/>
              </a:solidFill>
              <a:latin typeface="Arial Narrow" pitchFamily="34" charset="0"/>
              <a:ea typeface="ＭＳ Ｐゴシック"/>
              <a:cs typeface="ＭＳ Ｐゴシック"/>
            </a:endParaRPr>
          </a:p>
        </p:txBody>
      </p:sp>
      <p:pic>
        <p:nvPicPr>
          <p:cNvPr id="5" name="Picture 4"/>
          <p:cNvPicPr>
            <a:picLocks noChangeAspect="1"/>
          </p:cNvPicPr>
          <p:nvPr/>
        </p:nvPicPr>
        <p:blipFill>
          <a:blip r:embed="rId3"/>
          <a:stretch>
            <a:fillRect/>
          </a:stretch>
        </p:blipFill>
        <p:spPr>
          <a:xfrm>
            <a:off x="6181725" y="5367337"/>
            <a:ext cx="1885950" cy="1076325"/>
          </a:xfrm>
          <a:prstGeom prst="rect">
            <a:avLst/>
          </a:prstGeom>
        </p:spPr>
      </p:pic>
      <p:sp>
        <p:nvSpPr>
          <p:cNvPr id="4" name="Rectangle 3"/>
          <p:cNvSpPr/>
          <p:nvPr/>
        </p:nvSpPr>
        <p:spPr>
          <a:xfrm>
            <a:off x="6096000" y="5257800"/>
            <a:ext cx="2057400" cy="1295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srcRect/>
          <a:stretch>
            <a:fillRect/>
          </a:stretch>
        </p:blipFill>
        <p:spPr bwMode="auto">
          <a:xfrm>
            <a:off x="1" y="1371601"/>
            <a:ext cx="9144000" cy="3767138"/>
          </a:xfrm>
          <a:prstGeom prst="rect">
            <a:avLst/>
          </a:prstGeom>
          <a:noFill/>
          <a:ln w="9525">
            <a:noFill/>
            <a:miter lim="800000"/>
            <a:headEnd/>
            <a:tailEnd/>
          </a:ln>
          <a:effectLst/>
        </p:spPr>
      </p:pic>
      <p:sp>
        <p:nvSpPr>
          <p:cNvPr id="8" name="Oval 7"/>
          <p:cNvSpPr/>
          <p:nvPr/>
        </p:nvSpPr>
        <p:spPr>
          <a:xfrm>
            <a:off x="2743200" y="2895600"/>
            <a:ext cx="1905000" cy="1905000"/>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489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A7D5077-FFF6-41A2-B80F-7D91F4889EBA}"/>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28755"/>
            <a:ext cx="9296400" cy="6858000"/>
          </a:xfrm>
          <a:prstGeom prst="rect">
            <a:avLst/>
          </a:prstGeom>
        </p:spPr>
      </p:pic>
      <p:sp>
        <p:nvSpPr>
          <p:cNvPr id="48130" name="Title 3"/>
          <p:cNvSpPr>
            <a:spLocks noGrp="1"/>
          </p:cNvSpPr>
          <p:nvPr>
            <p:ph type="ctrTitle"/>
          </p:nvPr>
        </p:nvSpPr>
        <p:spPr bwMode="auto">
          <a:xfrm>
            <a:off x="762000" y="4038600"/>
            <a:ext cx="7772400" cy="1371600"/>
          </a:xfrm>
          <a:solidFill>
            <a:srgbClr val="FF0000"/>
          </a:solidFill>
          <a:extLst/>
        </p:spPr>
        <p:txBody>
          <a:bodyPr vert="horz" wrap="square" numCol="1" compatLnSpc="1">
            <a:prstTxWarp prst="textNoShape">
              <a:avLst/>
            </a:prstTxWarp>
            <a:noAutofit/>
          </a:bodyPr>
          <a:lstStyle/>
          <a:p>
            <a:pPr eaLnBrk="1" hangingPunct="1"/>
            <a:r>
              <a:rPr lang="en-US" altLang="en-US" sz="8800" b="1" dirty="0">
                <a:solidFill>
                  <a:schemeClr val="bg1"/>
                </a:solidFill>
                <a:latin typeface="Arial Narrow" panose="020B0606020202030204" pitchFamily="34" charset="0"/>
                <a:ea typeface="ＭＳ Ｐゴシック" panose="020B0600070205080204" pitchFamily="34" charset="-128"/>
              </a:rPr>
              <a:t>Questions?</a:t>
            </a:r>
          </a:p>
        </p:txBody>
      </p:sp>
      <p:sp>
        <p:nvSpPr>
          <p:cNvPr id="4" name="Title 3"/>
          <p:cNvSpPr txBox="1">
            <a:spLocks/>
          </p:cNvSpPr>
          <p:nvPr/>
        </p:nvSpPr>
        <p:spPr bwMode="auto">
          <a:xfrm>
            <a:off x="762000" y="990600"/>
            <a:ext cx="7772400" cy="1371600"/>
          </a:xfrm>
          <a:prstGeom prst="rect">
            <a:avLst/>
          </a:prstGeom>
          <a:solidFill>
            <a:srgbClr val="C00000"/>
          </a:solidFill>
          <a:extLst/>
        </p:spPr>
        <p:txBody>
          <a:bodyPr vert="horz" wrap="square" lIns="91440" tIns="45720" rIns="91440" bIns="45720" numCol="1" rtlCol="0" anchor="ctr"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8800" b="1" dirty="0" smtClean="0">
                <a:solidFill>
                  <a:schemeClr val="bg1"/>
                </a:solidFill>
                <a:latin typeface="Arial Narrow" panose="020B0606020202030204" pitchFamily="34" charset="0"/>
                <a:ea typeface="ＭＳ Ｐゴシック" panose="020B0600070205080204" pitchFamily="34" charset="-128"/>
              </a:rPr>
              <a:t>Thank you!</a:t>
            </a:r>
            <a:endParaRPr lang="en-US" altLang="en-US" sz="8800" b="1" dirty="0">
              <a:solidFill>
                <a:schemeClr val="bg1"/>
              </a:solidFill>
              <a:latin typeface="Arial Narrow" panose="020B0606020202030204" pitchFamily="34" charset="0"/>
              <a:ea typeface="ＭＳ Ｐゴシック" panose="020B0600070205080204" pitchFamily="34" charset="-128"/>
            </a:endParaRPr>
          </a:p>
        </p:txBody>
      </p:sp>
    </p:spTree>
    <p:extLst>
      <p:ext uri="{BB962C8B-B14F-4D97-AF65-F5344CB8AC3E}">
        <p14:creationId xmlns:p14="http://schemas.microsoft.com/office/powerpoint/2010/main" xmlns="" val="3145770015"/>
      </p:ext>
    </p:extLst>
  </p:cSld>
  <p:clrMapOvr>
    <a:masterClrMapping/>
  </p:clrMapOvr>
  <p:transition spd="med" advClick="0">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
        <p:nvSpPr>
          <p:cNvPr id="3" name="TextBox 2"/>
          <p:cNvSpPr txBox="1"/>
          <p:nvPr/>
        </p:nvSpPr>
        <p:spPr>
          <a:xfrm>
            <a:off x="1790700" y="685800"/>
            <a:ext cx="5562600" cy="1107996"/>
          </a:xfrm>
          <a:prstGeom prst="rect">
            <a:avLst/>
          </a:prstGeom>
          <a:noFill/>
        </p:spPr>
        <p:txBody>
          <a:bodyPr wrap="square" rtlCol="0">
            <a:spAutoFit/>
          </a:bodyPr>
          <a:lstStyle/>
          <a:p>
            <a:pPr algn="ctr"/>
            <a:r>
              <a:rPr lang="en-US" sz="6600" dirty="0" smtClean="0">
                <a:solidFill>
                  <a:schemeClr val="bg1"/>
                </a:solidFill>
                <a:latin typeface="Segoe Script" panose="030B0504020000000003" pitchFamily="66" charset="0"/>
              </a:rPr>
              <a:t>GMS 2020</a:t>
            </a:r>
          </a:p>
        </p:txBody>
      </p:sp>
      <p:sp>
        <p:nvSpPr>
          <p:cNvPr id="4" name="Rectangle 3"/>
          <p:cNvSpPr/>
          <p:nvPr/>
        </p:nvSpPr>
        <p:spPr>
          <a:xfrm>
            <a:off x="2985967" y="5334000"/>
            <a:ext cx="3262433" cy="923330"/>
          </a:xfrm>
          <a:prstGeom prst="rect">
            <a:avLst/>
          </a:prstGeom>
        </p:spPr>
        <p:txBody>
          <a:bodyPr wrap="none">
            <a:spAutoFit/>
          </a:bodyPr>
          <a:lstStyle/>
          <a:p>
            <a:pPr algn="ctr"/>
            <a:r>
              <a:rPr lang="en-US" sz="5400" dirty="0" smtClean="0">
                <a:solidFill>
                  <a:schemeClr val="bg1"/>
                </a:solidFill>
                <a:latin typeface="Segoe Script" panose="030B0504020000000003" pitchFamily="66" charset="0"/>
              </a:rPr>
              <a:t>D. 2452</a:t>
            </a:r>
            <a:endParaRPr lang="en-US" sz="5400" dirty="0">
              <a:solidFill>
                <a:schemeClr val="bg1"/>
              </a:solidFill>
              <a:latin typeface="Segoe Script" panose="030B0504020000000003" pitchFamily="66" charset="0"/>
            </a:endParaRPr>
          </a:p>
        </p:txBody>
      </p:sp>
    </p:spTree>
    <p:extLst>
      <p:ext uri="{BB962C8B-B14F-4D97-AF65-F5344CB8AC3E}">
        <p14:creationId xmlns:p14="http://schemas.microsoft.com/office/powerpoint/2010/main" xmlns="" val="1115170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sz="6600" dirty="0" smtClean="0">
                <a:solidFill>
                  <a:srgbClr val="FF0000"/>
                </a:solidFill>
                <a:latin typeface="Cambria" pitchFamily="18" charset="0"/>
              </a:rPr>
              <a:t>What are </a:t>
            </a:r>
            <a:br>
              <a:rPr lang="en-US" sz="6600" dirty="0" smtClean="0">
                <a:solidFill>
                  <a:srgbClr val="FF0000"/>
                </a:solidFill>
                <a:latin typeface="Cambria" pitchFamily="18" charset="0"/>
              </a:rPr>
            </a:br>
            <a:r>
              <a:rPr lang="en-US" sz="6600" dirty="0" smtClean="0">
                <a:solidFill>
                  <a:srgbClr val="FF0000"/>
                </a:solidFill>
                <a:latin typeface="Cambria" pitchFamily="18" charset="0"/>
              </a:rPr>
              <a:t>TRF Grants Programs</a:t>
            </a:r>
            <a:endParaRPr lang="en-US" sz="6600" dirty="0">
              <a:solidFill>
                <a:srgbClr val="FF0000"/>
              </a:solidFill>
              <a:latin typeface="Cambria" pitchFamily="18" charset="0"/>
            </a:endParaRPr>
          </a:p>
        </p:txBody>
      </p:sp>
      <p:sp>
        <p:nvSpPr>
          <p:cNvPr id="3" name="Content Placeholder 2"/>
          <p:cNvSpPr>
            <a:spLocks noGrp="1"/>
          </p:cNvSpPr>
          <p:nvPr>
            <p:ph idx="1"/>
          </p:nvPr>
        </p:nvSpPr>
        <p:spPr>
          <a:xfrm>
            <a:off x="0" y="2743200"/>
            <a:ext cx="9144000" cy="2895600"/>
          </a:xfrm>
        </p:spPr>
        <p:txBody>
          <a:bodyPr>
            <a:noAutofit/>
          </a:bodyPr>
          <a:lstStyle/>
          <a:p>
            <a:pPr marL="742950" indent="-742950">
              <a:buClr>
                <a:srgbClr val="000099"/>
              </a:buClr>
              <a:buFont typeface="+mj-lt"/>
              <a:buAutoNum type="arabicPeriod"/>
            </a:pPr>
            <a:r>
              <a:rPr lang="en-US" sz="4800" dirty="0" smtClean="0">
                <a:solidFill>
                  <a:srgbClr val="FF0000"/>
                </a:solidFill>
                <a:latin typeface="Cambria" panose="02040503050406030204" pitchFamily="18" charset="0"/>
                <a:ea typeface="Cambria" panose="02040503050406030204" pitchFamily="18" charset="0"/>
              </a:rPr>
              <a:t>H</a:t>
            </a:r>
            <a:r>
              <a:rPr lang="en-US" sz="4800" dirty="0" smtClean="0">
                <a:solidFill>
                  <a:srgbClr val="000099"/>
                </a:solidFill>
                <a:latin typeface="Cambria" panose="02040503050406030204" pitchFamily="18" charset="0"/>
                <a:ea typeface="Cambria" panose="02040503050406030204" pitchFamily="18" charset="0"/>
              </a:rPr>
              <a:t>umanitarian Grants Program.</a:t>
            </a:r>
          </a:p>
          <a:p>
            <a:pPr marL="742950" indent="-742950">
              <a:buClr>
                <a:srgbClr val="000099"/>
              </a:buClr>
              <a:buFont typeface="+mj-lt"/>
              <a:buAutoNum type="arabicPeriod"/>
            </a:pPr>
            <a:r>
              <a:rPr lang="en-US" sz="4800" dirty="0" smtClean="0">
                <a:solidFill>
                  <a:srgbClr val="FF0000"/>
                </a:solidFill>
                <a:latin typeface="Cambria" panose="02040503050406030204" pitchFamily="18" charset="0"/>
                <a:ea typeface="Cambria" panose="02040503050406030204" pitchFamily="18" charset="0"/>
              </a:rPr>
              <a:t>E</a:t>
            </a:r>
            <a:r>
              <a:rPr lang="en-US" sz="4800" dirty="0" smtClean="0">
                <a:solidFill>
                  <a:srgbClr val="000099"/>
                </a:solidFill>
                <a:latin typeface="Cambria" panose="02040503050406030204" pitchFamily="18" charset="0"/>
                <a:ea typeface="Cambria" panose="02040503050406030204" pitchFamily="18" charset="0"/>
              </a:rPr>
              <a:t>ducational Grants Programs.</a:t>
            </a:r>
          </a:p>
          <a:p>
            <a:pPr marL="742950" indent="-742950">
              <a:buClr>
                <a:srgbClr val="000099"/>
              </a:buClr>
              <a:buFont typeface="+mj-lt"/>
              <a:buAutoNum type="arabicPeriod"/>
            </a:pPr>
            <a:r>
              <a:rPr lang="en-US" sz="4800" dirty="0" smtClean="0">
                <a:solidFill>
                  <a:srgbClr val="FF0000"/>
                </a:solidFill>
                <a:latin typeface="Cambria" panose="02040503050406030204" pitchFamily="18" charset="0"/>
                <a:ea typeface="Cambria" panose="02040503050406030204" pitchFamily="18" charset="0"/>
              </a:rPr>
              <a:t>P</a:t>
            </a:r>
            <a:r>
              <a:rPr lang="en-US" sz="4800" dirty="0" smtClean="0">
                <a:solidFill>
                  <a:srgbClr val="000099"/>
                </a:solidFill>
                <a:latin typeface="Cambria" panose="02040503050406030204" pitchFamily="18" charset="0"/>
                <a:ea typeface="Cambria" panose="02040503050406030204" pitchFamily="18" charset="0"/>
              </a:rPr>
              <a:t>olioPlus Grants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rgbClr val="FF0000"/>
                </a:solidFill>
                <a:latin typeface="Cambria" pitchFamily="18" charset="0"/>
              </a:rPr>
              <a:t>TRF Grants Programs:</a:t>
            </a:r>
            <a:endParaRPr lang="en-US" sz="6600" dirty="0">
              <a:solidFill>
                <a:srgbClr val="FF0000"/>
              </a:solidFill>
              <a:latin typeface="Cambria" pitchFamily="18" charset="0"/>
            </a:endParaRPr>
          </a:p>
        </p:txBody>
      </p:sp>
      <p:sp>
        <p:nvSpPr>
          <p:cNvPr id="3" name="Content Placeholder 2"/>
          <p:cNvSpPr>
            <a:spLocks noGrp="1"/>
          </p:cNvSpPr>
          <p:nvPr>
            <p:ph idx="1"/>
          </p:nvPr>
        </p:nvSpPr>
        <p:spPr>
          <a:xfrm>
            <a:off x="0" y="1371600"/>
            <a:ext cx="9144000" cy="5181600"/>
          </a:xfrm>
        </p:spPr>
        <p:txBody>
          <a:bodyPr>
            <a:noAutofit/>
          </a:bodyPr>
          <a:lstStyle/>
          <a:p>
            <a:pPr marL="742950" indent="-742950">
              <a:buFont typeface="+mj-lt"/>
              <a:buAutoNum type="arabicPeriod"/>
            </a:pPr>
            <a:r>
              <a:rPr lang="en-US" sz="4000" dirty="0" smtClean="0">
                <a:solidFill>
                  <a:srgbClr val="FF0000"/>
                </a:solidFill>
              </a:rPr>
              <a:t>Humanitarian Grants Program: </a:t>
            </a:r>
            <a:endParaRPr lang="en-US" sz="4000" dirty="0">
              <a:solidFill>
                <a:srgbClr val="FF0000"/>
              </a:solidFill>
            </a:endParaRPr>
          </a:p>
          <a:p>
            <a:pPr>
              <a:buFont typeface="Wingdings" panose="05000000000000000000" pitchFamily="2" charset="2"/>
              <a:buChar char="Ø"/>
            </a:pPr>
            <a:r>
              <a:rPr lang="en-US" sz="4000" dirty="0" err="1" smtClean="0">
                <a:solidFill>
                  <a:srgbClr val="000099"/>
                </a:solidFill>
              </a:rPr>
              <a:t>DGr</a:t>
            </a:r>
            <a:r>
              <a:rPr lang="en-US" sz="4000" dirty="0" smtClean="0">
                <a:solidFill>
                  <a:srgbClr val="000099"/>
                </a:solidFill>
              </a:rPr>
              <a:t>, </a:t>
            </a:r>
            <a:r>
              <a:rPr lang="en-US" sz="4000" dirty="0" err="1" smtClean="0">
                <a:solidFill>
                  <a:srgbClr val="000099"/>
                </a:solidFill>
              </a:rPr>
              <a:t>GGr</a:t>
            </a:r>
            <a:r>
              <a:rPr lang="en-US" sz="4000" dirty="0" smtClean="0">
                <a:solidFill>
                  <a:srgbClr val="000099"/>
                </a:solidFill>
              </a:rPr>
              <a:t>, </a:t>
            </a:r>
            <a:r>
              <a:rPr lang="en-US" sz="4000" dirty="0" err="1" smtClean="0">
                <a:solidFill>
                  <a:srgbClr val="000099"/>
                </a:solidFill>
              </a:rPr>
              <a:t>SGr</a:t>
            </a:r>
            <a:r>
              <a:rPr lang="en-US" sz="4000" dirty="0" smtClean="0">
                <a:solidFill>
                  <a:srgbClr val="000099"/>
                </a:solidFill>
              </a:rPr>
              <a:t>, </a:t>
            </a:r>
            <a:r>
              <a:rPr lang="en-US" sz="4000" dirty="0" err="1" smtClean="0">
                <a:solidFill>
                  <a:srgbClr val="000099"/>
                </a:solidFill>
              </a:rPr>
              <a:t>DRGr</a:t>
            </a:r>
            <a:r>
              <a:rPr lang="en-US" sz="4000" dirty="0" smtClean="0">
                <a:solidFill>
                  <a:srgbClr val="000099"/>
                </a:solidFill>
              </a:rPr>
              <a:t>.</a:t>
            </a:r>
          </a:p>
          <a:p>
            <a:pPr marL="742950" indent="-742950">
              <a:buFont typeface="+mj-lt"/>
              <a:buAutoNum type="arabicPeriod" startAt="2"/>
            </a:pPr>
            <a:r>
              <a:rPr lang="en-US" sz="4000" dirty="0" smtClean="0">
                <a:solidFill>
                  <a:srgbClr val="FF0000"/>
                </a:solidFill>
              </a:rPr>
              <a:t>Educational Grants Programs: </a:t>
            </a:r>
          </a:p>
          <a:p>
            <a:pPr>
              <a:buFont typeface="Wingdings" panose="05000000000000000000" pitchFamily="2" charset="2"/>
              <a:buChar char="Ø"/>
            </a:pPr>
            <a:r>
              <a:rPr lang="en-US" sz="4000" dirty="0" smtClean="0">
                <a:solidFill>
                  <a:srgbClr val="000099"/>
                </a:solidFill>
              </a:rPr>
              <a:t>RPF, UNESCO-IHE, VTT, Scholarships. </a:t>
            </a:r>
          </a:p>
          <a:p>
            <a:pPr marL="742950" indent="-742950">
              <a:buFont typeface="+mj-lt"/>
              <a:buAutoNum type="arabicPeriod" startAt="3"/>
            </a:pPr>
            <a:r>
              <a:rPr lang="en-US" sz="4000" dirty="0" smtClean="0">
                <a:solidFill>
                  <a:srgbClr val="FF0000"/>
                </a:solidFill>
              </a:rPr>
              <a:t>PolioPlus Grants Program:</a:t>
            </a:r>
          </a:p>
          <a:p>
            <a:pPr>
              <a:buFont typeface="Wingdings" panose="05000000000000000000" pitchFamily="2" charset="2"/>
              <a:buChar char="Ø"/>
            </a:pPr>
            <a:r>
              <a:rPr lang="en-US" sz="4000" dirty="0" smtClean="0">
                <a:solidFill>
                  <a:srgbClr val="000099"/>
                </a:solidFill>
              </a:rPr>
              <a:t>PolioPlus Grants.</a:t>
            </a:r>
          </a:p>
          <a:p>
            <a:pPr>
              <a:buFont typeface="Wingdings" panose="05000000000000000000" pitchFamily="2" charset="2"/>
              <a:buChar char="Ø"/>
            </a:pPr>
            <a:r>
              <a:rPr lang="en-US" sz="4000" dirty="0" smtClean="0">
                <a:solidFill>
                  <a:srgbClr val="000099"/>
                </a:solidFill>
              </a:rPr>
              <a:t>PolioPlus Partners Grants.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42"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828800"/>
          </a:xfrm>
        </p:spPr>
        <p:txBody>
          <a:bodyPr>
            <a:noAutofit/>
          </a:bodyPr>
          <a:lstStyle/>
          <a:p>
            <a:r>
              <a:rPr lang="fr-FR" sz="4800" b="1" u="sng" dirty="0">
                <a:solidFill>
                  <a:srgbClr val="FF0000"/>
                </a:solidFill>
              </a:rPr>
              <a:t>2018-19</a:t>
            </a:r>
            <a:r>
              <a:rPr lang="fr-FR" sz="4800" dirty="0">
                <a:solidFill>
                  <a:srgbClr val="FF0000"/>
                </a:solidFill>
              </a:rPr>
              <a:t> GRANT </a:t>
            </a:r>
            <a:r>
              <a:rPr lang="fr-FR" sz="4800" dirty="0" smtClean="0">
                <a:solidFill>
                  <a:srgbClr val="FF0000"/>
                </a:solidFill>
              </a:rPr>
              <a:t>STATISTICS</a:t>
            </a:r>
            <a:br>
              <a:rPr lang="fr-FR" sz="4800" dirty="0" smtClean="0">
                <a:solidFill>
                  <a:srgbClr val="FF0000"/>
                </a:solidFill>
              </a:rPr>
            </a:br>
            <a:r>
              <a:rPr lang="fr-FR" sz="4800" dirty="0" smtClean="0">
                <a:solidFill>
                  <a:srgbClr val="FF0000"/>
                </a:solidFill>
              </a:rPr>
              <a:t>Worldwide and D.2452</a:t>
            </a:r>
            <a:endParaRPr lang="en-US" sz="4800" dirty="0"/>
          </a:p>
        </p:txBody>
      </p:sp>
      <p:sp>
        <p:nvSpPr>
          <p:cNvPr id="3" name="Content Placeholder 2"/>
          <p:cNvSpPr>
            <a:spLocks noGrp="1"/>
          </p:cNvSpPr>
          <p:nvPr>
            <p:ph idx="1"/>
          </p:nvPr>
        </p:nvSpPr>
        <p:spPr>
          <a:xfrm>
            <a:off x="0" y="3810000"/>
            <a:ext cx="9144000" cy="1066800"/>
          </a:xfrm>
          <a:ln>
            <a:solidFill>
              <a:srgbClr val="000099"/>
            </a:solidFill>
          </a:ln>
        </p:spPr>
        <p:txBody>
          <a:bodyPr>
            <a:noAutofit/>
          </a:bodyPr>
          <a:lstStyle/>
          <a:p>
            <a:pPr marL="0" indent="0" algn="ctr">
              <a:buNone/>
            </a:pPr>
            <a:r>
              <a:rPr lang="en-US" sz="4800" dirty="0" smtClean="0">
                <a:solidFill>
                  <a:srgbClr val="0000CC"/>
                </a:solidFill>
              </a:rPr>
              <a:t>DRFCC/PDG Michel Jazzar [5 </a:t>
            </a:r>
            <a:r>
              <a:rPr lang="en-US" sz="4800" dirty="0" err="1" smtClean="0">
                <a:solidFill>
                  <a:srgbClr val="0000CC"/>
                </a:solidFill>
              </a:rPr>
              <a:t>mns</a:t>
            </a:r>
            <a:r>
              <a:rPr lang="en-US" sz="4800" dirty="0" smtClean="0">
                <a:solidFill>
                  <a:srgbClr val="0000CC"/>
                </a:solidFill>
              </a:rPr>
              <a:t>]</a:t>
            </a:r>
            <a:endParaRPr lang="en-US" sz="4800" dirty="0">
              <a:solidFill>
                <a:srgbClr val="0000CC"/>
              </a:solidFill>
            </a:endParaRPr>
          </a:p>
        </p:txBody>
      </p:sp>
    </p:spTree>
    <p:extLst>
      <p:ext uri="{BB962C8B-B14F-4D97-AF65-F5344CB8AC3E}">
        <p14:creationId xmlns:p14="http://schemas.microsoft.com/office/powerpoint/2010/main" xmlns="" val="1927797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15EC1D1-1F6F-4E02-88E0-68EC7FDF2D7D}"/>
              </a:ext>
            </a:extLst>
          </p:cNvPr>
          <p:cNvSpPr>
            <a:spLocks noGrp="1"/>
          </p:cNvSpPr>
          <p:nvPr>
            <p:ph type="title"/>
          </p:nvPr>
        </p:nvSpPr>
        <p:spPr>
          <a:xfrm>
            <a:off x="457200" y="0"/>
            <a:ext cx="8229600" cy="685800"/>
          </a:xfrm>
        </p:spPr>
        <p:txBody>
          <a:bodyPr>
            <a:normAutofit fontScale="90000"/>
          </a:bodyPr>
          <a:lstStyle/>
          <a:p>
            <a:r>
              <a:rPr lang="fr-FR" b="1" u="sng" dirty="0">
                <a:solidFill>
                  <a:srgbClr val="FF0000"/>
                </a:solidFill>
              </a:rPr>
              <a:t>2018-19</a:t>
            </a:r>
            <a:r>
              <a:rPr lang="fr-FR" dirty="0">
                <a:solidFill>
                  <a:srgbClr val="FF0000"/>
                </a:solidFill>
              </a:rPr>
              <a:t> GRANT STATISTICS</a:t>
            </a:r>
            <a:endParaRPr lang="en-US" dirty="0">
              <a:solidFill>
                <a:srgbClr val="FF0000"/>
              </a:solidFill>
            </a:endParaRPr>
          </a:p>
        </p:txBody>
      </p:sp>
      <p:graphicFrame>
        <p:nvGraphicFramePr>
          <p:cNvPr id="5" name="Content Placeholder 3">
            <a:extLst>
              <a:ext uri="{FF2B5EF4-FFF2-40B4-BE49-F238E27FC236}">
                <a16:creationId xmlns:a16="http://schemas.microsoft.com/office/drawing/2014/main" xmlns="" id="{6A1EF219-6841-4242-8918-C7ABBDA633D0}"/>
              </a:ext>
            </a:extLst>
          </p:cNvPr>
          <p:cNvGraphicFramePr>
            <a:graphicFrameLocks noGrp="1"/>
          </p:cNvGraphicFramePr>
          <p:nvPr>
            <p:ph idx="1"/>
            <p:extLst>
              <p:ext uri="{D42A27DB-BD31-4B8C-83A1-F6EECF244321}">
                <p14:modId xmlns:p14="http://schemas.microsoft.com/office/powerpoint/2010/main" xmlns="" val="2070610573"/>
              </p:ext>
            </p:extLst>
          </p:nvPr>
        </p:nvGraphicFramePr>
        <p:xfrm>
          <a:off x="380999" y="1219200"/>
          <a:ext cx="8382001" cy="13716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xmlns="" val="3006021909"/>
                    </a:ext>
                  </a:extLst>
                </a:gridCol>
                <a:gridCol w="1895122">
                  <a:extLst>
                    <a:ext uri="{9D8B030D-6E8A-4147-A177-3AD203B41FA5}">
                      <a16:colId xmlns:a16="http://schemas.microsoft.com/office/drawing/2014/main" xmlns="" val="2226833322"/>
                    </a:ext>
                  </a:extLst>
                </a:gridCol>
                <a:gridCol w="2328333">
                  <a:extLst>
                    <a:ext uri="{9D8B030D-6E8A-4147-A177-3AD203B41FA5}">
                      <a16:colId xmlns:a16="http://schemas.microsoft.com/office/drawing/2014/main" xmlns="" val="2766163128"/>
                    </a:ext>
                  </a:extLst>
                </a:gridCol>
                <a:gridCol w="2405946">
                  <a:extLst>
                    <a:ext uri="{9D8B030D-6E8A-4147-A177-3AD203B41FA5}">
                      <a16:colId xmlns:a16="http://schemas.microsoft.com/office/drawing/2014/main" xmlns="" val="259385366"/>
                    </a:ext>
                  </a:extLst>
                </a:gridCol>
              </a:tblGrid>
              <a:tr h="370840">
                <a:tc>
                  <a:txBody>
                    <a:bodyPr/>
                    <a:lstStyle/>
                    <a:p>
                      <a:endParaRPr lang="en-US" sz="2400" dirty="0">
                        <a:latin typeface="Arial Narrow" panose="020B0606020202030204" pitchFamily="34" charset="0"/>
                      </a:endParaRPr>
                    </a:p>
                  </a:txBody>
                  <a:tcPr marL="44469" marR="44469"/>
                </a:tc>
                <a:tc>
                  <a:txBody>
                    <a:bodyPr/>
                    <a:lstStyle/>
                    <a:p>
                      <a:pPr algn="l"/>
                      <a:r>
                        <a:rPr lang="en-US" sz="2400" dirty="0">
                          <a:latin typeface="Arial Narrow" panose="020B0606020202030204" pitchFamily="34" charset="0"/>
                        </a:rPr>
                        <a:t>Approved</a:t>
                      </a:r>
                    </a:p>
                  </a:txBody>
                  <a:tcPr marL="44469" marR="44469"/>
                </a:tc>
                <a:tc>
                  <a:txBody>
                    <a:bodyPr/>
                    <a:lstStyle/>
                    <a:p>
                      <a:pPr algn="l"/>
                      <a:r>
                        <a:rPr lang="en-US" sz="2400" dirty="0">
                          <a:latin typeface="Arial Narrow" panose="020B0606020202030204" pitchFamily="34" charset="0"/>
                        </a:rPr>
                        <a:t>World Fund</a:t>
                      </a:r>
                    </a:p>
                  </a:txBody>
                  <a:tcPr marL="44469" marR="44469"/>
                </a:tc>
                <a:tc>
                  <a:txBody>
                    <a:bodyPr/>
                    <a:lstStyle/>
                    <a:p>
                      <a:pPr algn="l"/>
                      <a:r>
                        <a:rPr lang="en-US" sz="2400" dirty="0">
                          <a:latin typeface="Arial Narrow" panose="020B0606020202030204" pitchFamily="34" charset="0"/>
                        </a:rPr>
                        <a:t>Total Funding</a:t>
                      </a:r>
                    </a:p>
                  </a:txBody>
                  <a:tcPr marL="44469" marR="44469"/>
                </a:tc>
                <a:extLst>
                  <a:ext uri="{0D108BD9-81ED-4DB2-BD59-A6C34878D82A}">
                    <a16:rowId xmlns:a16="http://schemas.microsoft.com/office/drawing/2014/main" xmlns="" val="234288363"/>
                  </a:ext>
                </a:extLst>
              </a:tr>
              <a:tr h="370840">
                <a:tc>
                  <a:txBody>
                    <a:bodyPr/>
                    <a:lstStyle/>
                    <a:p>
                      <a:r>
                        <a:rPr lang="en-US" sz="2400" b="0" dirty="0">
                          <a:latin typeface="Arial Narrow" panose="020B0606020202030204" pitchFamily="34" charset="0"/>
                        </a:rPr>
                        <a:t>District grants</a:t>
                      </a:r>
                    </a:p>
                  </a:txBody>
                  <a:tcPr marL="44469" marR="44469"/>
                </a:tc>
                <a:tc>
                  <a:txBody>
                    <a:bodyPr/>
                    <a:lstStyle/>
                    <a:p>
                      <a:pPr algn="l"/>
                      <a:r>
                        <a:rPr lang="en-US" sz="2400" dirty="0">
                          <a:latin typeface="Arial Narrow" panose="020B0606020202030204" pitchFamily="34" charset="0"/>
                        </a:rPr>
                        <a:t>494</a:t>
                      </a:r>
                    </a:p>
                  </a:txBody>
                  <a:tcPr marL="44469" marR="44469"/>
                </a:tc>
                <a:tc>
                  <a:txBody>
                    <a:bodyPr/>
                    <a:lstStyle/>
                    <a:p>
                      <a:pPr algn="l"/>
                      <a:r>
                        <a:rPr lang="en-US" sz="2400" dirty="0">
                          <a:latin typeface="Arial Narrow" panose="020B0606020202030204" pitchFamily="34" charset="0"/>
                        </a:rPr>
                        <a:t>N/A</a:t>
                      </a:r>
                    </a:p>
                  </a:txBody>
                  <a:tcPr marL="44469" marR="44469"/>
                </a:tc>
                <a:tc>
                  <a:txBody>
                    <a:bodyPr/>
                    <a:lstStyle/>
                    <a:p>
                      <a:pPr algn="l"/>
                      <a:r>
                        <a:rPr lang="en-US" sz="2400" dirty="0">
                          <a:latin typeface="Arial Narrow" panose="020B0606020202030204" pitchFamily="34" charset="0"/>
                        </a:rPr>
                        <a:t>$27,753,702</a:t>
                      </a:r>
                    </a:p>
                  </a:txBody>
                  <a:tcPr marL="44469" marR="44469"/>
                </a:tc>
                <a:extLst>
                  <a:ext uri="{0D108BD9-81ED-4DB2-BD59-A6C34878D82A}">
                    <a16:rowId xmlns:a16="http://schemas.microsoft.com/office/drawing/2014/main" xmlns="" val="651948342"/>
                  </a:ext>
                </a:extLst>
              </a:tr>
              <a:tr h="370840">
                <a:tc>
                  <a:txBody>
                    <a:bodyPr/>
                    <a:lstStyle/>
                    <a:p>
                      <a:r>
                        <a:rPr lang="en-US" sz="2400" dirty="0">
                          <a:latin typeface="Arial Narrow" panose="020B0606020202030204" pitchFamily="34" charset="0"/>
                        </a:rPr>
                        <a:t>Global grants</a:t>
                      </a:r>
                    </a:p>
                  </a:txBody>
                  <a:tcPr marL="44469" marR="44469"/>
                </a:tc>
                <a:tc>
                  <a:txBody>
                    <a:bodyPr/>
                    <a:lstStyle/>
                    <a:p>
                      <a:pPr algn="l"/>
                      <a:r>
                        <a:rPr lang="en-US" sz="2400" dirty="0">
                          <a:latin typeface="Arial Narrow" panose="020B0606020202030204" pitchFamily="34" charset="0"/>
                        </a:rPr>
                        <a:t>1,403</a:t>
                      </a:r>
                    </a:p>
                  </a:txBody>
                  <a:tcPr marL="44469" marR="44469"/>
                </a:tc>
                <a:tc>
                  <a:txBody>
                    <a:bodyPr/>
                    <a:lstStyle/>
                    <a:p>
                      <a:pPr algn="l"/>
                      <a:r>
                        <a:rPr lang="en-US" sz="2400" dirty="0">
                          <a:latin typeface="Arial Narrow" panose="020B0606020202030204" pitchFamily="34" charset="0"/>
                        </a:rPr>
                        <a:t>$39,187,731</a:t>
                      </a:r>
                    </a:p>
                  </a:txBody>
                  <a:tcPr marL="44469" marR="44469"/>
                </a:tc>
                <a:tc>
                  <a:txBody>
                    <a:bodyPr/>
                    <a:lstStyle/>
                    <a:p>
                      <a:pPr algn="l"/>
                      <a:r>
                        <a:rPr lang="en-US" sz="2400" dirty="0">
                          <a:latin typeface="Arial Narrow" panose="020B0606020202030204" pitchFamily="34" charset="0"/>
                        </a:rPr>
                        <a:t>$97,894,871</a:t>
                      </a:r>
                    </a:p>
                  </a:txBody>
                  <a:tcPr marL="44469" marR="44469"/>
                </a:tc>
                <a:extLst>
                  <a:ext uri="{0D108BD9-81ED-4DB2-BD59-A6C34878D82A}">
                    <a16:rowId xmlns:a16="http://schemas.microsoft.com/office/drawing/2014/main" xmlns="" val="3107428531"/>
                  </a:ext>
                </a:extLst>
              </a:tr>
            </a:tbl>
          </a:graphicData>
        </a:graphic>
      </p:graphicFrame>
      <p:graphicFrame>
        <p:nvGraphicFramePr>
          <p:cNvPr id="6" name="Content Placeholder 3">
            <a:extLst>
              <a:ext uri="{FF2B5EF4-FFF2-40B4-BE49-F238E27FC236}">
                <a16:creationId xmlns:a16="http://schemas.microsoft.com/office/drawing/2014/main" xmlns="" id="{BBEBCD7E-CE16-49C6-9414-9D9FAC096E92}"/>
              </a:ext>
            </a:extLst>
          </p:cNvPr>
          <p:cNvGraphicFramePr>
            <a:graphicFrameLocks/>
          </p:cNvGraphicFramePr>
          <p:nvPr>
            <p:extLst>
              <p:ext uri="{D42A27DB-BD31-4B8C-83A1-F6EECF244321}">
                <p14:modId xmlns:p14="http://schemas.microsoft.com/office/powerpoint/2010/main" xmlns="" val="3390126563"/>
              </p:ext>
            </p:extLst>
          </p:nvPr>
        </p:nvGraphicFramePr>
        <p:xfrm>
          <a:off x="380999" y="2788920"/>
          <a:ext cx="8382001" cy="2773680"/>
        </p:xfrm>
        <a:graphic>
          <a:graphicData uri="http://schemas.openxmlformats.org/drawingml/2006/table">
            <a:tbl>
              <a:tblPr firstRow="1" bandRow="1">
                <a:tableStyleId>{5C22544A-7EE6-4342-B048-85BDC9FD1C3A}</a:tableStyleId>
              </a:tblPr>
              <a:tblGrid>
                <a:gridCol w="2688565">
                  <a:extLst>
                    <a:ext uri="{9D8B030D-6E8A-4147-A177-3AD203B41FA5}">
                      <a16:colId xmlns:a16="http://schemas.microsoft.com/office/drawing/2014/main" xmlns="" val="3006021909"/>
                    </a:ext>
                  </a:extLst>
                </a:gridCol>
                <a:gridCol w="1976887">
                  <a:extLst>
                    <a:ext uri="{9D8B030D-6E8A-4147-A177-3AD203B41FA5}">
                      <a16:colId xmlns:a16="http://schemas.microsoft.com/office/drawing/2014/main" xmlns="" val="2226833322"/>
                    </a:ext>
                  </a:extLst>
                </a:gridCol>
                <a:gridCol w="158151">
                  <a:extLst>
                    <a:ext uri="{9D8B030D-6E8A-4147-A177-3AD203B41FA5}">
                      <a16:colId xmlns:a16="http://schemas.microsoft.com/office/drawing/2014/main" xmlns="" val="3629866234"/>
                    </a:ext>
                  </a:extLst>
                </a:gridCol>
                <a:gridCol w="1581510">
                  <a:extLst>
                    <a:ext uri="{9D8B030D-6E8A-4147-A177-3AD203B41FA5}">
                      <a16:colId xmlns:a16="http://schemas.microsoft.com/office/drawing/2014/main" xmlns="" val="2766163128"/>
                    </a:ext>
                  </a:extLst>
                </a:gridCol>
                <a:gridCol w="1976888">
                  <a:extLst>
                    <a:ext uri="{9D8B030D-6E8A-4147-A177-3AD203B41FA5}">
                      <a16:colId xmlns:a16="http://schemas.microsoft.com/office/drawing/2014/main" xmlns="" val="259385366"/>
                    </a:ext>
                  </a:extLst>
                </a:gridCol>
              </a:tblGrid>
              <a:tr h="370840">
                <a:tc>
                  <a:txBody>
                    <a:bodyPr/>
                    <a:lstStyle/>
                    <a:p>
                      <a:pPr algn="l"/>
                      <a:r>
                        <a:rPr lang="en-US" sz="2000" dirty="0">
                          <a:latin typeface="Arial Narrow" panose="020B0606020202030204" pitchFamily="34" charset="0"/>
                        </a:rPr>
                        <a:t>Global grant activity type</a:t>
                      </a:r>
                    </a:p>
                  </a:txBody>
                  <a:tcPr marL="45292" marR="45292"/>
                </a:tc>
                <a:tc>
                  <a:txBody>
                    <a:bodyPr/>
                    <a:lstStyle/>
                    <a:p>
                      <a:pPr algn="l"/>
                      <a:r>
                        <a:rPr lang="en-US" sz="2000" dirty="0">
                          <a:latin typeface="Arial Narrow" panose="020B0606020202030204" pitchFamily="34" charset="0"/>
                        </a:rPr>
                        <a:t>Number</a:t>
                      </a:r>
                      <a:r>
                        <a:rPr lang="en-US" sz="2000" baseline="0" dirty="0">
                          <a:latin typeface="Arial Narrow" panose="020B0606020202030204" pitchFamily="34" charset="0"/>
                        </a:rPr>
                        <a:t> of grants</a:t>
                      </a:r>
                      <a:endParaRPr lang="en-US" sz="2000" dirty="0">
                        <a:latin typeface="Arial Narrow" panose="020B0606020202030204" pitchFamily="34" charset="0"/>
                      </a:endParaRPr>
                    </a:p>
                  </a:txBody>
                  <a:tcPr marL="45292" marR="45292"/>
                </a:tc>
                <a:tc rowSpan="7">
                  <a:txBody>
                    <a:bodyPr/>
                    <a:lstStyle/>
                    <a:p>
                      <a:pPr algn="l"/>
                      <a:endParaRPr lang="en-US" sz="2000" dirty="0">
                        <a:latin typeface="Arial Narrow" panose="020B0606020202030204" pitchFamily="34" charset="0"/>
                      </a:endParaRPr>
                    </a:p>
                  </a:txBody>
                  <a:tcPr marL="45292" marR="45292"/>
                </a:tc>
                <a:tc>
                  <a:txBody>
                    <a:bodyPr/>
                    <a:lstStyle/>
                    <a:p>
                      <a:pPr algn="l"/>
                      <a:r>
                        <a:rPr lang="en-US" sz="2000" dirty="0">
                          <a:latin typeface="Arial Narrow" panose="020B0606020202030204" pitchFamily="34" charset="0"/>
                        </a:rPr>
                        <a:t>Area of focus</a:t>
                      </a:r>
                    </a:p>
                  </a:txBody>
                  <a:tcPr marL="45292" marR="45292"/>
                </a:tc>
                <a:tc>
                  <a:txBody>
                    <a:bodyPr/>
                    <a:lstStyle/>
                    <a:p>
                      <a:pPr algn="l"/>
                      <a:r>
                        <a:rPr lang="en-US" sz="2000" dirty="0">
                          <a:latin typeface="Arial Narrow" panose="020B0606020202030204" pitchFamily="34" charset="0"/>
                        </a:rPr>
                        <a:t>Number of grants</a:t>
                      </a:r>
                    </a:p>
                  </a:txBody>
                  <a:tcPr marL="45292" marR="45292"/>
                </a:tc>
                <a:extLst>
                  <a:ext uri="{0D108BD9-81ED-4DB2-BD59-A6C34878D82A}">
                    <a16:rowId xmlns:a16="http://schemas.microsoft.com/office/drawing/2014/main" xmlns="" val="234288363"/>
                  </a:ext>
                </a:extLst>
              </a:tr>
              <a:tr h="370840">
                <a:tc>
                  <a:txBody>
                    <a:bodyPr/>
                    <a:lstStyle/>
                    <a:p>
                      <a:pPr algn="l"/>
                      <a:r>
                        <a:rPr lang="en-US" sz="2000" b="1" dirty="0">
                          <a:solidFill>
                            <a:srgbClr val="FF0000"/>
                          </a:solidFill>
                          <a:latin typeface="Arial Narrow" panose="020B0606020202030204" pitchFamily="34" charset="0"/>
                        </a:rPr>
                        <a:t>Humanitarian</a:t>
                      </a:r>
                    </a:p>
                  </a:txBody>
                  <a:tcPr marL="45292" marR="45292"/>
                </a:tc>
                <a:tc>
                  <a:txBody>
                    <a:bodyPr/>
                    <a:lstStyle/>
                    <a:p>
                      <a:pPr algn="l"/>
                      <a:r>
                        <a:rPr lang="en-US" sz="2000" b="1" dirty="0">
                          <a:solidFill>
                            <a:srgbClr val="FF0000"/>
                          </a:solidFill>
                          <a:latin typeface="Arial Narrow" panose="020B0606020202030204" pitchFamily="34" charset="0"/>
                        </a:rPr>
                        <a:t>1,122</a:t>
                      </a: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b="1" dirty="0">
                          <a:latin typeface="Arial Narrow" panose="020B0606020202030204" pitchFamily="34" charset="0"/>
                        </a:rPr>
                        <a:t>BEL</a:t>
                      </a:r>
                    </a:p>
                  </a:txBody>
                  <a:tcPr marL="45292" marR="45292"/>
                </a:tc>
                <a:tc>
                  <a:txBody>
                    <a:bodyPr/>
                    <a:lstStyle/>
                    <a:p>
                      <a:pPr algn="l"/>
                      <a:r>
                        <a:rPr lang="en-US" sz="2000" dirty="0">
                          <a:latin typeface="Arial Narrow" panose="020B0606020202030204" pitchFamily="34" charset="0"/>
                        </a:rPr>
                        <a:t>174</a:t>
                      </a:r>
                    </a:p>
                  </a:txBody>
                  <a:tcPr marL="45292" marR="45292"/>
                </a:tc>
                <a:extLst>
                  <a:ext uri="{0D108BD9-81ED-4DB2-BD59-A6C34878D82A}">
                    <a16:rowId xmlns:a16="http://schemas.microsoft.com/office/drawing/2014/main" xmlns="" val="651948342"/>
                  </a:ext>
                </a:extLst>
              </a:tr>
              <a:tr h="370840">
                <a:tc>
                  <a:txBody>
                    <a:bodyPr/>
                    <a:lstStyle/>
                    <a:p>
                      <a:pPr algn="l"/>
                      <a:r>
                        <a:rPr lang="en-US" sz="2000" dirty="0">
                          <a:latin typeface="Arial Narrow" panose="020B0606020202030204" pitchFamily="34" charset="0"/>
                        </a:rPr>
                        <a:t>Humanitarian/VTT</a:t>
                      </a:r>
                    </a:p>
                  </a:txBody>
                  <a:tcPr marL="45292" marR="45292"/>
                </a:tc>
                <a:tc>
                  <a:txBody>
                    <a:bodyPr/>
                    <a:lstStyle/>
                    <a:p>
                      <a:pPr algn="l"/>
                      <a:r>
                        <a:rPr lang="en-US" sz="2000" dirty="0">
                          <a:latin typeface="Arial Narrow" panose="020B0606020202030204" pitchFamily="34" charset="0"/>
                        </a:rPr>
                        <a:t>26</a:t>
                      </a: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b="1" dirty="0">
                          <a:latin typeface="Arial Narrow" panose="020B0606020202030204" pitchFamily="34" charset="0"/>
                        </a:rPr>
                        <a:t>CED</a:t>
                      </a:r>
                    </a:p>
                  </a:txBody>
                  <a:tcPr marL="45292" marR="45292"/>
                </a:tc>
                <a:tc>
                  <a:txBody>
                    <a:bodyPr/>
                    <a:lstStyle/>
                    <a:p>
                      <a:pPr algn="l"/>
                      <a:r>
                        <a:rPr lang="en-US" sz="2000" dirty="0">
                          <a:latin typeface="Arial Narrow" panose="020B0606020202030204" pitchFamily="34" charset="0"/>
                        </a:rPr>
                        <a:t>203</a:t>
                      </a:r>
                    </a:p>
                  </a:txBody>
                  <a:tcPr marL="45292" marR="45292"/>
                </a:tc>
                <a:extLst>
                  <a:ext uri="{0D108BD9-81ED-4DB2-BD59-A6C34878D82A}">
                    <a16:rowId xmlns:a16="http://schemas.microsoft.com/office/drawing/2014/main" xmlns="" val="3107428531"/>
                  </a:ext>
                </a:extLst>
              </a:tr>
              <a:tr h="370840">
                <a:tc>
                  <a:txBody>
                    <a:bodyPr/>
                    <a:lstStyle/>
                    <a:p>
                      <a:pPr algn="l"/>
                      <a:r>
                        <a:rPr lang="en-US" sz="2000" dirty="0">
                          <a:latin typeface="Arial Narrow" panose="020B0606020202030204" pitchFamily="34" charset="0"/>
                        </a:rPr>
                        <a:t>Scholar</a:t>
                      </a:r>
                    </a:p>
                  </a:txBody>
                  <a:tcPr marL="45292" marR="45292"/>
                </a:tc>
                <a:tc>
                  <a:txBody>
                    <a:bodyPr/>
                    <a:lstStyle/>
                    <a:p>
                      <a:pPr algn="l"/>
                      <a:r>
                        <a:rPr lang="en-US" sz="2000" dirty="0">
                          <a:latin typeface="Arial Narrow" panose="020B0606020202030204" pitchFamily="34" charset="0"/>
                        </a:rPr>
                        <a:t>207</a:t>
                      </a: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b="1" dirty="0">
                          <a:latin typeface="Arial Narrow" panose="020B0606020202030204" pitchFamily="34" charset="0"/>
                        </a:rPr>
                        <a:t>DPT</a:t>
                      </a:r>
                    </a:p>
                  </a:txBody>
                  <a:tcPr marL="45292" marR="45292"/>
                </a:tc>
                <a:tc>
                  <a:txBody>
                    <a:bodyPr/>
                    <a:lstStyle/>
                    <a:p>
                      <a:pPr algn="l"/>
                      <a:r>
                        <a:rPr lang="en-US" sz="2000" b="1" dirty="0">
                          <a:solidFill>
                            <a:srgbClr val="FF0000"/>
                          </a:solidFill>
                          <a:latin typeface="Arial Narrow" panose="020B0606020202030204" pitchFamily="34" charset="0"/>
                        </a:rPr>
                        <a:t>555</a:t>
                      </a:r>
                    </a:p>
                  </a:txBody>
                  <a:tcPr marL="45292" marR="45292"/>
                </a:tc>
                <a:extLst>
                  <a:ext uri="{0D108BD9-81ED-4DB2-BD59-A6C34878D82A}">
                    <a16:rowId xmlns:a16="http://schemas.microsoft.com/office/drawing/2014/main" xmlns="" val="1867041209"/>
                  </a:ext>
                </a:extLst>
              </a:tr>
              <a:tr h="370840">
                <a:tc>
                  <a:txBody>
                    <a:bodyPr/>
                    <a:lstStyle/>
                    <a:p>
                      <a:pPr algn="l"/>
                      <a:r>
                        <a:rPr lang="en-US" sz="2000" dirty="0">
                          <a:latin typeface="Arial Narrow" panose="020B0606020202030204" pitchFamily="34" charset="0"/>
                        </a:rPr>
                        <a:t>VTT</a:t>
                      </a:r>
                    </a:p>
                  </a:txBody>
                  <a:tcPr marL="45292" marR="45292"/>
                </a:tc>
                <a:tc>
                  <a:txBody>
                    <a:bodyPr/>
                    <a:lstStyle/>
                    <a:p>
                      <a:pPr algn="l"/>
                      <a:r>
                        <a:rPr lang="en-US" sz="2000" dirty="0">
                          <a:latin typeface="Arial Narrow" panose="020B0606020202030204" pitchFamily="34" charset="0"/>
                        </a:rPr>
                        <a:t>48</a:t>
                      </a: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b="1" dirty="0">
                          <a:latin typeface="Arial Narrow" panose="020B0606020202030204" pitchFamily="34" charset="0"/>
                        </a:rPr>
                        <a:t>MCH</a:t>
                      </a:r>
                    </a:p>
                  </a:txBody>
                  <a:tcPr marL="45292" marR="45292"/>
                </a:tc>
                <a:tc>
                  <a:txBody>
                    <a:bodyPr/>
                    <a:lstStyle/>
                    <a:p>
                      <a:pPr algn="l"/>
                      <a:r>
                        <a:rPr lang="en-US" sz="2000" dirty="0">
                          <a:latin typeface="Arial Narrow" panose="020B0606020202030204" pitchFamily="34" charset="0"/>
                        </a:rPr>
                        <a:t>113</a:t>
                      </a:r>
                    </a:p>
                  </a:txBody>
                  <a:tcPr marL="45292" marR="45292"/>
                </a:tc>
                <a:extLst>
                  <a:ext uri="{0D108BD9-81ED-4DB2-BD59-A6C34878D82A}">
                    <a16:rowId xmlns:a16="http://schemas.microsoft.com/office/drawing/2014/main" xmlns="" val="553104122"/>
                  </a:ext>
                </a:extLst>
              </a:tr>
              <a:tr h="370840">
                <a:tc rowSpan="2" gridSpan="2">
                  <a:txBody>
                    <a:bodyPr/>
                    <a:lstStyle/>
                    <a:p>
                      <a:pPr algn="l"/>
                      <a:endParaRPr lang="en-US" sz="2000" dirty="0">
                        <a:latin typeface="Arial Narrow" panose="020B0606020202030204" pitchFamily="34" charset="0"/>
                      </a:endParaRPr>
                    </a:p>
                  </a:txBody>
                  <a:tcPr marL="45292" marR="45292"/>
                </a:tc>
                <a:tc rowSpan="2" hMerge="1">
                  <a:txBody>
                    <a:bodyPr/>
                    <a:lstStyle/>
                    <a:p>
                      <a:pPr algn="l"/>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b="1" dirty="0" smtClean="0">
                          <a:latin typeface="Arial Narrow" panose="020B0606020202030204" pitchFamily="34" charset="0"/>
                        </a:rPr>
                        <a:t>PCR</a:t>
                      </a:r>
                      <a:endParaRPr lang="en-US" sz="2000" b="1" dirty="0">
                        <a:latin typeface="Arial Narrow" panose="020B0606020202030204" pitchFamily="34" charset="0"/>
                      </a:endParaRPr>
                    </a:p>
                  </a:txBody>
                  <a:tcPr marL="45292" marR="45292"/>
                </a:tc>
                <a:tc>
                  <a:txBody>
                    <a:bodyPr/>
                    <a:lstStyle/>
                    <a:p>
                      <a:pPr algn="l"/>
                      <a:r>
                        <a:rPr lang="en-US" sz="2000" dirty="0">
                          <a:latin typeface="Arial Narrow" panose="020B0606020202030204" pitchFamily="34" charset="0"/>
                        </a:rPr>
                        <a:t>74</a:t>
                      </a:r>
                    </a:p>
                  </a:txBody>
                  <a:tcPr marL="45292" marR="45292"/>
                </a:tc>
                <a:extLst>
                  <a:ext uri="{0D108BD9-81ED-4DB2-BD59-A6C34878D82A}">
                    <a16:rowId xmlns:a16="http://schemas.microsoft.com/office/drawing/2014/main" xmlns="" val="2862474264"/>
                  </a:ext>
                </a:extLst>
              </a:tr>
              <a:tr h="370840">
                <a:tc gridSpan="2" vMerge="1">
                  <a:txBody>
                    <a:bodyPr/>
                    <a:lstStyle/>
                    <a:p>
                      <a:pPr algn="l"/>
                      <a:endParaRPr lang="en-US" sz="2000" dirty="0">
                        <a:latin typeface="Arial Narrow" panose="020B0606020202030204" pitchFamily="34" charset="0"/>
                      </a:endParaRPr>
                    </a:p>
                  </a:txBody>
                  <a:tcPr marL="45292" marR="45292"/>
                </a:tc>
                <a:tc hMerge="1" vMerge="1">
                  <a:txBody>
                    <a:bodyPr/>
                    <a:lstStyle/>
                    <a:p>
                      <a:pPr algn="l"/>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b="1" dirty="0">
                          <a:latin typeface="Arial Narrow" panose="020B0606020202030204" pitchFamily="34" charset="0"/>
                        </a:rPr>
                        <a:t>WASH</a:t>
                      </a:r>
                    </a:p>
                  </a:txBody>
                  <a:tcPr marL="45292" marR="45292"/>
                </a:tc>
                <a:tc>
                  <a:txBody>
                    <a:bodyPr/>
                    <a:lstStyle/>
                    <a:p>
                      <a:pPr algn="l"/>
                      <a:r>
                        <a:rPr lang="en-US" sz="2000" dirty="0">
                          <a:latin typeface="Arial Narrow" panose="020B0606020202030204" pitchFamily="34" charset="0"/>
                        </a:rPr>
                        <a:t>284</a:t>
                      </a:r>
                    </a:p>
                  </a:txBody>
                  <a:tcPr marL="45292" marR="45292"/>
                </a:tc>
                <a:extLst>
                  <a:ext uri="{0D108BD9-81ED-4DB2-BD59-A6C34878D82A}">
                    <a16:rowId xmlns:a16="http://schemas.microsoft.com/office/drawing/2014/main" xmlns="" val="556698103"/>
                  </a:ext>
                </a:extLst>
              </a:tr>
            </a:tbl>
          </a:graphicData>
        </a:graphic>
      </p:graphicFrame>
      <p:sp>
        <p:nvSpPr>
          <p:cNvPr id="7" name="Rectangle 6"/>
          <p:cNvSpPr/>
          <p:nvPr/>
        </p:nvSpPr>
        <p:spPr>
          <a:xfrm>
            <a:off x="533400" y="5581471"/>
            <a:ext cx="3733800" cy="1200329"/>
          </a:xfrm>
          <a:prstGeom prst="rect">
            <a:avLst/>
          </a:prstGeom>
          <a:ln>
            <a:solidFill>
              <a:schemeClr val="accent1"/>
            </a:solidFill>
          </a:ln>
        </p:spPr>
        <p:txBody>
          <a:bodyPr wrap="square">
            <a:spAutoFit/>
          </a:bodyPr>
          <a:lstStyle/>
          <a:p>
            <a:pPr algn="ctr"/>
            <a:r>
              <a:rPr lang="en-US" sz="2400" b="1" baseline="30000" dirty="0" smtClean="0">
                <a:solidFill>
                  <a:srgbClr val="000099"/>
                </a:solidFill>
              </a:rPr>
              <a:t>BEL = Basic education and literacy</a:t>
            </a:r>
            <a:endParaRPr lang="en-US" sz="2400" b="1" dirty="0" smtClean="0">
              <a:solidFill>
                <a:srgbClr val="000099"/>
              </a:solidFill>
            </a:endParaRPr>
          </a:p>
          <a:p>
            <a:pPr algn="ctr"/>
            <a:r>
              <a:rPr lang="en-US" sz="2400" b="1" baseline="30000" dirty="0" smtClean="0">
                <a:solidFill>
                  <a:srgbClr val="000099"/>
                </a:solidFill>
              </a:rPr>
              <a:t>CED = Community economic development</a:t>
            </a:r>
            <a:endParaRPr lang="en-US" sz="2400" b="1" dirty="0" smtClean="0">
              <a:solidFill>
                <a:srgbClr val="000099"/>
              </a:solidFill>
            </a:endParaRPr>
          </a:p>
          <a:p>
            <a:pPr algn="ctr"/>
            <a:r>
              <a:rPr lang="en-US" sz="2400" b="1" baseline="30000" dirty="0" smtClean="0">
                <a:solidFill>
                  <a:srgbClr val="000099"/>
                </a:solidFill>
              </a:rPr>
              <a:t>DPT = Disease prevention and treatment</a:t>
            </a:r>
            <a:endParaRPr lang="en-US" sz="2400" b="1" dirty="0" smtClean="0">
              <a:solidFill>
                <a:srgbClr val="000099"/>
              </a:solidFill>
            </a:endParaRPr>
          </a:p>
        </p:txBody>
      </p:sp>
      <p:sp>
        <p:nvSpPr>
          <p:cNvPr id="8" name="Rectangle 7"/>
          <p:cNvSpPr/>
          <p:nvPr/>
        </p:nvSpPr>
        <p:spPr>
          <a:xfrm>
            <a:off x="4572000" y="5657671"/>
            <a:ext cx="4038600" cy="1077218"/>
          </a:xfrm>
          <a:prstGeom prst="rect">
            <a:avLst/>
          </a:prstGeom>
          <a:ln>
            <a:solidFill>
              <a:schemeClr val="accent1"/>
            </a:solidFill>
          </a:ln>
        </p:spPr>
        <p:txBody>
          <a:bodyPr wrap="square">
            <a:spAutoFit/>
          </a:bodyPr>
          <a:lstStyle/>
          <a:p>
            <a:pPr algn="ctr"/>
            <a:r>
              <a:rPr lang="en-US" sz="2400" b="1" baseline="30000" dirty="0" smtClean="0">
                <a:solidFill>
                  <a:srgbClr val="000099"/>
                </a:solidFill>
              </a:rPr>
              <a:t>MCH =</a:t>
            </a:r>
            <a:r>
              <a:rPr lang="en-US" sz="2400" b="1" dirty="0" smtClean="0">
                <a:solidFill>
                  <a:srgbClr val="000099"/>
                </a:solidFill>
              </a:rPr>
              <a:t> </a:t>
            </a:r>
            <a:r>
              <a:rPr lang="en-US" sz="2400" b="1" baseline="30000" dirty="0" smtClean="0">
                <a:solidFill>
                  <a:srgbClr val="000099"/>
                </a:solidFill>
              </a:rPr>
              <a:t>Maternal and child health</a:t>
            </a:r>
          </a:p>
          <a:p>
            <a:pPr algn="ctr"/>
            <a:r>
              <a:rPr lang="en-US" sz="2400" b="1" baseline="30000" dirty="0" smtClean="0">
                <a:solidFill>
                  <a:srgbClr val="000099"/>
                </a:solidFill>
              </a:rPr>
              <a:t>PCR = Peacebuilding and conflict resolution</a:t>
            </a:r>
          </a:p>
          <a:p>
            <a:pPr algn="ctr"/>
            <a:r>
              <a:rPr lang="en-US" sz="2400" b="1" baseline="30000" dirty="0" smtClean="0">
                <a:solidFill>
                  <a:srgbClr val="000099"/>
                </a:solidFill>
              </a:rPr>
              <a:t>WASH = Water, sanitation and hygiene</a:t>
            </a:r>
            <a:endParaRPr lang="en-US" sz="2400" b="1" dirty="0" smtClean="0">
              <a:solidFill>
                <a:srgbClr val="000099"/>
              </a:solidFill>
            </a:endParaRPr>
          </a:p>
        </p:txBody>
      </p:sp>
      <p:sp>
        <p:nvSpPr>
          <p:cNvPr id="9" name="Title 2">
            <a:extLst>
              <a:ext uri="{FF2B5EF4-FFF2-40B4-BE49-F238E27FC236}">
                <a16:creationId xmlns:a16="http://schemas.microsoft.com/office/drawing/2014/main" xmlns="" id="{215EC1D1-1F6F-4E02-88E0-68EC7FDF2D7D}"/>
              </a:ext>
            </a:extLst>
          </p:cNvPr>
          <p:cNvSpPr txBox="1">
            <a:spLocks/>
          </p:cNvSpPr>
          <p:nvPr/>
        </p:nvSpPr>
        <p:spPr>
          <a:xfrm>
            <a:off x="609600" y="609600"/>
            <a:ext cx="8229600" cy="6858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FF0000"/>
                </a:solidFill>
                <a:effectLst/>
                <a:uLnTx/>
                <a:uFillTx/>
                <a:latin typeface="+mj-lt"/>
                <a:ea typeface="+mj-ea"/>
                <a:cs typeface="+mj-cs"/>
              </a:rPr>
              <a:t>~1900 Grants = ~125M$</a:t>
            </a:r>
            <a:endParaRPr kumimoji="0" lang="en-US" sz="4400" b="0" i="0"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xmlns="" val="3854848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215EC1D1-1F6F-4E02-88E0-68EC7FDF2D7D}"/>
              </a:ext>
            </a:extLst>
          </p:cNvPr>
          <p:cNvSpPr>
            <a:spLocks noGrp="1"/>
          </p:cNvSpPr>
          <p:nvPr>
            <p:ph type="title"/>
          </p:nvPr>
        </p:nvSpPr>
        <p:spPr>
          <a:xfrm>
            <a:off x="381000" y="228600"/>
            <a:ext cx="8229600" cy="685800"/>
          </a:xfrm>
        </p:spPr>
        <p:txBody>
          <a:bodyPr>
            <a:normAutofit fontScale="90000"/>
          </a:bodyPr>
          <a:lstStyle/>
          <a:p>
            <a:r>
              <a:rPr lang="fr-FR" b="1" u="sng" dirty="0">
                <a:solidFill>
                  <a:srgbClr val="0000CC"/>
                </a:solidFill>
              </a:rPr>
              <a:t>2018-19</a:t>
            </a:r>
            <a:r>
              <a:rPr lang="fr-FR" dirty="0">
                <a:solidFill>
                  <a:srgbClr val="0000CC"/>
                </a:solidFill>
              </a:rPr>
              <a:t> GRANT </a:t>
            </a:r>
            <a:r>
              <a:rPr lang="fr-FR" dirty="0" smtClean="0">
                <a:solidFill>
                  <a:srgbClr val="0000CC"/>
                </a:solidFill>
              </a:rPr>
              <a:t>D. 2452 STATISTICS</a:t>
            </a:r>
            <a:endParaRPr lang="en-US" dirty="0">
              <a:solidFill>
                <a:srgbClr val="0000CC"/>
              </a:solidFill>
            </a:endParaRPr>
          </a:p>
        </p:txBody>
      </p:sp>
      <p:pic>
        <p:nvPicPr>
          <p:cNvPr id="2" name="Picture 1"/>
          <p:cNvPicPr>
            <a:picLocks noChangeAspect="1"/>
          </p:cNvPicPr>
          <p:nvPr/>
        </p:nvPicPr>
        <p:blipFill>
          <a:blip r:embed="rId2"/>
          <a:stretch>
            <a:fillRect/>
          </a:stretch>
        </p:blipFill>
        <p:spPr>
          <a:xfrm>
            <a:off x="2369703" y="990600"/>
            <a:ext cx="6621897" cy="5638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838" y="2286000"/>
            <a:ext cx="2362200" cy="2362200"/>
          </a:xfrm>
          <a:prstGeom prst="rect">
            <a:avLst/>
          </a:prstGeom>
        </p:spPr>
      </p:pic>
    </p:spTree>
    <p:extLst>
      <p:ext uri="{BB962C8B-B14F-4D97-AF65-F5344CB8AC3E}">
        <p14:creationId xmlns:p14="http://schemas.microsoft.com/office/powerpoint/2010/main" xmlns="" val="3648269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14313"/>
            <a:ext cx="6324600" cy="1143000"/>
          </a:xfrm>
        </p:spPr>
        <p:txBody>
          <a:bodyPr>
            <a:noAutofit/>
          </a:bodyPr>
          <a:lstStyle/>
          <a:p>
            <a:r>
              <a:rPr lang="en-US" sz="3600" b="1" u="sng" dirty="0">
                <a:solidFill>
                  <a:srgbClr val="FF0000"/>
                </a:solidFill>
              </a:rPr>
              <a:t>2018-2019:</a:t>
            </a:r>
            <a:r>
              <a:rPr lang="en-US" sz="3600" b="1" dirty="0">
                <a:solidFill>
                  <a:srgbClr val="FF0000"/>
                </a:solidFill>
              </a:rPr>
              <a:t> 20 GGs and 12 </a:t>
            </a:r>
            <a:r>
              <a:rPr lang="en-US" sz="3600" b="1" dirty="0" smtClean="0">
                <a:solidFill>
                  <a:srgbClr val="FF0000"/>
                </a:solidFill>
              </a:rPr>
              <a:t>DGs*</a:t>
            </a:r>
            <a:r>
              <a:rPr lang="en-US" sz="3600" dirty="0">
                <a:solidFill>
                  <a:srgbClr val="FF0000"/>
                </a:solidFill>
              </a:rPr>
              <a:t/>
            </a:r>
            <a:br>
              <a:rPr lang="en-US" sz="3600" dirty="0">
                <a:solidFill>
                  <a:srgbClr val="FF0000"/>
                </a:solidFill>
              </a:rPr>
            </a:br>
            <a:endParaRPr lang="en-US" sz="3600" dirty="0">
              <a:solidFill>
                <a:srgbClr val="FF0000"/>
              </a:solidFill>
            </a:endParaRPr>
          </a:p>
        </p:txBody>
      </p:sp>
      <p:sp>
        <p:nvSpPr>
          <p:cNvPr id="7" name="Text Placeholder 6"/>
          <p:cNvSpPr>
            <a:spLocks noGrp="1"/>
          </p:cNvSpPr>
          <p:nvPr>
            <p:ph type="body" idx="1"/>
          </p:nvPr>
        </p:nvSpPr>
        <p:spPr>
          <a:xfrm>
            <a:off x="228600" y="1040439"/>
            <a:ext cx="4712974" cy="422275"/>
          </a:xfrm>
          <a:ln>
            <a:solidFill>
              <a:srgbClr val="FF0000"/>
            </a:solidFill>
          </a:ln>
        </p:spPr>
        <p:txBody>
          <a:bodyPr>
            <a:normAutofit lnSpcReduction="10000"/>
          </a:bodyPr>
          <a:lstStyle/>
          <a:p>
            <a:pPr algn="ctr"/>
            <a:r>
              <a:rPr lang="en-US" dirty="0" smtClean="0">
                <a:solidFill>
                  <a:srgbClr val="FF0000"/>
                </a:solidFill>
              </a:rPr>
              <a:t> 20 GGs</a:t>
            </a:r>
            <a:endParaRPr lang="en-US" dirty="0">
              <a:solidFill>
                <a:srgbClr val="FF0000"/>
              </a:solidFill>
            </a:endParaRPr>
          </a:p>
        </p:txBody>
      </p:sp>
      <p:sp>
        <p:nvSpPr>
          <p:cNvPr id="5" name="Content Placeholder 4"/>
          <p:cNvSpPr>
            <a:spLocks noGrp="1"/>
          </p:cNvSpPr>
          <p:nvPr>
            <p:ph sz="half" idx="2"/>
          </p:nvPr>
        </p:nvSpPr>
        <p:spPr>
          <a:xfrm>
            <a:off x="228600" y="1753394"/>
            <a:ext cx="4712974" cy="2397125"/>
          </a:xfrm>
          <a:ln>
            <a:solidFill>
              <a:srgbClr val="FF0000"/>
            </a:solidFill>
          </a:ln>
        </p:spPr>
        <p:txBody>
          <a:bodyPr/>
          <a:lstStyle/>
          <a:p>
            <a:r>
              <a:rPr lang="en-US" dirty="0">
                <a:solidFill>
                  <a:srgbClr val="0000CC"/>
                </a:solidFill>
              </a:rPr>
              <a:t>Lebanon= </a:t>
            </a:r>
            <a:r>
              <a:rPr lang="en-US" dirty="0" smtClean="0">
                <a:solidFill>
                  <a:srgbClr val="0000CC"/>
                </a:solidFill>
              </a:rPr>
              <a:t>14</a:t>
            </a:r>
            <a:endParaRPr lang="en-US" dirty="0">
              <a:solidFill>
                <a:srgbClr val="0000CC"/>
              </a:solidFill>
            </a:endParaRPr>
          </a:p>
          <a:p>
            <a:r>
              <a:rPr lang="en-US" dirty="0">
                <a:solidFill>
                  <a:srgbClr val="0000CC"/>
                </a:solidFill>
              </a:rPr>
              <a:t>Jordan= 3</a:t>
            </a:r>
          </a:p>
          <a:p>
            <a:r>
              <a:rPr lang="en-US" dirty="0" smtClean="0">
                <a:solidFill>
                  <a:srgbClr val="0000CC"/>
                </a:solidFill>
              </a:rPr>
              <a:t>Armenia= </a:t>
            </a:r>
            <a:r>
              <a:rPr lang="en-US" dirty="0">
                <a:solidFill>
                  <a:srgbClr val="0000CC"/>
                </a:solidFill>
              </a:rPr>
              <a:t>1</a:t>
            </a:r>
          </a:p>
          <a:p>
            <a:r>
              <a:rPr lang="en-US" dirty="0" smtClean="0">
                <a:solidFill>
                  <a:srgbClr val="0000CC"/>
                </a:solidFill>
              </a:rPr>
              <a:t>Palestine= </a:t>
            </a:r>
            <a:r>
              <a:rPr lang="en-US" dirty="0">
                <a:solidFill>
                  <a:srgbClr val="0000CC"/>
                </a:solidFill>
              </a:rPr>
              <a:t>1</a:t>
            </a:r>
          </a:p>
          <a:p>
            <a:r>
              <a:rPr lang="en-US" dirty="0">
                <a:solidFill>
                  <a:srgbClr val="0000CC"/>
                </a:solidFill>
              </a:rPr>
              <a:t>Turkey +</a:t>
            </a:r>
            <a:r>
              <a:rPr lang="en-US" dirty="0" smtClean="0">
                <a:solidFill>
                  <a:srgbClr val="0000CC"/>
                </a:solidFill>
              </a:rPr>
              <a:t>Nicosia-</a:t>
            </a:r>
            <a:r>
              <a:rPr lang="en-US" dirty="0" err="1" smtClean="0">
                <a:solidFill>
                  <a:srgbClr val="0000CC"/>
                </a:solidFill>
              </a:rPr>
              <a:t>Sarayonou</a:t>
            </a:r>
            <a:r>
              <a:rPr lang="en-US" dirty="0" smtClean="0">
                <a:solidFill>
                  <a:srgbClr val="0000CC"/>
                </a:solidFill>
              </a:rPr>
              <a:t>= </a:t>
            </a:r>
            <a:r>
              <a:rPr lang="en-US" dirty="0">
                <a:solidFill>
                  <a:srgbClr val="0000CC"/>
                </a:solidFill>
              </a:rPr>
              <a:t>1</a:t>
            </a:r>
          </a:p>
          <a:p>
            <a:endParaRPr lang="en-US" dirty="0">
              <a:solidFill>
                <a:srgbClr val="0000CC"/>
              </a:solidFill>
            </a:endParaRPr>
          </a:p>
        </p:txBody>
      </p:sp>
      <p:sp>
        <p:nvSpPr>
          <p:cNvPr id="8" name="Text Placeholder 7"/>
          <p:cNvSpPr>
            <a:spLocks noGrp="1"/>
          </p:cNvSpPr>
          <p:nvPr>
            <p:ph type="body" sz="quarter" idx="3"/>
          </p:nvPr>
        </p:nvSpPr>
        <p:spPr>
          <a:xfrm>
            <a:off x="5181600" y="1022976"/>
            <a:ext cx="3810000" cy="457200"/>
          </a:xfrm>
          <a:ln>
            <a:solidFill>
              <a:srgbClr val="FF0000"/>
            </a:solidFill>
          </a:ln>
        </p:spPr>
        <p:txBody>
          <a:bodyPr/>
          <a:lstStyle/>
          <a:p>
            <a:pPr algn="ctr"/>
            <a:r>
              <a:rPr lang="en-US" dirty="0">
                <a:solidFill>
                  <a:srgbClr val="FF0000"/>
                </a:solidFill>
              </a:rPr>
              <a:t>Areas of </a:t>
            </a:r>
            <a:r>
              <a:rPr lang="en-US" dirty="0" smtClean="0">
                <a:solidFill>
                  <a:srgbClr val="FF0000"/>
                </a:solidFill>
              </a:rPr>
              <a:t>Focus</a:t>
            </a:r>
            <a:endParaRPr lang="en-US" dirty="0">
              <a:solidFill>
                <a:srgbClr val="FF0000"/>
              </a:solidFill>
            </a:endParaRPr>
          </a:p>
        </p:txBody>
      </p:sp>
      <p:sp>
        <p:nvSpPr>
          <p:cNvPr id="9" name="Content Placeholder 8"/>
          <p:cNvSpPr>
            <a:spLocks noGrp="1"/>
          </p:cNvSpPr>
          <p:nvPr>
            <p:ph sz="quarter" idx="4"/>
          </p:nvPr>
        </p:nvSpPr>
        <p:spPr>
          <a:xfrm>
            <a:off x="5177589" y="1777754"/>
            <a:ext cx="3810000" cy="3951288"/>
          </a:xfrm>
          <a:ln>
            <a:solidFill>
              <a:srgbClr val="FF0000"/>
            </a:solidFill>
          </a:ln>
        </p:spPr>
        <p:txBody>
          <a:bodyPr/>
          <a:lstStyle/>
          <a:p>
            <a:pPr>
              <a:buFont typeface="Wingdings" panose="05000000000000000000" pitchFamily="2" charset="2"/>
              <a:buChar char="Ø"/>
            </a:pPr>
            <a:r>
              <a:rPr lang="en-US" dirty="0">
                <a:solidFill>
                  <a:srgbClr val="0000CC"/>
                </a:solidFill>
              </a:rPr>
              <a:t>Disease/medical= 9</a:t>
            </a:r>
          </a:p>
          <a:p>
            <a:pPr>
              <a:buFont typeface="Wingdings" panose="05000000000000000000" pitchFamily="2" charset="2"/>
              <a:buChar char="Ø"/>
            </a:pPr>
            <a:r>
              <a:rPr lang="en-US" dirty="0" smtClean="0">
                <a:solidFill>
                  <a:srgbClr val="0000CC"/>
                </a:solidFill>
              </a:rPr>
              <a:t>Water= 7</a:t>
            </a:r>
            <a:endParaRPr lang="en-US" dirty="0">
              <a:solidFill>
                <a:srgbClr val="0000CC"/>
              </a:solidFill>
            </a:endParaRPr>
          </a:p>
          <a:p>
            <a:pPr>
              <a:buFont typeface="Wingdings" panose="05000000000000000000" pitchFamily="2" charset="2"/>
              <a:buChar char="Ø"/>
            </a:pPr>
            <a:r>
              <a:rPr lang="en-US" dirty="0">
                <a:solidFill>
                  <a:srgbClr val="0000CC"/>
                </a:solidFill>
              </a:rPr>
              <a:t>Education= 2</a:t>
            </a:r>
          </a:p>
          <a:p>
            <a:pPr>
              <a:buFont typeface="Wingdings" panose="05000000000000000000" pitchFamily="2" charset="2"/>
              <a:buChar char="Ø"/>
            </a:pPr>
            <a:r>
              <a:rPr lang="en-US" dirty="0" smtClean="0">
                <a:solidFill>
                  <a:srgbClr val="0000CC"/>
                </a:solidFill>
              </a:rPr>
              <a:t>Economy dev= </a:t>
            </a:r>
            <a:r>
              <a:rPr lang="en-US" dirty="0">
                <a:solidFill>
                  <a:srgbClr val="0000CC"/>
                </a:solidFill>
              </a:rPr>
              <a:t>1</a:t>
            </a:r>
          </a:p>
          <a:p>
            <a:pPr marL="0" indent="0">
              <a:buNone/>
            </a:pPr>
            <a:endParaRPr lang="en-US" dirty="0">
              <a:solidFill>
                <a:srgbClr val="0000CC"/>
              </a:solidFill>
            </a:endParaRPr>
          </a:p>
          <a:p>
            <a:pPr>
              <a:buFont typeface="Wingdings" panose="05000000000000000000" pitchFamily="2" charset="2"/>
              <a:buChar char="Ø"/>
            </a:pPr>
            <a:r>
              <a:rPr lang="en-US" dirty="0" smtClean="0">
                <a:solidFill>
                  <a:srgbClr val="0000CC"/>
                </a:solidFill>
              </a:rPr>
              <a:t>VTT= </a:t>
            </a:r>
            <a:r>
              <a:rPr lang="en-US" dirty="0">
                <a:solidFill>
                  <a:srgbClr val="0000CC"/>
                </a:solidFill>
              </a:rPr>
              <a:t>1</a:t>
            </a:r>
          </a:p>
          <a:p>
            <a:endParaRPr lang="en-US" dirty="0">
              <a:solidFill>
                <a:srgbClr val="0000CC"/>
              </a:solidFill>
            </a:endParaRPr>
          </a:p>
        </p:txBody>
      </p:sp>
      <p:sp>
        <p:nvSpPr>
          <p:cNvPr id="4" name="Rectangle 3"/>
          <p:cNvSpPr/>
          <p:nvPr/>
        </p:nvSpPr>
        <p:spPr>
          <a:xfrm>
            <a:off x="5295885" y="6103283"/>
            <a:ext cx="3581430" cy="410882"/>
          </a:xfrm>
          <a:prstGeom prst="rect">
            <a:avLst/>
          </a:prstGeom>
        </p:spPr>
        <p:txBody>
          <a:bodyPr wrap="none">
            <a:spAutoFit/>
          </a:bodyPr>
          <a:lstStyle/>
          <a:p>
            <a:pPr>
              <a:lnSpc>
                <a:spcPct val="115000"/>
              </a:lnSpc>
              <a:spcAft>
                <a:spcPts val="1000"/>
              </a:spcAft>
            </a:pPr>
            <a:r>
              <a:rPr lang="en-US"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 October </a:t>
            </a:r>
            <a:r>
              <a:rPr lang="en-US" b="1" dirty="0">
                <a:solidFill>
                  <a:srgbClr val="FF0000"/>
                </a:solidFill>
                <a:latin typeface="Calibri" panose="020F0502020204030204" pitchFamily="34" charset="0"/>
                <a:ea typeface="Calibri" panose="020F0502020204030204" pitchFamily="34" charset="0"/>
                <a:cs typeface="Arial" panose="020B0604020202020204" pitchFamily="34" charset="0"/>
              </a:rPr>
              <a:t>19, 2017</a:t>
            </a:r>
            <a:r>
              <a:rPr lang="en-US" b="1" dirty="0">
                <a:solidFill>
                  <a:srgbClr val="FF0000"/>
                </a:solidFill>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b="1" dirty="0">
                <a:solidFill>
                  <a:srgbClr val="FF0000"/>
                </a:solidFill>
                <a:latin typeface="Calibri" panose="020F0502020204030204" pitchFamily="34" charset="0"/>
                <a:ea typeface="Calibri" panose="020F0502020204030204" pitchFamily="34" charset="0"/>
                <a:cs typeface="Arial" panose="020B0604020202020204" pitchFamily="34" charset="0"/>
              </a:rPr>
              <a:t> May 16, 2020</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228600" y="4385358"/>
            <a:ext cx="4712974" cy="2481192"/>
          </a:xfrm>
          <a:prstGeom prst="rect">
            <a:avLst/>
          </a:prstGeom>
          <a:solidFill>
            <a:schemeClr val="bg1"/>
          </a:solidFill>
          <a:ln>
            <a:solidFill>
              <a:srgbClr val="000099"/>
            </a:solidFill>
          </a:ln>
        </p:spPr>
        <p:txBody>
          <a:bodyPr wrap="square">
            <a:spAutoFit/>
          </a:bodyPr>
          <a:lstStyle/>
          <a:p>
            <a:pPr algn="ctr">
              <a:lnSpc>
                <a:spcPct val="115000"/>
              </a:lnSpc>
              <a:spcAft>
                <a:spcPts val="1000"/>
              </a:spcAft>
            </a:pPr>
            <a:r>
              <a:rPr lang="en-US" sz="2400" b="1" dirty="0" smtClean="0">
                <a:solidFill>
                  <a:srgbClr val="FF0000"/>
                </a:solidFill>
                <a:ea typeface="Calibri" panose="020F0502020204030204" pitchFamily="34" charset="0"/>
                <a:cs typeface="Arial" panose="020B0604020202020204" pitchFamily="34" charset="0"/>
              </a:rPr>
              <a:t>12 DGs   </a:t>
            </a:r>
          </a:p>
          <a:p>
            <a:pPr marL="285750" indent="-285750" algn="ctr">
              <a:lnSpc>
                <a:spcPct val="115000"/>
              </a:lnSpc>
              <a:spcAft>
                <a:spcPts val="1000"/>
              </a:spcAft>
              <a:buFont typeface="Arial" panose="020B0604020202020204" pitchFamily="34" charset="0"/>
              <a:buChar char="•"/>
            </a:pPr>
            <a:r>
              <a:rPr lang="en-US" b="1" dirty="0" smtClean="0">
                <a:solidFill>
                  <a:srgbClr val="0000CC"/>
                </a:solidFill>
                <a:ea typeface="Calibri" panose="020F0502020204030204" pitchFamily="34" charset="0"/>
                <a:cs typeface="Arial" panose="020B0604020202020204" pitchFamily="34" charset="0"/>
              </a:rPr>
              <a:t>Civic </a:t>
            </a:r>
            <a:r>
              <a:rPr lang="en-US" b="1" dirty="0">
                <a:solidFill>
                  <a:srgbClr val="0000CC"/>
                </a:solidFill>
                <a:ea typeface="Calibri" panose="020F0502020204030204" pitchFamily="34" charset="0"/>
                <a:cs typeface="Arial" panose="020B0604020202020204" pitchFamily="34" charset="0"/>
              </a:rPr>
              <a:t>education for peace </a:t>
            </a:r>
            <a:r>
              <a:rPr lang="en-US" b="1" dirty="0" smtClean="0">
                <a:solidFill>
                  <a:srgbClr val="0000CC"/>
                </a:solidFill>
                <a:ea typeface="Calibri" panose="020F0502020204030204" pitchFamily="34" charset="0"/>
                <a:cs typeface="Arial" panose="020B0604020202020204" pitchFamily="34" charset="0"/>
              </a:rPr>
              <a:t>building: </a:t>
            </a:r>
          </a:p>
          <a:p>
            <a:pPr algn="ctr">
              <a:lnSpc>
                <a:spcPct val="115000"/>
              </a:lnSpc>
              <a:spcAft>
                <a:spcPts val="1000"/>
              </a:spcAft>
            </a:pPr>
            <a:r>
              <a:rPr lang="en-US" b="1" dirty="0" smtClean="0">
                <a:solidFill>
                  <a:srgbClr val="0000CC"/>
                </a:solidFill>
                <a:ea typeface="Calibri" panose="020F0502020204030204" pitchFamily="34" charset="0"/>
                <a:cs typeface="Arial" panose="020B0604020202020204" pitchFamily="34" charset="0"/>
              </a:rPr>
              <a:t>14 projects: Lebanon – Armenia – Jordan </a:t>
            </a:r>
          </a:p>
          <a:p>
            <a:pPr algn="ctr">
              <a:lnSpc>
                <a:spcPct val="115000"/>
              </a:lnSpc>
              <a:spcAft>
                <a:spcPts val="1000"/>
              </a:spcAft>
            </a:pPr>
            <a:r>
              <a:rPr lang="en-US" b="1" dirty="0" smtClean="0">
                <a:solidFill>
                  <a:srgbClr val="000099"/>
                </a:solidFill>
                <a:ea typeface="Calibri" panose="020F0502020204030204" pitchFamily="34" charset="0"/>
                <a:cs typeface="Arial" panose="020B0604020202020204" pitchFamily="34" charset="0"/>
              </a:rPr>
              <a:t>Gr </a:t>
            </a:r>
            <a:r>
              <a:rPr lang="en-US" b="1" dirty="0">
                <a:solidFill>
                  <a:srgbClr val="000099"/>
                </a:solidFill>
                <a:ea typeface="Calibri" panose="020F0502020204030204" pitchFamily="34" charset="0"/>
                <a:cs typeface="Arial" panose="020B0604020202020204" pitchFamily="34" charset="0"/>
              </a:rPr>
              <a:t>amount </a:t>
            </a:r>
            <a:r>
              <a:rPr lang="en-US" b="1" dirty="0">
                <a:solidFill>
                  <a:srgbClr val="000099"/>
                </a:solidFill>
              </a:rPr>
              <a:t>18170$ [RCs: 67674</a:t>
            </a:r>
            <a:r>
              <a:rPr lang="en-US" b="1" dirty="0" smtClean="0">
                <a:solidFill>
                  <a:srgbClr val="000099"/>
                </a:solidFill>
              </a:rPr>
              <a:t>$]</a:t>
            </a:r>
            <a:endParaRPr lang="en-US" dirty="0">
              <a:solidFill>
                <a:srgbClr val="000099"/>
              </a:solidFill>
              <a:ea typeface="Calibri" panose="020F0502020204030204" pitchFamily="34" charset="0"/>
              <a:cs typeface="Arial" panose="020B0604020202020204" pitchFamily="34" charset="0"/>
            </a:endParaRPr>
          </a:p>
          <a:p>
            <a:pPr>
              <a:lnSpc>
                <a:spcPct val="115000"/>
              </a:lnSpc>
              <a:spcAft>
                <a:spcPts val="1000"/>
              </a:spcAft>
            </a:pPr>
            <a:r>
              <a:rPr lang="en-US" b="1" dirty="0" smtClean="0">
                <a:solidFill>
                  <a:srgbClr val="0000CC"/>
                </a:solidFill>
                <a:ea typeface="Calibri" panose="020F0502020204030204" pitchFamily="34" charset="0"/>
                <a:cs typeface="Arial" panose="020B0604020202020204" pitchFamily="34" charset="0"/>
              </a:rPr>
              <a:t>        </a:t>
            </a:r>
            <a:r>
              <a:rPr lang="en-US" sz="2800" b="1" dirty="0" smtClean="0">
                <a:solidFill>
                  <a:srgbClr val="0000CC"/>
                </a:solidFill>
                <a:ea typeface="Calibri" panose="020F0502020204030204" pitchFamily="34" charset="0"/>
                <a:cs typeface="Arial" panose="020B0604020202020204" pitchFamily="34" charset="0"/>
              </a:rPr>
              <a:t>. </a:t>
            </a:r>
            <a:r>
              <a:rPr lang="en-US" b="1" dirty="0" smtClean="0">
                <a:solidFill>
                  <a:srgbClr val="0000CC"/>
                </a:solidFill>
                <a:ea typeface="Calibri" panose="020F0502020204030204" pitchFamily="34" charset="0"/>
                <a:cs typeface="Arial" panose="020B0604020202020204" pitchFamily="34" charset="0"/>
              </a:rPr>
              <a:t>   COVID-19 : $</a:t>
            </a:r>
            <a:r>
              <a:rPr lang="en-US" b="1" dirty="0" smtClean="0">
                <a:solidFill>
                  <a:srgbClr val="0000CC"/>
                </a:solidFill>
              </a:rPr>
              <a:t>5856</a:t>
            </a:r>
            <a:endParaRPr lang="en-US" b="1" dirty="0">
              <a:solidFill>
                <a:srgbClr val="0000CC"/>
              </a:solidFill>
              <a:effectLst/>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765" y="81360"/>
            <a:ext cx="929390" cy="929390"/>
          </a:xfrm>
          <a:prstGeom prst="rect">
            <a:avLst/>
          </a:prstGeom>
        </p:spPr>
      </p:pic>
    </p:spTree>
    <p:extLst>
      <p:ext uri="{BB962C8B-B14F-4D97-AF65-F5344CB8AC3E}">
        <p14:creationId xmlns:p14="http://schemas.microsoft.com/office/powerpoint/2010/main" xmlns="" val="2888092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0" y="1150940"/>
            <a:ext cx="4572000" cy="936625"/>
            <a:chOff x="4059" y="300"/>
            <a:chExt cx="1701" cy="590"/>
          </a:xfrm>
        </p:grpSpPr>
        <p:sp>
          <p:nvSpPr>
            <p:cNvPr id="17411" name="Rectangle 3"/>
            <p:cNvSpPr>
              <a:spLocks noChangeArrowheads="1"/>
            </p:cNvSpPr>
            <p:nvPr/>
          </p:nvSpPr>
          <p:spPr bwMode="auto">
            <a:xfrm>
              <a:off x="4059" y="300"/>
              <a:ext cx="1701" cy="590"/>
            </a:xfrm>
            <a:prstGeom prst="rect">
              <a:avLst/>
            </a:prstGeom>
            <a:gradFill rotWithShape="1">
              <a:gsLst>
                <a:gs pos="0">
                  <a:srgbClr val="0066FF">
                    <a:alpha val="0"/>
                  </a:srgbClr>
                </a:gs>
                <a:gs pos="50000">
                  <a:srgbClr val="0066FF">
                    <a:alpha val="39999"/>
                  </a:srgbClr>
                </a:gs>
                <a:gs pos="100000">
                  <a:srgbClr val="0066FF">
                    <a:alpha val="0"/>
                  </a:srgbClr>
                </a:gs>
              </a:gsLst>
              <a:lin ang="5400000" scaled="1"/>
            </a:gradFill>
            <a:ln w="9525">
              <a:noFill/>
              <a:miter lim="800000"/>
              <a:headEnd/>
              <a:tailEnd/>
            </a:ln>
            <a:effectLst/>
          </p:spPr>
          <p:txBody>
            <a:bodyPr wrap="none" anchor="ctr"/>
            <a:lstStyle/>
            <a:p>
              <a:pPr>
                <a:defRPr/>
              </a:pPr>
              <a:endParaRPr lang="en-US"/>
            </a:p>
          </p:txBody>
        </p:sp>
        <p:sp>
          <p:nvSpPr>
            <p:cNvPr id="17412" name="Rectangle 4"/>
            <p:cNvSpPr>
              <a:spLocks noChangeArrowheads="1"/>
            </p:cNvSpPr>
            <p:nvPr/>
          </p:nvSpPr>
          <p:spPr bwMode="auto">
            <a:xfrm>
              <a:off x="4059" y="498"/>
              <a:ext cx="1701" cy="194"/>
            </a:xfrm>
            <a:prstGeom prst="rect">
              <a:avLst/>
            </a:prstGeom>
            <a:gradFill rotWithShape="1">
              <a:gsLst>
                <a:gs pos="0">
                  <a:srgbClr val="66CCFF">
                    <a:alpha val="0"/>
                  </a:srgbClr>
                </a:gs>
                <a:gs pos="50000">
                  <a:srgbClr val="66CCFF">
                    <a:alpha val="60001"/>
                  </a:srgbClr>
                </a:gs>
                <a:gs pos="100000">
                  <a:srgbClr val="66CCFF">
                    <a:alpha val="0"/>
                  </a:srgbClr>
                </a:gs>
              </a:gsLst>
              <a:lin ang="5400000" scaled="1"/>
            </a:gradFill>
            <a:ln w="9525">
              <a:noFill/>
              <a:miter lim="800000"/>
              <a:headEnd/>
              <a:tailEnd/>
            </a:ln>
            <a:effectLst/>
          </p:spPr>
          <p:txBody>
            <a:bodyPr wrap="none" anchor="ctr"/>
            <a:lstStyle/>
            <a:p>
              <a:pPr>
                <a:defRPr/>
              </a:pPr>
              <a:endParaRPr lang="en-US"/>
            </a:p>
          </p:txBody>
        </p:sp>
        <p:sp>
          <p:nvSpPr>
            <p:cNvPr id="17413" name="Rectangle 5"/>
            <p:cNvSpPr>
              <a:spLocks noChangeArrowheads="1"/>
            </p:cNvSpPr>
            <p:nvPr/>
          </p:nvSpPr>
          <p:spPr bwMode="auto">
            <a:xfrm>
              <a:off x="4059" y="573"/>
              <a:ext cx="1701" cy="45"/>
            </a:xfrm>
            <a:prstGeom prst="rect">
              <a:avLst/>
            </a:prstGeom>
            <a:gradFill rotWithShape="1">
              <a:gsLst>
                <a:gs pos="0">
                  <a:srgbClr val="66CCFF">
                    <a:alpha val="0"/>
                  </a:srgbClr>
                </a:gs>
                <a:gs pos="50000">
                  <a:srgbClr val="66CCFF">
                    <a:alpha val="60001"/>
                  </a:srgbClr>
                </a:gs>
                <a:gs pos="100000">
                  <a:srgbClr val="66CCFF">
                    <a:alpha val="0"/>
                  </a:srgbClr>
                </a:gs>
              </a:gsLst>
              <a:lin ang="5400000" scaled="1"/>
            </a:gradFill>
            <a:ln w="9525">
              <a:noFill/>
              <a:miter lim="800000"/>
              <a:headEnd/>
              <a:tailEnd/>
            </a:ln>
            <a:effectLst/>
          </p:spPr>
          <p:txBody>
            <a:bodyPr wrap="none" anchor="ctr"/>
            <a:lstStyle/>
            <a:p>
              <a:pPr>
                <a:defRPr/>
              </a:pPr>
              <a:endParaRPr lang="en-US"/>
            </a:p>
          </p:txBody>
        </p:sp>
      </p:grpSp>
      <p:grpSp>
        <p:nvGrpSpPr>
          <p:cNvPr id="3" name="Group 6"/>
          <p:cNvGrpSpPr>
            <a:grpSpLocks/>
          </p:cNvGrpSpPr>
          <p:nvPr/>
        </p:nvGrpSpPr>
        <p:grpSpPr bwMode="auto">
          <a:xfrm>
            <a:off x="0" y="1150940"/>
            <a:ext cx="4572000" cy="936625"/>
            <a:chOff x="4059" y="300"/>
            <a:chExt cx="1701" cy="590"/>
          </a:xfrm>
        </p:grpSpPr>
        <p:sp>
          <p:nvSpPr>
            <p:cNvPr id="17415" name="Rectangle 7"/>
            <p:cNvSpPr>
              <a:spLocks noChangeArrowheads="1"/>
            </p:cNvSpPr>
            <p:nvPr/>
          </p:nvSpPr>
          <p:spPr bwMode="auto">
            <a:xfrm>
              <a:off x="4059" y="300"/>
              <a:ext cx="1701" cy="590"/>
            </a:xfrm>
            <a:prstGeom prst="rect">
              <a:avLst/>
            </a:prstGeom>
            <a:gradFill rotWithShape="1">
              <a:gsLst>
                <a:gs pos="0">
                  <a:srgbClr val="0066FF">
                    <a:alpha val="0"/>
                  </a:srgbClr>
                </a:gs>
                <a:gs pos="50000">
                  <a:srgbClr val="0066FF">
                    <a:alpha val="39999"/>
                  </a:srgbClr>
                </a:gs>
                <a:gs pos="100000">
                  <a:srgbClr val="0066FF">
                    <a:alpha val="0"/>
                  </a:srgbClr>
                </a:gs>
              </a:gsLst>
              <a:lin ang="5400000" scaled="1"/>
            </a:gradFill>
            <a:ln w="9525">
              <a:noFill/>
              <a:miter lim="800000"/>
              <a:headEnd/>
              <a:tailEnd/>
            </a:ln>
            <a:effectLst/>
          </p:spPr>
          <p:txBody>
            <a:bodyPr wrap="none" anchor="ctr"/>
            <a:lstStyle/>
            <a:p>
              <a:pPr>
                <a:defRPr/>
              </a:pPr>
              <a:endParaRPr lang="en-US"/>
            </a:p>
          </p:txBody>
        </p:sp>
        <p:sp>
          <p:nvSpPr>
            <p:cNvPr id="17416" name="Rectangle 8"/>
            <p:cNvSpPr>
              <a:spLocks noChangeArrowheads="1"/>
            </p:cNvSpPr>
            <p:nvPr/>
          </p:nvSpPr>
          <p:spPr bwMode="auto">
            <a:xfrm>
              <a:off x="4059" y="498"/>
              <a:ext cx="1701" cy="194"/>
            </a:xfrm>
            <a:prstGeom prst="rect">
              <a:avLst/>
            </a:prstGeom>
            <a:gradFill rotWithShape="1">
              <a:gsLst>
                <a:gs pos="0">
                  <a:srgbClr val="66CCFF">
                    <a:alpha val="0"/>
                  </a:srgbClr>
                </a:gs>
                <a:gs pos="50000">
                  <a:srgbClr val="66CCFF">
                    <a:alpha val="60001"/>
                  </a:srgbClr>
                </a:gs>
                <a:gs pos="100000">
                  <a:srgbClr val="66CCFF">
                    <a:alpha val="0"/>
                  </a:srgbClr>
                </a:gs>
              </a:gsLst>
              <a:lin ang="5400000" scaled="1"/>
            </a:gradFill>
            <a:ln w="9525">
              <a:noFill/>
              <a:miter lim="800000"/>
              <a:headEnd/>
              <a:tailEnd/>
            </a:ln>
            <a:effectLst/>
          </p:spPr>
          <p:txBody>
            <a:bodyPr wrap="none" anchor="ctr"/>
            <a:lstStyle/>
            <a:p>
              <a:pPr>
                <a:defRPr/>
              </a:pPr>
              <a:endParaRPr lang="en-US"/>
            </a:p>
          </p:txBody>
        </p:sp>
        <p:sp>
          <p:nvSpPr>
            <p:cNvPr id="17417" name="Rectangle 9"/>
            <p:cNvSpPr>
              <a:spLocks noChangeArrowheads="1"/>
            </p:cNvSpPr>
            <p:nvPr/>
          </p:nvSpPr>
          <p:spPr bwMode="auto">
            <a:xfrm>
              <a:off x="4059" y="573"/>
              <a:ext cx="1701" cy="45"/>
            </a:xfrm>
            <a:prstGeom prst="rect">
              <a:avLst/>
            </a:prstGeom>
            <a:gradFill rotWithShape="1">
              <a:gsLst>
                <a:gs pos="0">
                  <a:srgbClr val="66CCFF">
                    <a:alpha val="0"/>
                  </a:srgbClr>
                </a:gs>
                <a:gs pos="50000">
                  <a:srgbClr val="66CCFF">
                    <a:alpha val="60001"/>
                  </a:srgbClr>
                </a:gs>
                <a:gs pos="100000">
                  <a:srgbClr val="66CCFF">
                    <a:alpha val="0"/>
                  </a:srgbClr>
                </a:gs>
              </a:gsLst>
              <a:lin ang="5400000" scaled="1"/>
            </a:gradFill>
            <a:ln w="9525">
              <a:noFill/>
              <a:miter lim="800000"/>
              <a:headEnd/>
              <a:tailEnd/>
            </a:ln>
            <a:effectLst/>
          </p:spPr>
          <p:txBody>
            <a:bodyPr wrap="none" anchor="ctr"/>
            <a:lstStyle/>
            <a:p>
              <a:pPr>
                <a:defRPr/>
              </a:pPr>
              <a:endParaRPr lang="en-US"/>
            </a:p>
          </p:txBody>
        </p:sp>
      </p:grpSp>
      <p:grpSp>
        <p:nvGrpSpPr>
          <p:cNvPr id="4" name="Group 10"/>
          <p:cNvGrpSpPr>
            <a:grpSpLocks/>
          </p:cNvGrpSpPr>
          <p:nvPr/>
        </p:nvGrpSpPr>
        <p:grpSpPr bwMode="auto">
          <a:xfrm>
            <a:off x="2268541" y="-531812"/>
            <a:ext cx="4681537" cy="4681538"/>
            <a:chOff x="1429" y="-788"/>
            <a:chExt cx="2949" cy="2949"/>
          </a:xfrm>
        </p:grpSpPr>
        <p:sp>
          <p:nvSpPr>
            <p:cNvPr id="5179" name="Oval 11"/>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80" name="Oval 12"/>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81" name="Oval 13"/>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sp>
        <p:nvSpPr>
          <p:cNvPr id="17422" name="Rectangle 14"/>
          <p:cNvSpPr>
            <a:spLocks noChangeArrowheads="1"/>
          </p:cNvSpPr>
          <p:nvPr/>
        </p:nvSpPr>
        <p:spPr bwMode="auto">
          <a:xfrm>
            <a:off x="4787902" y="2"/>
            <a:ext cx="4356100" cy="4149725"/>
          </a:xfrm>
          <a:prstGeom prst="rect">
            <a:avLst/>
          </a:prstGeom>
          <a:gradFill rotWithShape="1">
            <a:gsLst>
              <a:gs pos="0">
                <a:srgbClr val="000F41">
                  <a:alpha val="0"/>
                </a:srgbClr>
              </a:gs>
              <a:gs pos="100000">
                <a:srgbClr val="000F41">
                  <a:alpha val="89998"/>
                </a:srgbClr>
              </a:gs>
            </a:gsLst>
            <a:lin ang="0" scaled="1"/>
          </a:gradFill>
          <a:ln w="9525">
            <a:noFill/>
            <a:miter lim="800000"/>
            <a:headEnd/>
            <a:tailEnd/>
          </a:ln>
        </p:spPr>
        <p:txBody>
          <a:bodyPr wrap="none" anchor="ctr"/>
          <a:lstStyle/>
          <a:p>
            <a:endParaRPr lang="en-US"/>
          </a:p>
        </p:txBody>
      </p:sp>
      <p:sp>
        <p:nvSpPr>
          <p:cNvPr id="17423" name="Rectangle 15"/>
          <p:cNvSpPr>
            <a:spLocks noChangeArrowheads="1"/>
          </p:cNvSpPr>
          <p:nvPr/>
        </p:nvSpPr>
        <p:spPr bwMode="auto">
          <a:xfrm flipH="1">
            <a:off x="2" y="-26988"/>
            <a:ext cx="4356100" cy="4149726"/>
          </a:xfrm>
          <a:prstGeom prst="rect">
            <a:avLst/>
          </a:prstGeom>
          <a:gradFill rotWithShape="1">
            <a:gsLst>
              <a:gs pos="0">
                <a:srgbClr val="000F41">
                  <a:alpha val="0"/>
                </a:srgbClr>
              </a:gs>
              <a:gs pos="100000">
                <a:srgbClr val="000F41">
                  <a:alpha val="89998"/>
                </a:srgbClr>
              </a:gs>
            </a:gsLst>
            <a:lin ang="0" scaled="1"/>
          </a:gradFill>
          <a:ln w="9525">
            <a:noFill/>
            <a:miter lim="800000"/>
            <a:headEnd/>
            <a:tailEnd/>
          </a:ln>
        </p:spPr>
        <p:txBody>
          <a:bodyPr wrap="none" anchor="ctr"/>
          <a:lstStyle/>
          <a:p>
            <a:endParaRPr lang="en-US"/>
          </a:p>
        </p:txBody>
      </p:sp>
      <p:grpSp>
        <p:nvGrpSpPr>
          <p:cNvPr id="5" name="Group 16"/>
          <p:cNvGrpSpPr>
            <a:grpSpLocks/>
          </p:cNvGrpSpPr>
          <p:nvPr/>
        </p:nvGrpSpPr>
        <p:grpSpPr bwMode="auto">
          <a:xfrm>
            <a:off x="4500565" y="1700213"/>
            <a:ext cx="142875" cy="1152525"/>
            <a:chOff x="1429" y="-788"/>
            <a:chExt cx="2949" cy="2949"/>
          </a:xfrm>
        </p:grpSpPr>
        <p:sp>
          <p:nvSpPr>
            <p:cNvPr id="5176" name="Oval 17"/>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77" name="Oval 18"/>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78" name="Oval 19"/>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6" name="Group 20"/>
          <p:cNvGrpSpPr>
            <a:grpSpLocks/>
          </p:cNvGrpSpPr>
          <p:nvPr/>
        </p:nvGrpSpPr>
        <p:grpSpPr bwMode="auto">
          <a:xfrm>
            <a:off x="4500565" y="1700213"/>
            <a:ext cx="142875" cy="1152525"/>
            <a:chOff x="1429" y="-788"/>
            <a:chExt cx="2949" cy="2949"/>
          </a:xfrm>
        </p:grpSpPr>
        <p:sp>
          <p:nvSpPr>
            <p:cNvPr id="5173" name="Oval 21"/>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74" name="Oval 22"/>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75" name="Oval 23"/>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7" name="Group 24"/>
          <p:cNvGrpSpPr>
            <a:grpSpLocks/>
          </p:cNvGrpSpPr>
          <p:nvPr/>
        </p:nvGrpSpPr>
        <p:grpSpPr bwMode="auto">
          <a:xfrm rot="5400000">
            <a:off x="3617915" y="998540"/>
            <a:ext cx="180975" cy="1152525"/>
            <a:chOff x="1429" y="-788"/>
            <a:chExt cx="2949" cy="2949"/>
          </a:xfrm>
        </p:grpSpPr>
        <p:sp>
          <p:nvSpPr>
            <p:cNvPr id="5170" name="Oval 25"/>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71" name="Oval 26"/>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72" name="Oval 27"/>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8" name="Group 28"/>
          <p:cNvGrpSpPr>
            <a:grpSpLocks/>
          </p:cNvGrpSpPr>
          <p:nvPr/>
        </p:nvGrpSpPr>
        <p:grpSpPr bwMode="auto">
          <a:xfrm rot="5400000">
            <a:off x="5147470" y="980282"/>
            <a:ext cx="144462" cy="1152525"/>
            <a:chOff x="1429" y="-788"/>
            <a:chExt cx="2949" cy="2949"/>
          </a:xfrm>
        </p:grpSpPr>
        <p:sp>
          <p:nvSpPr>
            <p:cNvPr id="5167" name="Oval 29"/>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68" name="Oval 30"/>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69" name="Oval 31"/>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9" name="Group 32"/>
          <p:cNvGrpSpPr>
            <a:grpSpLocks/>
          </p:cNvGrpSpPr>
          <p:nvPr/>
        </p:nvGrpSpPr>
        <p:grpSpPr bwMode="auto">
          <a:xfrm rot="-1800000">
            <a:off x="4859339" y="1484315"/>
            <a:ext cx="144463" cy="1152525"/>
            <a:chOff x="1429" y="-788"/>
            <a:chExt cx="2949" cy="2949"/>
          </a:xfrm>
        </p:grpSpPr>
        <p:sp>
          <p:nvSpPr>
            <p:cNvPr id="5164" name="Oval 33"/>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65" name="Oval 34"/>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66" name="Oval 35"/>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10" name="Group 36"/>
          <p:cNvGrpSpPr>
            <a:grpSpLocks/>
          </p:cNvGrpSpPr>
          <p:nvPr/>
        </p:nvGrpSpPr>
        <p:grpSpPr bwMode="auto">
          <a:xfrm rot="1800000">
            <a:off x="4140201" y="1628777"/>
            <a:ext cx="134939" cy="1152525"/>
            <a:chOff x="1429" y="-788"/>
            <a:chExt cx="2949" cy="2949"/>
          </a:xfrm>
        </p:grpSpPr>
        <p:sp>
          <p:nvSpPr>
            <p:cNvPr id="5161" name="Oval 37"/>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62" name="Oval 38"/>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63" name="Oval 39"/>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11" name="Group 40"/>
          <p:cNvGrpSpPr>
            <a:grpSpLocks/>
          </p:cNvGrpSpPr>
          <p:nvPr/>
        </p:nvGrpSpPr>
        <p:grpSpPr bwMode="auto">
          <a:xfrm rot="9000000">
            <a:off x="4140203" y="549275"/>
            <a:ext cx="144463" cy="1152525"/>
            <a:chOff x="1429" y="-788"/>
            <a:chExt cx="2949" cy="2949"/>
          </a:xfrm>
        </p:grpSpPr>
        <p:sp>
          <p:nvSpPr>
            <p:cNvPr id="5158" name="Oval 41"/>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59" name="Oval 42"/>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60" name="Oval 43"/>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grpSp>
        <p:nvGrpSpPr>
          <p:cNvPr id="12" name="Group 44"/>
          <p:cNvGrpSpPr>
            <a:grpSpLocks/>
          </p:cNvGrpSpPr>
          <p:nvPr/>
        </p:nvGrpSpPr>
        <p:grpSpPr bwMode="auto">
          <a:xfrm rot="-8100000">
            <a:off x="4940301" y="539750"/>
            <a:ext cx="127000" cy="1152525"/>
            <a:chOff x="1429" y="-788"/>
            <a:chExt cx="2949" cy="2949"/>
          </a:xfrm>
        </p:grpSpPr>
        <p:sp>
          <p:nvSpPr>
            <p:cNvPr id="5155" name="Oval 45"/>
            <p:cNvSpPr>
              <a:spLocks noChangeArrowheads="1"/>
            </p:cNvSpPr>
            <p:nvPr/>
          </p:nvSpPr>
          <p:spPr bwMode="auto">
            <a:xfrm>
              <a:off x="1429" y="-788"/>
              <a:ext cx="2949" cy="2949"/>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5156" name="Oval 46"/>
            <p:cNvSpPr>
              <a:spLocks noChangeArrowheads="1"/>
            </p:cNvSpPr>
            <p:nvPr/>
          </p:nvSpPr>
          <p:spPr bwMode="auto">
            <a:xfrm>
              <a:off x="2109" y="-244"/>
              <a:ext cx="1633" cy="1633"/>
            </a:xfrm>
            <a:prstGeom prst="ellipse">
              <a:avLst/>
            </a:prstGeom>
            <a:gradFill rotWithShape="1">
              <a:gsLst>
                <a:gs pos="0">
                  <a:srgbClr val="66CCFF">
                    <a:alpha val="50000"/>
                  </a:srgbClr>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sp>
          <p:nvSpPr>
            <p:cNvPr id="5157" name="Oval 47"/>
            <p:cNvSpPr>
              <a:spLocks noChangeArrowheads="1"/>
            </p:cNvSpPr>
            <p:nvPr/>
          </p:nvSpPr>
          <p:spPr bwMode="auto">
            <a:xfrm>
              <a:off x="2491" y="192"/>
              <a:ext cx="817" cy="817"/>
            </a:xfrm>
            <a:prstGeom prst="ellipse">
              <a:avLst/>
            </a:prstGeom>
            <a:gradFill rotWithShape="1">
              <a:gsLst>
                <a:gs pos="0">
                  <a:srgbClr val="66CCFF"/>
                </a:gs>
                <a:gs pos="100000">
                  <a:srgbClr val="66CCFF">
                    <a:alpha val="0"/>
                  </a:srgbClr>
                </a:gs>
              </a:gsLst>
              <a:path path="shape">
                <a:fillToRect l="50000" t="50000" r="50000" b="50000"/>
              </a:path>
            </a:gradFill>
            <a:ln w="9525">
              <a:noFill/>
              <a:round/>
              <a:headEnd/>
              <a:tailEnd/>
            </a:ln>
          </p:spPr>
          <p:txBody>
            <a:bodyPr wrap="none" anchor="ctr"/>
            <a:lstStyle/>
            <a:p>
              <a:endParaRPr lang="en-US"/>
            </a:p>
          </p:txBody>
        </p:sp>
      </p:grpSp>
      <p:sp>
        <p:nvSpPr>
          <p:cNvPr id="17456" name="Text Box 48"/>
          <p:cNvSpPr txBox="1">
            <a:spLocks noChangeArrowheads="1"/>
          </p:cNvSpPr>
          <p:nvPr/>
        </p:nvSpPr>
        <p:spPr bwMode="auto">
          <a:xfrm>
            <a:off x="273004" y="855309"/>
            <a:ext cx="8696804" cy="116955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l" rtl="0">
              <a:defRPr/>
            </a:pPr>
            <a:r>
              <a:rPr lang="en-US" sz="7000" b="1" dirty="0" smtClean="0">
                <a:solidFill>
                  <a:schemeClr val="bg1"/>
                </a:solidFill>
              </a:rPr>
              <a:t>The Rotary Foundation</a:t>
            </a:r>
            <a:endParaRPr lang="en-US" sz="7000" b="1" dirty="0">
              <a:solidFill>
                <a:schemeClr val="bg1"/>
              </a:solidFill>
            </a:endParaRPr>
          </a:p>
        </p:txBody>
      </p:sp>
      <p:sp>
        <p:nvSpPr>
          <p:cNvPr id="17457" name="Text Box 49"/>
          <p:cNvSpPr txBox="1">
            <a:spLocks noChangeArrowheads="1"/>
          </p:cNvSpPr>
          <p:nvPr/>
        </p:nvSpPr>
        <p:spPr bwMode="auto">
          <a:xfrm>
            <a:off x="491590" y="1776796"/>
            <a:ext cx="8229599" cy="1569660"/>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ctr">
              <a:defRPr/>
            </a:pPr>
            <a:r>
              <a:rPr lang="en-US" sz="4800" b="1" dirty="0">
                <a:solidFill>
                  <a:schemeClr val="bg1"/>
                </a:solidFill>
              </a:rPr>
              <a:t>Grant Management </a:t>
            </a:r>
            <a:r>
              <a:rPr lang="en-US" sz="4800" b="1" dirty="0" smtClean="0">
                <a:solidFill>
                  <a:schemeClr val="bg1"/>
                </a:solidFill>
              </a:rPr>
              <a:t>Seminar</a:t>
            </a:r>
          </a:p>
          <a:p>
            <a:pPr algn="ctr">
              <a:defRPr/>
            </a:pPr>
            <a:r>
              <a:rPr lang="en-US" sz="4800" b="1" dirty="0" smtClean="0">
                <a:solidFill>
                  <a:schemeClr val="bg1"/>
                </a:solidFill>
              </a:rPr>
              <a:t>RI District 2452</a:t>
            </a:r>
            <a:endParaRPr lang="en-US" sz="4800" b="1" dirty="0">
              <a:solidFill>
                <a:srgbClr val="FFFF00"/>
              </a:solidFill>
            </a:endParaRPr>
          </a:p>
        </p:txBody>
      </p:sp>
      <p:sp>
        <p:nvSpPr>
          <p:cNvPr id="17459" name="Rectangle 51"/>
          <p:cNvSpPr>
            <a:spLocks noChangeArrowheads="1"/>
          </p:cNvSpPr>
          <p:nvPr/>
        </p:nvSpPr>
        <p:spPr bwMode="auto">
          <a:xfrm>
            <a:off x="8027990" y="3284538"/>
            <a:ext cx="1116012" cy="431800"/>
          </a:xfrm>
          <a:prstGeom prst="rect">
            <a:avLst/>
          </a:prstGeom>
          <a:gradFill rotWithShape="1">
            <a:gsLst>
              <a:gs pos="0">
                <a:srgbClr val="66FFFF">
                  <a:alpha val="0"/>
                </a:srgbClr>
              </a:gs>
              <a:gs pos="100000">
                <a:srgbClr val="66FFFF"/>
              </a:gs>
            </a:gsLst>
            <a:lin ang="0" scaled="1"/>
          </a:gradFill>
          <a:ln w="9525">
            <a:noFill/>
            <a:miter lim="800000"/>
            <a:headEnd/>
            <a:tailEnd/>
          </a:ln>
        </p:spPr>
        <p:txBody>
          <a:bodyPr wrap="none" anchor="ctr"/>
          <a:lstStyle/>
          <a:p>
            <a:endParaRPr lang="en-US"/>
          </a:p>
        </p:txBody>
      </p:sp>
      <p:sp>
        <p:nvSpPr>
          <p:cNvPr id="17460" name="Rectangle 52"/>
          <p:cNvSpPr>
            <a:spLocks noChangeArrowheads="1"/>
          </p:cNvSpPr>
          <p:nvPr/>
        </p:nvSpPr>
        <p:spPr bwMode="auto">
          <a:xfrm>
            <a:off x="7235825" y="3284538"/>
            <a:ext cx="792163" cy="431800"/>
          </a:xfrm>
          <a:prstGeom prst="rect">
            <a:avLst/>
          </a:prstGeom>
          <a:gradFill rotWithShape="1">
            <a:gsLst>
              <a:gs pos="0">
                <a:srgbClr val="66FFFF">
                  <a:alpha val="0"/>
                </a:srgbClr>
              </a:gs>
              <a:gs pos="100000">
                <a:srgbClr val="66FFFF"/>
              </a:gs>
            </a:gsLst>
            <a:lin ang="0" scaled="1"/>
          </a:gradFill>
          <a:ln w="9525">
            <a:noFill/>
            <a:miter lim="800000"/>
            <a:headEnd/>
            <a:tailEnd/>
          </a:ln>
        </p:spPr>
        <p:txBody>
          <a:bodyPr wrap="none" anchor="ctr"/>
          <a:lstStyle/>
          <a:p>
            <a:endParaRPr lang="en-US"/>
          </a:p>
        </p:txBody>
      </p:sp>
      <p:sp>
        <p:nvSpPr>
          <p:cNvPr id="17461" name="Rectangle 53"/>
          <p:cNvSpPr>
            <a:spLocks noChangeArrowheads="1"/>
          </p:cNvSpPr>
          <p:nvPr/>
        </p:nvSpPr>
        <p:spPr bwMode="auto">
          <a:xfrm>
            <a:off x="6804025" y="3284538"/>
            <a:ext cx="360363" cy="431800"/>
          </a:xfrm>
          <a:prstGeom prst="rect">
            <a:avLst/>
          </a:prstGeom>
          <a:gradFill rotWithShape="1">
            <a:gsLst>
              <a:gs pos="0">
                <a:srgbClr val="66FFFF">
                  <a:alpha val="0"/>
                </a:srgbClr>
              </a:gs>
              <a:gs pos="100000">
                <a:srgbClr val="66FFFF"/>
              </a:gs>
            </a:gsLst>
            <a:lin ang="0" scaled="1"/>
          </a:gradFill>
          <a:ln w="9525">
            <a:noFill/>
            <a:miter lim="800000"/>
            <a:headEnd/>
            <a:tailEnd/>
          </a:ln>
        </p:spPr>
        <p:txBody>
          <a:bodyPr wrap="none" anchor="ctr"/>
          <a:lstStyle/>
          <a:p>
            <a:endParaRPr lang="en-US"/>
          </a:p>
        </p:txBody>
      </p:sp>
      <p:sp>
        <p:nvSpPr>
          <p:cNvPr id="17462" name="Rectangle 54"/>
          <p:cNvSpPr>
            <a:spLocks noChangeArrowheads="1"/>
          </p:cNvSpPr>
          <p:nvPr/>
        </p:nvSpPr>
        <p:spPr bwMode="auto">
          <a:xfrm>
            <a:off x="6443663" y="3284538"/>
            <a:ext cx="215900" cy="431800"/>
          </a:xfrm>
          <a:prstGeom prst="rect">
            <a:avLst/>
          </a:prstGeom>
          <a:gradFill rotWithShape="1">
            <a:gsLst>
              <a:gs pos="0">
                <a:srgbClr val="66FFFF">
                  <a:alpha val="0"/>
                </a:srgbClr>
              </a:gs>
              <a:gs pos="100000">
                <a:srgbClr val="66FFFF"/>
              </a:gs>
            </a:gsLst>
            <a:lin ang="0" scaled="1"/>
          </a:gradFill>
          <a:ln w="9525">
            <a:noFill/>
            <a:miter lim="800000"/>
            <a:headEnd/>
            <a:tailEnd/>
          </a:ln>
        </p:spPr>
        <p:txBody>
          <a:bodyPr wrap="none" anchor="ctr"/>
          <a:lstStyle/>
          <a:p>
            <a:endParaRPr lang="en-US"/>
          </a:p>
        </p:txBody>
      </p:sp>
      <p:sp>
        <p:nvSpPr>
          <p:cNvPr id="17463" name="Rectangle 55"/>
          <p:cNvSpPr>
            <a:spLocks noChangeArrowheads="1"/>
          </p:cNvSpPr>
          <p:nvPr/>
        </p:nvSpPr>
        <p:spPr bwMode="auto">
          <a:xfrm flipH="1">
            <a:off x="2" y="3284538"/>
            <a:ext cx="1146175" cy="431800"/>
          </a:xfrm>
          <a:prstGeom prst="rect">
            <a:avLst/>
          </a:prstGeom>
          <a:gradFill rotWithShape="1">
            <a:gsLst>
              <a:gs pos="0">
                <a:srgbClr val="43D32B">
                  <a:alpha val="0"/>
                </a:srgbClr>
              </a:gs>
              <a:gs pos="100000">
                <a:srgbClr val="43D32B"/>
              </a:gs>
            </a:gsLst>
            <a:lin ang="0" scaled="1"/>
          </a:gradFill>
          <a:ln w="9525">
            <a:noFill/>
            <a:miter lim="800000"/>
            <a:headEnd/>
            <a:tailEnd/>
          </a:ln>
        </p:spPr>
        <p:txBody>
          <a:bodyPr wrap="none" anchor="ctr"/>
          <a:lstStyle/>
          <a:p>
            <a:endParaRPr lang="en-US"/>
          </a:p>
        </p:txBody>
      </p:sp>
      <p:sp>
        <p:nvSpPr>
          <p:cNvPr id="17464" name="Rectangle 56"/>
          <p:cNvSpPr>
            <a:spLocks noChangeArrowheads="1"/>
          </p:cNvSpPr>
          <p:nvPr/>
        </p:nvSpPr>
        <p:spPr bwMode="auto">
          <a:xfrm flipH="1">
            <a:off x="1146175" y="3284538"/>
            <a:ext cx="812800" cy="431800"/>
          </a:xfrm>
          <a:prstGeom prst="rect">
            <a:avLst/>
          </a:prstGeom>
          <a:gradFill rotWithShape="1">
            <a:gsLst>
              <a:gs pos="0">
                <a:srgbClr val="43D32B">
                  <a:alpha val="0"/>
                </a:srgbClr>
              </a:gs>
              <a:gs pos="100000">
                <a:srgbClr val="43D32B"/>
              </a:gs>
            </a:gsLst>
            <a:lin ang="0" scaled="1"/>
          </a:gradFill>
          <a:ln w="9525">
            <a:noFill/>
            <a:miter lim="800000"/>
            <a:headEnd/>
            <a:tailEnd/>
          </a:ln>
        </p:spPr>
        <p:txBody>
          <a:bodyPr wrap="none" anchor="ctr"/>
          <a:lstStyle/>
          <a:p>
            <a:endParaRPr lang="en-US"/>
          </a:p>
        </p:txBody>
      </p:sp>
      <p:sp>
        <p:nvSpPr>
          <p:cNvPr id="17465" name="Rectangle 57"/>
          <p:cNvSpPr>
            <a:spLocks noChangeArrowheads="1"/>
          </p:cNvSpPr>
          <p:nvPr/>
        </p:nvSpPr>
        <p:spPr bwMode="auto">
          <a:xfrm flipH="1">
            <a:off x="2032000" y="3284538"/>
            <a:ext cx="369888" cy="431800"/>
          </a:xfrm>
          <a:prstGeom prst="rect">
            <a:avLst/>
          </a:prstGeom>
          <a:gradFill rotWithShape="1">
            <a:gsLst>
              <a:gs pos="0">
                <a:srgbClr val="43D32B">
                  <a:alpha val="0"/>
                </a:srgbClr>
              </a:gs>
              <a:gs pos="100000">
                <a:srgbClr val="43D32B"/>
              </a:gs>
            </a:gsLst>
            <a:lin ang="0" scaled="1"/>
          </a:gradFill>
          <a:ln w="9525">
            <a:noFill/>
            <a:miter lim="800000"/>
            <a:headEnd/>
            <a:tailEnd/>
          </a:ln>
        </p:spPr>
        <p:txBody>
          <a:bodyPr wrap="none" anchor="ctr"/>
          <a:lstStyle/>
          <a:p>
            <a:endParaRPr lang="en-US"/>
          </a:p>
        </p:txBody>
      </p:sp>
      <p:sp>
        <p:nvSpPr>
          <p:cNvPr id="17466" name="Rectangle 58"/>
          <p:cNvSpPr>
            <a:spLocks noChangeArrowheads="1"/>
          </p:cNvSpPr>
          <p:nvPr/>
        </p:nvSpPr>
        <p:spPr bwMode="auto">
          <a:xfrm flipH="1">
            <a:off x="2549525" y="3284538"/>
            <a:ext cx="222251" cy="431800"/>
          </a:xfrm>
          <a:prstGeom prst="rect">
            <a:avLst/>
          </a:prstGeom>
          <a:gradFill rotWithShape="1">
            <a:gsLst>
              <a:gs pos="0">
                <a:srgbClr val="43D32B">
                  <a:alpha val="0"/>
                </a:srgbClr>
              </a:gs>
              <a:gs pos="100000">
                <a:srgbClr val="43D32B"/>
              </a:gs>
            </a:gsLst>
            <a:lin ang="0" scaled="1"/>
          </a:gradFill>
          <a:ln w="9525">
            <a:noFill/>
            <a:miter lim="800000"/>
            <a:headEnd/>
            <a:tailEnd/>
          </a:ln>
        </p:spPr>
        <p:txBody>
          <a:bodyPr wrap="none" anchor="ctr"/>
          <a:lstStyle/>
          <a:p>
            <a:endParaRPr lang="en-US"/>
          </a:p>
        </p:txBody>
      </p:sp>
      <p:sp>
        <p:nvSpPr>
          <p:cNvPr id="17467" name="Oval 59"/>
          <p:cNvSpPr>
            <a:spLocks noChangeArrowheads="1"/>
          </p:cNvSpPr>
          <p:nvPr/>
        </p:nvSpPr>
        <p:spPr bwMode="auto">
          <a:xfrm>
            <a:off x="152402" y="1209675"/>
            <a:ext cx="3830639" cy="5099050"/>
          </a:xfrm>
          <a:prstGeom prst="ellipse">
            <a:avLst/>
          </a:prstGeom>
          <a:gradFill rotWithShape="1">
            <a:gsLst>
              <a:gs pos="0">
                <a:srgbClr val="0066FF">
                  <a:alpha val="50000"/>
                </a:srgbClr>
              </a:gs>
              <a:gs pos="100000">
                <a:srgbClr val="0066FF">
                  <a:alpha val="0"/>
                </a:srgbClr>
              </a:gs>
            </a:gsLst>
            <a:path path="shape">
              <a:fillToRect l="50000" t="50000" r="50000" b="50000"/>
            </a:path>
          </a:gradFill>
          <a:ln w="9525">
            <a:noFill/>
            <a:round/>
            <a:headEnd/>
            <a:tailEnd/>
          </a:ln>
        </p:spPr>
        <p:txBody>
          <a:bodyPr wrap="none" anchor="ctr"/>
          <a:lstStyle/>
          <a:p>
            <a:endParaRPr lang="en-US"/>
          </a:p>
        </p:txBody>
      </p:sp>
      <p:sp>
        <p:nvSpPr>
          <p:cNvPr id="17469" name="Text Box 61"/>
          <p:cNvSpPr txBox="1">
            <a:spLocks noChangeArrowheads="1"/>
          </p:cNvSpPr>
          <p:nvPr/>
        </p:nvSpPr>
        <p:spPr bwMode="auto">
          <a:xfrm>
            <a:off x="457200" y="4815621"/>
            <a:ext cx="7772400" cy="1569660"/>
          </a:xfrm>
          <a:prstGeom prst="rect">
            <a:avLst/>
          </a:prstGeom>
          <a:noFill/>
          <a:ln w="9525">
            <a:noFill/>
            <a:miter lim="800000"/>
            <a:headEnd/>
            <a:tailEnd/>
          </a:ln>
        </p:spPr>
        <p:txBody>
          <a:bodyPr wrap="square">
            <a:spAutoFit/>
          </a:bodyPr>
          <a:lstStyle/>
          <a:p>
            <a:r>
              <a:rPr lang="en-US" altLang="en-US" sz="2400" dirty="0" smtClean="0">
                <a:solidFill>
                  <a:srgbClr val="FFFF00"/>
                </a:solidFill>
                <a:latin typeface="Georgia" panose="02040502050405020303" pitchFamily="18" charset="0"/>
              </a:rPr>
              <a:t>TRF Team chair: PDG </a:t>
            </a:r>
            <a:r>
              <a:rPr lang="en-US" altLang="en-US" sz="2400" dirty="0">
                <a:solidFill>
                  <a:srgbClr val="FFFF00"/>
                </a:solidFill>
                <a:latin typeface="Georgia" panose="02040502050405020303" pitchFamily="18" charset="0"/>
              </a:rPr>
              <a:t>Michel P. Jazzar</a:t>
            </a:r>
          </a:p>
          <a:p>
            <a:r>
              <a:rPr lang="en-US" altLang="en-US" sz="2400" dirty="0" smtClean="0">
                <a:solidFill>
                  <a:srgbClr val="FFFF00"/>
                </a:solidFill>
                <a:latin typeface="Georgia" panose="02040502050405020303" pitchFamily="18" charset="0"/>
              </a:rPr>
              <a:t>RC Kesrouan, Lebanon.</a:t>
            </a:r>
          </a:p>
          <a:p>
            <a:r>
              <a:rPr lang="en-US" altLang="en-US" sz="2400" dirty="0" smtClean="0">
                <a:solidFill>
                  <a:srgbClr val="FFFF00"/>
                </a:solidFill>
                <a:latin typeface="Georgia" panose="02040502050405020303" pitchFamily="18" charset="0"/>
              </a:rPr>
              <a:t>DRFC Chair </a:t>
            </a:r>
            <a:r>
              <a:rPr lang="en-US" altLang="en-US" sz="2400" dirty="0">
                <a:solidFill>
                  <a:srgbClr val="FFFF00"/>
                </a:solidFill>
                <a:latin typeface="Georgia" panose="02040502050405020303" pitchFamily="18" charset="0"/>
              </a:rPr>
              <a:t>2020-21 and 2021-22</a:t>
            </a:r>
          </a:p>
          <a:p>
            <a:r>
              <a:rPr lang="en-US" altLang="en-US" sz="2400" dirty="0">
                <a:solidFill>
                  <a:srgbClr val="FFFF00"/>
                </a:solidFill>
                <a:latin typeface="Georgia" panose="02040502050405020303" pitchFamily="18" charset="0"/>
              </a:rPr>
              <a:t>RI Representative for UN-ESCWA </a:t>
            </a:r>
            <a:r>
              <a:rPr lang="en-US" altLang="en-US" sz="2400" dirty="0" smtClean="0">
                <a:solidFill>
                  <a:srgbClr val="FFFF00"/>
                </a:solidFill>
                <a:latin typeface="Georgia" panose="02040502050405020303" pitchFamily="18" charset="0"/>
              </a:rPr>
              <a:t>2006-2020</a:t>
            </a:r>
            <a:endParaRPr lang="en-US" altLang="en-US" sz="2400" dirty="0">
              <a:solidFill>
                <a:srgbClr val="FFFF00"/>
              </a:solidFill>
              <a:latin typeface="Georgia" panose="02040502050405020303" pitchFamily="18" charset="0"/>
            </a:endParaRPr>
          </a:p>
        </p:txBody>
      </p:sp>
      <p:sp>
        <p:nvSpPr>
          <p:cNvPr id="17472" name="Rectangle 64"/>
          <p:cNvSpPr>
            <a:spLocks noChangeArrowheads="1"/>
          </p:cNvSpPr>
          <p:nvPr/>
        </p:nvSpPr>
        <p:spPr bwMode="auto">
          <a:xfrm>
            <a:off x="1908175" y="3284537"/>
            <a:ext cx="7235825" cy="431800"/>
          </a:xfrm>
          <a:prstGeom prst="rect">
            <a:avLst/>
          </a:prstGeom>
          <a:gradFill rotWithShape="1">
            <a:gsLst>
              <a:gs pos="0">
                <a:srgbClr val="F65050">
                  <a:alpha val="0"/>
                </a:srgbClr>
              </a:gs>
              <a:gs pos="100000">
                <a:srgbClr val="F65050"/>
              </a:gs>
            </a:gsLst>
            <a:lin ang="0" scaled="1"/>
          </a:gradFill>
          <a:ln w="9525">
            <a:noFill/>
            <a:miter lim="800000"/>
            <a:headEnd/>
            <a:tailEnd/>
          </a:ln>
        </p:spPr>
        <p:txBody>
          <a:bodyPr wrap="none" anchor="ctr"/>
          <a:lstStyle/>
          <a:p>
            <a:endParaRPr lang="en-US" dirty="0"/>
          </a:p>
        </p:txBody>
      </p:sp>
      <p:sp>
        <p:nvSpPr>
          <p:cNvPr id="17473" name="Text Box 65"/>
          <p:cNvSpPr txBox="1">
            <a:spLocks noChangeArrowheads="1"/>
          </p:cNvSpPr>
          <p:nvPr/>
        </p:nvSpPr>
        <p:spPr bwMode="auto">
          <a:xfrm>
            <a:off x="4295427" y="3057984"/>
            <a:ext cx="2249334" cy="830997"/>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l" rtl="0">
              <a:defRPr/>
            </a:pPr>
            <a:r>
              <a:rPr lang="en-US" sz="4800" b="1" dirty="0" smtClean="0">
                <a:solidFill>
                  <a:srgbClr val="FFFF00"/>
                </a:solidFill>
              </a:rPr>
              <a:t>2020-21</a:t>
            </a:r>
            <a:endParaRPr lang="en-US" sz="4800" b="1" dirty="0">
              <a:solidFill>
                <a:srgbClr val="FFFF00"/>
              </a:solidFill>
            </a:endParaRPr>
          </a:p>
        </p:txBody>
      </p:sp>
      <p:sp>
        <p:nvSpPr>
          <p:cNvPr id="17474" name="Text Box 66"/>
          <p:cNvSpPr txBox="1">
            <a:spLocks noChangeArrowheads="1"/>
          </p:cNvSpPr>
          <p:nvPr/>
        </p:nvSpPr>
        <p:spPr bwMode="auto">
          <a:xfrm>
            <a:off x="3425687" y="3072850"/>
            <a:ext cx="4367589" cy="830997"/>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l" rtl="0">
              <a:defRPr/>
            </a:pPr>
            <a:r>
              <a:rPr lang="en-US" sz="4800" b="1" dirty="0" smtClean="0">
                <a:solidFill>
                  <a:srgbClr val="FFFF00"/>
                </a:solidFill>
              </a:rPr>
              <a:t>RY</a:t>
            </a:r>
            <a:endParaRPr lang="en-US" sz="4800" b="1" dirty="0">
              <a:solidFill>
                <a:srgbClr val="FFFF00"/>
              </a:solidFill>
            </a:endParaRPr>
          </a:p>
        </p:txBody>
      </p:sp>
      <p:pic>
        <p:nvPicPr>
          <p:cNvPr id="5154" name="Picture 106" descr="C:\Documents and Settings\User\My Documents\My Pictures\My Pictures\Rotary\RI graphics 3D\RI wheel without backgound.png"/>
          <p:cNvPicPr>
            <a:picLocks noChangeAspect="1" noChangeArrowheads="1"/>
          </p:cNvPicPr>
          <p:nvPr/>
        </p:nvPicPr>
        <p:blipFill>
          <a:blip r:embed="rId3"/>
          <a:srcRect/>
          <a:stretch>
            <a:fillRect/>
          </a:stretch>
        </p:blipFill>
        <p:spPr bwMode="auto">
          <a:xfrm>
            <a:off x="3886202" y="152400"/>
            <a:ext cx="823913" cy="827088"/>
          </a:xfrm>
          <a:prstGeom prst="rect">
            <a:avLst/>
          </a:prstGeom>
          <a:noFill/>
          <a:ln w="9525">
            <a:noFill/>
            <a:miter lim="800000"/>
            <a:headEnd/>
            <a:tailEnd/>
          </a:ln>
        </p:spPr>
      </p:pic>
      <p:sp>
        <p:nvSpPr>
          <p:cNvPr id="64" name="TextBox 63"/>
          <p:cNvSpPr txBox="1"/>
          <p:nvPr/>
        </p:nvSpPr>
        <p:spPr>
          <a:xfrm>
            <a:off x="1143000" y="4191000"/>
            <a:ext cx="7086600" cy="584775"/>
          </a:xfrm>
          <a:prstGeom prst="rect">
            <a:avLst/>
          </a:prstGeom>
          <a:noFill/>
        </p:spPr>
        <p:txBody>
          <a:bodyPr wrap="square" rtlCol="0">
            <a:spAutoFit/>
          </a:bodyPr>
          <a:lstStyle/>
          <a:p>
            <a:pPr algn="ctr"/>
            <a:r>
              <a:rPr lang="en-US" sz="3200" dirty="0" smtClean="0">
                <a:solidFill>
                  <a:schemeClr val="bg1"/>
                </a:solidFill>
              </a:rPr>
              <a:t>1</a:t>
            </a:r>
            <a:r>
              <a:rPr lang="en-US" sz="3200" baseline="30000" dirty="0" smtClean="0">
                <a:solidFill>
                  <a:schemeClr val="bg1"/>
                </a:solidFill>
              </a:rPr>
              <a:t>st</a:t>
            </a:r>
            <a:r>
              <a:rPr lang="en-US" sz="3200" dirty="0" smtClean="0">
                <a:solidFill>
                  <a:schemeClr val="bg1"/>
                </a:solidFill>
              </a:rPr>
              <a:t> D. 2452 virtual GMS – June 17, 2020</a:t>
            </a:r>
            <a:endParaRPr lang="en-US" sz="3200" dirty="0">
              <a:solidFill>
                <a:schemeClr val="bg1"/>
              </a:solidFill>
            </a:endParaRPr>
          </a:p>
        </p:txBody>
      </p:sp>
    </p:spTree>
    <p:extLst>
      <p:ext uri="{BB962C8B-B14F-4D97-AF65-F5344CB8AC3E}">
        <p14:creationId xmlns:p14="http://schemas.microsoft.com/office/powerpoint/2010/main" xmlns="" val="24082921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400"/>
                                        <p:tgtEl>
                                          <p:spTgt spid="3"/>
                                        </p:tgtEl>
                                      </p:cBhvr>
                                    </p:animEffect>
                                  </p:childTnLst>
                                </p:cTn>
                              </p:par>
                              <p:par>
                                <p:cTn id="11" presetID="53" presetClass="entr" presetSubtype="0"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 fill="hold"/>
                                        <p:tgtEl>
                                          <p:spTgt spid="4"/>
                                        </p:tgtEl>
                                        <p:attrNameLst>
                                          <p:attrName>ppt_w</p:attrName>
                                        </p:attrNameLst>
                                      </p:cBhvr>
                                      <p:tavLst>
                                        <p:tav tm="0">
                                          <p:val>
                                            <p:fltVal val="0"/>
                                          </p:val>
                                        </p:tav>
                                        <p:tav tm="100000">
                                          <p:val>
                                            <p:strVal val="#ppt_w"/>
                                          </p:val>
                                        </p:tav>
                                      </p:tavLst>
                                    </p:anim>
                                    <p:anim calcmode="lin" valueType="num">
                                      <p:cBhvr>
                                        <p:cTn id="14" dur="300" fill="hold"/>
                                        <p:tgtEl>
                                          <p:spTgt spid="4"/>
                                        </p:tgtEl>
                                        <p:attrNameLst>
                                          <p:attrName>ppt_h</p:attrName>
                                        </p:attrNameLst>
                                      </p:cBhvr>
                                      <p:tavLst>
                                        <p:tav tm="0">
                                          <p:val>
                                            <p:fltVal val="0"/>
                                          </p:val>
                                        </p:tav>
                                        <p:tav tm="100000">
                                          <p:val>
                                            <p:strVal val="#ppt_h"/>
                                          </p:val>
                                        </p:tav>
                                      </p:tavLst>
                                    </p:anim>
                                    <p:animEffect transition="in" filter="fade">
                                      <p:cBhvr>
                                        <p:cTn id="15" dur="300"/>
                                        <p:tgtEl>
                                          <p:spTgt spid="4"/>
                                        </p:tgtEl>
                                      </p:cBhvr>
                                    </p:animEffect>
                                  </p:childTnLst>
                                </p:cTn>
                              </p:par>
                              <p:par>
                                <p:cTn id="16" presetID="10" presetClass="entr" presetSubtype="0" fill="hold" grpId="0" nodeType="withEffect">
                                  <p:stCondLst>
                                    <p:cond delay="700"/>
                                  </p:stCondLst>
                                  <p:childTnLst>
                                    <p:set>
                                      <p:cBhvr>
                                        <p:cTn id="17" dur="1" fill="hold">
                                          <p:stCondLst>
                                            <p:cond delay="0"/>
                                          </p:stCondLst>
                                        </p:cTn>
                                        <p:tgtEl>
                                          <p:spTgt spid="17423"/>
                                        </p:tgtEl>
                                        <p:attrNameLst>
                                          <p:attrName>style.visibility</p:attrName>
                                        </p:attrNameLst>
                                      </p:cBhvr>
                                      <p:to>
                                        <p:strVal val="visible"/>
                                      </p:to>
                                    </p:set>
                                    <p:animEffect transition="in" filter="fade">
                                      <p:cBhvr>
                                        <p:cTn id="18" dur="400"/>
                                        <p:tgtEl>
                                          <p:spTgt spid="17423"/>
                                        </p:tgtEl>
                                      </p:cBhvr>
                                    </p:animEffect>
                                  </p:childTnLst>
                                </p:cTn>
                              </p:par>
                              <p:par>
                                <p:cTn id="19" presetID="10" presetClass="entr" presetSubtype="0" fill="hold" grpId="0" nodeType="withEffect">
                                  <p:stCondLst>
                                    <p:cond delay="700"/>
                                  </p:stCondLst>
                                  <p:childTnLst>
                                    <p:set>
                                      <p:cBhvr>
                                        <p:cTn id="20" dur="1" fill="hold">
                                          <p:stCondLst>
                                            <p:cond delay="0"/>
                                          </p:stCondLst>
                                        </p:cTn>
                                        <p:tgtEl>
                                          <p:spTgt spid="17422"/>
                                        </p:tgtEl>
                                        <p:attrNameLst>
                                          <p:attrName>style.visibility</p:attrName>
                                        </p:attrNameLst>
                                      </p:cBhvr>
                                      <p:to>
                                        <p:strVal val="visible"/>
                                      </p:to>
                                    </p:set>
                                    <p:animEffect transition="in" filter="fade">
                                      <p:cBhvr>
                                        <p:cTn id="21" dur="400"/>
                                        <p:tgtEl>
                                          <p:spTgt spid="17422"/>
                                        </p:tgtEl>
                                      </p:cBhvr>
                                    </p:animEffect>
                                  </p:childTnLst>
                                </p:cTn>
                              </p:par>
                              <p:par>
                                <p:cTn id="22" presetID="10" presetClass="entr" presetSubtype="0"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42" presetClass="path" presetSubtype="0" accel="50000" decel="50000" fill="hold" nodeType="withEffect">
                                  <p:stCondLst>
                                    <p:cond delay="500"/>
                                  </p:stCondLst>
                                  <p:childTnLst>
                                    <p:animMotion origin="layout" path="M 0 -0.09444 L 0 0.74561 " pathEditMode="relative" rAng="0" ptsTypes="AA">
                                      <p:cBhvr>
                                        <p:cTn id="26" dur="1000" fill="hold"/>
                                        <p:tgtEl>
                                          <p:spTgt spid="5"/>
                                        </p:tgtEl>
                                        <p:attrNameLst>
                                          <p:attrName>ppt_x</p:attrName>
                                          <p:attrName>ppt_y</p:attrName>
                                        </p:attrNameLst>
                                      </p:cBhvr>
                                      <p:rCtr x="0" y="420"/>
                                    </p:animMotion>
                                  </p:childTnLst>
                                </p:cTn>
                              </p:par>
                              <p:par>
                                <p:cTn id="27" presetID="10" presetClass="entr" presetSubtype="0" fill="hold" nodeType="with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42" presetClass="path" presetSubtype="0" accel="50000" decel="50000" fill="hold" nodeType="withEffect">
                                  <p:stCondLst>
                                    <p:cond delay="500"/>
                                  </p:stCondLst>
                                  <p:childTnLst>
                                    <p:animMotion origin="layout" path="M 0 -0.09444 L 0 -0.86088 " pathEditMode="relative" rAng="0" ptsTypes="AA">
                                      <p:cBhvr>
                                        <p:cTn id="31" dur="1000" fill="hold"/>
                                        <p:tgtEl>
                                          <p:spTgt spid="6"/>
                                        </p:tgtEl>
                                        <p:attrNameLst>
                                          <p:attrName>ppt_x</p:attrName>
                                          <p:attrName>ppt_y</p:attrName>
                                        </p:attrNameLst>
                                      </p:cBhvr>
                                      <p:rCtr x="0" y="-383"/>
                                    </p:animMotion>
                                  </p:childTnLst>
                                </p:cTn>
                              </p:par>
                              <p:par>
                                <p:cTn id="32" presetID="10" presetClass="entr" presetSubtype="0"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42" presetClass="path" presetSubtype="0" accel="50000" decel="50000" fill="hold" nodeType="withEffect">
                                  <p:stCondLst>
                                    <p:cond delay="500"/>
                                  </p:stCondLst>
                                  <p:childTnLst>
                                    <p:animMotion origin="layout" path="M 0.08645 0.00787 L -0.53559 -0.00255 " pathEditMode="relative" rAng="0" ptsTypes="AA">
                                      <p:cBhvr>
                                        <p:cTn id="36" dur="1000" fill="hold"/>
                                        <p:tgtEl>
                                          <p:spTgt spid="7"/>
                                        </p:tgtEl>
                                        <p:attrNameLst>
                                          <p:attrName>ppt_x</p:attrName>
                                          <p:attrName>ppt_y</p:attrName>
                                        </p:attrNameLst>
                                      </p:cBhvr>
                                      <p:rCtr x="-311" y="-5"/>
                                    </p:animMotion>
                                  </p:childTnLst>
                                </p:cTn>
                              </p:par>
                              <p:par>
                                <p:cTn id="37" presetID="10" presetClass="entr" presetSubtype="0" fill="hold"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42" presetClass="path" presetSubtype="0" accel="50000" decel="50000" fill="hold" nodeType="withEffect">
                                  <p:stCondLst>
                                    <p:cond delay="500"/>
                                  </p:stCondLst>
                                  <p:childTnLst>
                                    <p:animMotion origin="layout" path="M -0.06302 0.00023 L 0.54341 0.00023 " pathEditMode="relative" rAng="0" ptsTypes="AA">
                                      <p:cBhvr>
                                        <p:cTn id="41" dur="1000" fill="hold"/>
                                        <p:tgtEl>
                                          <p:spTgt spid="8"/>
                                        </p:tgtEl>
                                        <p:attrNameLst>
                                          <p:attrName>ppt_x</p:attrName>
                                          <p:attrName>ppt_y</p:attrName>
                                        </p:attrNameLst>
                                      </p:cBhvr>
                                      <p:rCtr x="303" y="0"/>
                                    </p:animMotion>
                                  </p:childTnLst>
                                </p:cTn>
                              </p:par>
                              <p:par>
                                <p:cTn id="42" presetID="10" presetClass="entr" presetSubtype="0" fill="hold" nodeType="with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42" presetClass="path" presetSubtype="0" accel="50000" decel="50000" fill="hold" nodeType="withEffect">
                                  <p:stCondLst>
                                    <p:cond delay="500"/>
                                  </p:stCondLst>
                                  <p:childTnLst>
                                    <p:animMotion origin="layout" path="M -0.03143 -0.07338 L 0.49618 0.73496 " pathEditMode="relative" rAng="0" ptsTypes="AA">
                                      <p:cBhvr>
                                        <p:cTn id="46" dur="1000" fill="hold"/>
                                        <p:tgtEl>
                                          <p:spTgt spid="9"/>
                                        </p:tgtEl>
                                        <p:attrNameLst>
                                          <p:attrName>ppt_x</p:attrName>
                                          <p:attrName>ppt_y</p:attrName>
                                        </p:attrNameLst>
                                      </p:cBhvr>
                                      <p:rCtr x="264" y="404"/>
                                    </p:animMotion>
                                  </p:childTnLst>
                                </p:cTn>
                              </p:par>
                              <p:par>
                                <p:cTn id="47" presetID="10" presetClass="entr" presetSubtype="0" fill="hold" nodeType="withEffect">
                                  <p:stCondLst>
                                    <p:cond delay="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42" presetClass="path" presetSubtype="0" accel="50000" decel="50000" fill="hold" nodeType="withEffect">
                                  <p:stCondLst>
                                    <p:cond delay="500"/>
                                  </p:stCondLst>
                                  <p:childTnLst>
                                    <p:animMotion origin="layout" path="M 0.03993 -0.08403 L -0.47986 0.71389 " pathEditMode="relative" rAng="0" ptsTypes="AA">
                                      <p:cBhvr>
                                        <p:cTn id="51" dur="1000" fill="hold"/>
                                        <p:tgtEl>
                                          <p:spTgt spid="10"/>
                                        </p:tgtEl>
                                        <p:attrNameLst>
                                          <p:attrName>ppt_x</p:attrName>
                                          <p:attrName>ppt_y</p:attrName>
                                        </p:attrNameLst>
                                      </p:cBhvr>
                                      <p:rCtr x="-260" y="399"/>
                                    </p:animMotion>
                                  </p:childTnLst>
                                </p:cTn>
                              </p:par>
                              <p:par>
                                <p:cTn id="52" presetID="10" presetClass="entr" presetSubtype="0" fill="hold"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42" presetClass="path" presetSubtype="0" accel="50000" decel="50000" fill="hold" nodeType="withEffect">
                                  <p:stCondLst>
                                    <p:cond delay="500"/>
                                  </p:stCondLst>
                                  <p:childTnLst>
                                    <p:animMotion origin="layout" path="M 0.03941 0.08403 L -0.46059 -0.68264 " pathEditMode="relative" rAng="0" ptsTypes="AA">
                                      <p:cBhvr>
                                        <p:cTn id="56" dur="1000" fill="hold"/>
                                        <p:tgtEl>
                                          <p:spTgt spid="11"/>
                                        </p:tgtEl>
                                        <p:attrNameLst>
                                          <p:attrName>ppt_x</p:attrName>
                                          <p:attrName>ppt_y</p:attrName>
                                        </p:attrNameLst>
                                      </p:cBhvr>
                                      <p:rCtr x="-250" y="-383"/>
                                    </p:animMotion>
                                  </p:childTnLst>
                                </p:cTn>
                              </p:par>
                              <p:par>
                                <p:cTn id="57" presetID="10" presetClass="entr" presetSubtype="0" fill="hold"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42" presetClass="path" presetSubtype="0" accel="50000" decel="50000" fill="hold" nodeType="withEffect">
                                  <p:stCondLst>
                                    <p:cond delay="500"/>
                                  </p:stCondLst>
                                  <p:childTnLst>
                                    <p:animMotion origin="layout" path="M -0.04722 0.07477 L 0.504 -0.75463 " pathEditMode="relative" rAng="0" ptsTypes="AA">
                                      <p:cBhvr>
                                        <p:cTn id="61" dur="1000" fill="hold"/>
                                        <p:tgtEl>
                                          <p:spTgt spid="12"/>
                                        </p:tgtEl>
                                        <p:attrNameLst>
                                          <p:attrName>ppt_x</p:attrName>
                                          <p:attrName>ppt_y</p:attrName>
                                        </p:attrNameLst>
                                      </p:cBhvr>
                                      <p:rCtr x="276" y="-415"/>
                                    </p:animMotion>
                                  </p:childTnLst>
                                </p:cTn>
                              </p:par>
                            </p:childTnLst>
                          </p:cTn>
                        </p:par>
                        <p:par>
                          <p:cTn id="62" fill="hold">
                            <p:stCondLst>
                              <p:cond delay="1500"/>
                            </p:stCondLst>
                            <p:childTnLst>
                              <p:par>
                                <p:cTn id="63" presetID="53" presetClass="entr" presetSubtype="0" fill="hold" grpId="0" nodeType="afterEffect">
                                  <p:stCondLst>
                                    <p:cond delay="0"/>
                                  </p:stCondLst>
                                  <p:childTnLst>
                                    <p:set>
                                      <p:cBhvr>
                                        <p:cTn id="64" dur="1" fill="hold">
                                          <p:stCondLst>
                                            <p:cond delay="0"/>
                                          </p:stCondLst>
                                        </p:cTn>
                                        <p:tgtEl>
                                          <p:spTgt spid="17456"/>
                                        </p:tgtEl>
                                        <p:attrNameLst>
                                          <p:attrName>style.visibility</p:attrName>
                                        </p:attrNameLst>
                                      </p:cBhvr>
                                      <p:to>
                                        <p:strVal val="visible"/>
                                      </p:to>
                                    </p:set>
                                    <p:anim calcmode="lin" valueType="num">
                                      <p:cBhvr>
                                        <p:cTn id="65" dur="1000" fill="hold"/>
                                        <p:tgtEl>
                                          <p:spTgt spid="17456"/>
                                        </p:tgtEl>
                                        <p:attrNameLst>
                                          <p:attrName>ppt_w</p:attrName>
                                        </p:attrNameLst>
                                      </p:cBhvr>
                                      <p:tavLst>
                                        <p:tav tm="0">
                                          <p:val>
                                            <p:fltVal val="0"/>
                                          </p:val>
                                        </p:tav>
                                        <p:tav tm="100000">
                                          <p:val>
                                            <p:strVal val="#ppt_w"/>
                                          </p:val>
                                        </p:tav>
                                      </p:tavLst>
                                    </p:anim>
                                    <p:anim calcmode="lin" valueType="num">
                                      <p:cBhvr>
                                        <p:cTn id="66" dur="1000" fill="hold"/>
                                        <p:tgtEl>
                                          <p:spTgt spid="17456"/>
                                        </p:tgtEl>
                                        <p:attrNameLst>
                                          <p:attrName>ppt_h</p:attrName>
                                        </p:attrNameLst>
                                      </p:cBhvr>
                                      <p:tavLst>
                                        <p:tav tm="0">
                                          <p:val>
                                            <p:fltVal val="0"/>
                                          </p:val>
                                        </p:tav>
                                        <p:tav tm="100000">
                                          <p:val>
                                            <p:strVal val="#ppt_h"/>
                                          </p:val>
                                        </p:tav>
                                      </p:tavLst>
                                    </p:anim>
                                    <p:animEffect transition="in" filter="fade">
                                      <p:cBhvr>
                                        <p:cTn id="67" dur="1000"/>
                                        <p:tgtEl>
                                          <p:spTgt spid="17456"/>
                                        </p:tgtEl>
                                      </p:cBhvr>
                                    </p:animEffect>
                                  </p:childTnLst>
                                </p:cTn>
                              </p:par>
                            </p:childTnLst>
                          </p:cTn>
                        </p:par>
                        <p:par>
                          <p:cTn id="68" fill="hold">
                            <p:stCondLst>
                              <p:cond delay="2500"/>
                            </p:stCondLst>
                            <p:childTnLst>
                              <p:par>
                                <p:cTn id="69" presetID="53" presetClass="entr" presetSubtype="0" fill="hold" grpId="0" nodeType="afterEffect">
                                  <p:stCondLst>
                                    <p:cond delay="0"/>
                                  </p:stCondLst>
                                  <p:childTnLst>
                                    <p:set>
                                      <p:cBhvr>
                                        <p:cTn id="70" dur="1" fill="hold">
                                          <p:stCondLst>
                                            <p:cond delay="0"/>
                                          </p:stCondLst>
                                        </p:cTn>
                                        <p:tgtEl>
                                          <p:spTgt spid="17457"/>
                                        </p:tgtEl>
                                        <p:attrNameLst>
                                          <p:attrName>style.visibility</p:attrName>
                                        </p:attrNameLst>
                                      </p:cBhvr>
                                      <p:to>
                                        <p:strVal val="visible"/>
                                      </p:to>
                                    </p:set>
                                    <p:anim calcmode="lin" valueType="num">
                                      <p:cBhvr>
                                        <p:cTn id="71" dur="500" fill="hold"/>
                                        <p:tgtEl>
                                          <p:spTgt spid="17457"/>
                                        </p:tgtEl>
                                        <p:attrNameLst>
                                          <p:attrName>ppt_w</p:attrName>
                                        </p:attrNameLst>
                                      </p:cBhvr>
                                      <p:tavLst>
                                        <p:tav tm="0">
                                          <p:val>
                                            <p:fltVal val="0"/>
                                          </p:val>
                                        </p:tav>
                                        <p:tav tm="100000">
                                          <p:val>
                                            <p:strVal val="#ppt_w"/>
                                          </p:val>
                                        </p:tav>
                                      </p:tavLst>
                                    </p:anim>
                                    <p:anim calcmode="lin" valueType="num">
                                      <p:cBhvr>
                                        <p:cTn id="72" dur="500" fill="hold"/>
                                        <p:tgtEl>
                                          <p:spTgt spid="17457"/>
                                        </p:tgtEl>
                                        <p:attrNameLst>
                                          <p:attrName>ppt_h</p:attrName>
                                        </p:attrNameLst>
                                      </p:cBhvr>
                                      <p:tavLst>
                                        <p:tav tm="0">
                                          <p:val>
                                            <p:fltVal val="0"/>
                                          </p:val>
                                        </p:tav>
                                        <p:tav tm="100000">
                                          <p:val>
                                            <p:strVal val="#ppt_h"/>
                                          </p:val>
                                        </p:tav>
                                      </p:tavLst>
                                    </p:anim>
                                    <p:animEffect transition="in" filter="fade">
                                      <p:cBhvr>
                                        <p:cTn id="73" dur="500"/>
                                        <p:tgtEl>
                                          <p:spTgt spid="17457"/>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17474"/>
                                        </p:tgtEl>
                                        <p:attrNameLst>
                                          <p:attrName>style.visibility</p:attrName>
                                        </p:attrNameLst>
                                      </p:cBhvr>
                                      <p:to>
                                        <p:strVal val="visible"/>
                                      </p:to>
                                    </p:set>
                                    <p:anim calcmode="lin" valueType="num">
                                      <p:cBhvr>
                                        <p:cTn id="76" dur="500" fill="hold"/>
                                        <p:tgtEl>
                                          <p:spTgt spid="17474"/>
                                        </p:tgtEl>
                                        <p:attrNameLst>
                                          <p:attrName>ppt_w</p:attrName>
                                        </p:attrNameLst>
                                      </p:cBhvr>
                                      <p:tavLst>
                                        <p:tav tm="0">
                                          <p:val>
                                            <p:fltVal val="0"/>
                                          </p:val>
                                        </p:tav>
                                        <p:tav tm="100000">
                                          <p:val>
                                            <p:strVal val="#ppt_w"/>
                                          </p:val>
                                        </p:tav>
                                      </p:tavLst>
                                    </p:anim>
                                    <p:anim calcmode="lin" valueType="num">
                                      <p:cBhvr>
                                        <p:cTn id="77" dur="500" fill="hold"/>
                                        <p:tgtEl>
                                          <p:spTgt spid="17474"/>
                                        </p:tgtEl>
                                        <p:attrNameLst>
                                          <p:attrName>ppt_h</p:attrName>
                                        </p:attrNameLst>
                                      </p:cBhvr>
                                      <p:tavLst>
                                        <p:tav tm="0">
                                          <p:val>
                                            <p:fltVal val="0"/>
                                          </p:val>
                                        </p:tav>
                                        <p:tav tm="100000">
                                          <p:val>
                                            <p:strVal val="#ppt_h"/>
                                          </p:val>
                                        </p:tav>
                                      </p:tavLst>
                                    </p:anim>
                                    <p:animEffect transition="in" filter="fade">
                                      <p:cBhvr>
                                        <p:cTn id="78" dur="500"/>
                                        <p:tgtEl>
                                          <p:spTgt spid="17474"/>
                                        </p:tgtEl>
                                      </p:cBhvr>
                                    </p:animEffect>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17473"/>
                                        </p:tgtEl>
                                        <p:attrNameLst>
                                          <p:attrName>style.visibility</p:attrName>
                                        </p:attrNameLst>
                                      </p:cBhvr>
                                      <p:to>
                                        <p:strVal val="visible"/>
                                      </p:to>
                                    </p:set>
                                    <p:animEffect transition="in" filter="fade">
                                      <p:cBhvr>
                                        <p:cTn id="82" dur="1000"/>
                                        <p:tgtEl>
                                          <p:spTgt spid="17473"/>
                                        </p:tgtEl>
                                      </p:cBhvr>
                                    </p:animEffect>
                                  </p:childTnLst>
                                </p:cTn>
                              </p:par>
                            </p:childTnLst>
                          </p:cTn>
                        </p:par>
                        <p:par>
                          <p:cTn id="83" fill="hold">
                            <p:stCondLst>
                              <p:cond delay="4000"/>
                            </p:stCondLst>
                            <p:childTnLst>
                              <p:par>
                                <p:cTn id="84" presetID="22" presetClass="entr" presetSubtype="8" fill="hold" grpId="0" nodeType="afterEffect">
                                  <p:stCondLst>
                                    <p:cond delay="0"/>
                                  </p:stCondLst>
                                  <p:childTnLst>
                                    <p:set>
                                      <p:cBhvr>
                                        <p:cTn id="85" dur="1" fill="hold">
                                          <p:stCondLst>
                                            <p:cond delay="0"/>
                                          </p:stCondLst>
                                        </p:cTn>
                                        <p:tgtEl>
                                          <p:spTgt spid="17462"/>
                                        </p:tgtEl>
                                        <p:attrNameLst>
                                          <p:attrName>style.visibility</p:attrName>
                                        </p:attrNameLst>
                                      </p:cBhvr>
                                      <p:to>
                                        <p:strVal val="visible"/>
                                      </p:to>
                                    </p:set>
                                    <p:animEffect transition="in" filter="wipe(left)">
                                      <p:cBhvr>
                                        <p:cTn id="86" dur="200"/>
                                        <p:tgtEl>
                                          <p:spTgt spid="17462"/>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7466"/>
                                        </p:tgtEl>
                                        <p:attrNameLst>
                                          <p:attrName>style.visibility</p:attrName>
                                        </p:attrNameLst>
                                      </p:cBhvr>
                                      <p:to>
                                        <p:strVal val="visible"/>
                                      </p:to>
                                    </p:set>
                                    <p:animEffect transition="in" filter="wipe(right)">
                                      <p:cBhvr>
                                        <p:cTn id="89" dur="200"/>
                                        <p:tgtEl>
                                          <p:spTgt spid="17466"/>
                                        </p:tgtEl>
                                      </p:cBhvr>
                                    </p:animEffect>
                                  </p:childTnLst>
                                </p:cTn>
                              </p:par>
                              <p:par>
                                <p:cTn id="90" presetID="22" presetClass="entr" presetSubtype="2" fill="hold" grpId="0" nodeType="withEffect">
                                  <p:stCondLst>
                                    <p:cond delay="100"/>
                                  </p:stCondLst>
                                  <p:childTnLst>
                                    <p:set>
                                      <p:cBhvr>
                                        <p:cTn id="91" dur="1" fill="hold">
                                          <p:stCondLst>
                                            <p:cond delay="0"/>
                                          </p:stCondLst>
                                        </p:cTn>
                                        <p:tgtEl>
                                          <p:spTgt spid="17465"/>
                                        </p:tgtEl>
                                        <p:attrNameLst>
                                          <p:attrName>style.visibility</p:attrName>
                                        </p:attrNameLst>
                                      </p:cBhvr>
                                      <p:to>
                                        <p:strVal val="visible"/>
                                      </p:to>
                                    </p:set>
                                    <p:animEffect transition="in" filter="wipe(right)">
                                      <p:cBhvr>
                                        <p:cTn id="92" dur="300"/>
                                        <p:tgtEl>
                                          <p:spTgt spid="17465"/>
                                        </p:tgtEl>
                                      </p:cBhvr>
                                    </p:animEffect>
                                  </p:childTnLst>
                                </p:cTn>
                              </p:par>
                              <p:par>
                                <p:cTn id="93" presetID="22" presetClass="entr" presetSubtype="8" fill="hold" grpId="0" nodeType="withEffect">
                                  <p:stCondLst>
                                    <p:cond delay="100"/>
                                  </p:stCondLst>
                                  <p:childTnLst>
                                    <p:set>
                                      <p:cBhvr>
                                        <p:cTn id="94" dur="1" fill="hold">
                                          <p:stCondLst>
                                            <p:cond delay="0"/>
                                          </p:stCondLst>
                                        </p:cTn>
                                        <p:tgtEl>
                                          <p:spTgt spid="17461"/>
                                        </p:tgtEl>
                                        <p:attrNameLst>
                                          <p:attrName>style.visibility</p:attrName>
                                        </p:attrNameLst>
                                      </p:cBhvr>
                                      <p:to>
                                        <p:strVal val="visible"/>
                                      </p:to>
                                    </p:set>
                                    <p:animEffect transition="in" filter="wipe(left)">
                                      <p:cBhvr>
                                        <p:cTn id="95" dur="300"/>
                                        <p:tgtEl>
                                          <p:spTgt spid="17461"/>
                                        </p:tgtEl>
                                      </p:cBhvr>
                                    </p:animEffect>
                                  </p:childTnLst>
                                </p:cTn>
                              </p:par>
                              <p:par>
                                <p:cTn id="96" presetID="22" presetClass="entr" presetSubtype="8" fill="hold" grpId="0" nodeType="withEffect">
                                  <p:stCondLst>
                                    <p:cond delay="300"/>
                                  </p:stCondLst>
                                  <p:childTnLst>
                                    <p:set>
                                      <p:cBhvr>
                                        <p:cTn id="97" dur="1" fill="hold">
                                          <p:stCondLst>
                                            <p:cond delay="0"/>
                                          </p:stCondLst>
                                        </p:cTn>
                                        <p:tgtEl>
                                          <p:spTgt spid="17460"/>
                                        </p:tgtEl>
                                        <p:attrNameLst>
                                          <p:attrName>style.visibility</p:attrName>
                                        </p:attrNameLst>
                                      </p:cBhvr>
                                      <p:to>
                                        <p:strVal val="visible"/>
                                      </p:to>
                                    </p:set>
                                    <p:animEffect transition="in" filter="wipe(left)">
                                      <p:cBhvr>
                                        <p:cTn id="98" dur="400"/>
                                        <p:tgtEl>
                                          <p:spTgt spid="17460"/>
                                        </p:tgtEl>
                                      </p:cBhvr>
                                    </p:animEffect>
                                  </p:childTnLst>
                                </p:cTn>
                              </p:par>
                              <p:par>
                                <p:cTn id="99" presetID="22" presetClass="entr" presetSubtype="2" fill="hold" grpId="0" nodeType="withEffect">
                                  <p:stCondLst>
                                    <p:cond delay="300"/>
                                  </p:stCondLst>
                                  <p:childTnLst>
                                    <p:set>
                                      <p:cBhvr>
                                        <p:cTn id="100" dur="1" fill="hold">
                                          <p:stCondLst>
                                            <p:cond delay="0"/>
                                          </p:stCondLst>
                                        </p:cTn>
                                        <p:tgtEl>
                                          <p:spTgt spid="17464"/>
                                        </p:tgtEl>
                                        <p:attrNameLst>
                                          <p:attrName>style.visibility</p:attrName>
                                        </p:attrNameLst>
                                      </p:cBhvr>
                                      <p:to>
                                        <p:strVal val="visible"/>
                                      </p:to>
                                    </p:set>
                                    <p:animEffect transition="in" filter="wipe(right)">
                                      <p:cBhvr>
                                        <p:cTn id="101" dur="400"/>
                                        <p:tgtEl>
                                          <p:spTgt spid="17464"/>
                                        </p:tgtEl>
                                      </p:cBhvr>
                                    </p:animEffect>
                                  </p:childTnLst>
                                </p:cTn>
                              </p:par>
                              <p:par>
                                <p:cTn id="102" presetID="22" presetClass="entr" presetSubtype="8" fill="hold" grpId="0" nodeType="withEffect">
                                  <p:stCondLst>
                                    <p:cond delay="500"/>
                                  </p:stCondLst>
                                  <p:childTnLst>
                                    <p:set>
                                      <p:cBhvr>
                                        <p:cTn id="103" dur="1" fill="hold">
                                          <p:stCondLst>
                                            <p:cond delay="0"/>
                                          </p:stCondLst>
                                        </p:cTn>
                                        <p:tgtEl>
                                          <p:spTgt spid="17459"/>
                                        </p:tgtEl>
                                        <p:attrNameLst>
                                          <p:attrName>style.visibility</p:attrName>
                                        </p:attrNameLst>
                                      </p:cBhvr>
                                      <p:to>
                                        <p:strVal val="visible"/>
                                      </p:to>
                                    </p:set>
                                    <p:animEffect transition="in" filter="wipe(left)">
                                      <p:cBhvr>
                                        <p:cTn id="104" dur="500"/>
                                        <p:tgtEl>
                                          <p:spTgt spid="17459"/>
                                        </p:tgtEl>
                                      </p:cBhvr>
                                    </p:animEffect>
                                  </p:childTnLst>
                                </p:cTn>
                              </p:par>
                              <p:par>
                                <p:cTn id="105" presetID="22" presetClass="entr" presetSubtype="2" fill="hold" grpId="0" nodeType="withEffect">
                                  <p:stCondLst>
                                    <p:cond delay="500"/>
                                  </p:stCondLst>
                                  <p:childTnLst>
                                    <p:set>
                                      <p:cBhvr>
                                        <p:cTn id="106" dur="1" fill="hold">
                                          <p:stCondLst>
                                            <p:cond delay="0"/>
                                          </p:stCondLst>
                                        </p:cTn>
                                        <p:tgtEl>
                                          <p:spTgt spid="17463"/>
                                        </p:tgtEl>
                                        <p:attrNameLst>
                                          <p:attrName>style.visibility</p:attrName>
                                        </p:attrNameLst>
                                      </p:cBhvr>
                                      <p:to>
                                        <p:strVal val="visible"/>
                                      </p:to>
                                    </p:set>
                                    <p:animEffect transition="in" filter="wipe(right)">
                                      <p:cBhvr>
                                        <p:cTn id="107" dur="500"/>
                                        <p:tgtEl>
                                          <p:spTgt spid="17463"/>
                                        </p:tgtEl>
                                      </p:cBhvr>
                                    </p:animEffect>
                                  </p:childTnLst>
                                </p:cTn>
                              </p:par>
                              <p:par>
                                <p:cTn id="108" presetID="10" presetClass="exit" presetSubtype="0" fill="hold" grpId="1" nodeType="withEffect">
                                  <p:stCondLst>
                                    <p:cond delay="200"/>
                                  </p:stCondLst>
                                  <p:childTnLst>
                                    <p:animEffect transition="out" filter="fade">
                                      <p:cBhvr>
                                        <p:cTn id="109" dur="1000"/>
                                        <p:tgtEl>
                                          <p:spTgt spid="17462"/>
                                        </p:tgtEl>
                                      </p:cBhvr>
                                    </p:animEffect>
                                    <p:set>
                                      <p:cBhvr>
                                        <p:cTn id="110" dur="1" fill="hold">
                                          <p:stCondLst>
                                            <p:cond delay="999"/>
                                          </p:stCondLst>
                                        </p:cTn>
                                        <p:tgtEl>
                                          <p:spTgt spid="17462"/>
                                        </p:tgtEl>
                                        <p:attrNameLst>
                                          <p:attrName>style.visibility</p:attrName>
                                        </p:attrNameLst>
                                      </p:cBhvr>
                                      <p:to>
                                        <p:strVal val="hidden"/>
                                      </p:to>
                                    </p:set>
                                  </p:childTnLst>
                                </p:cTn>
                              </p:par>
                              <p:par>
                                <p:cTn id="111" presetID="10" presetClass="exit" presetSubtype="0" fill="hold" grpId="1" nodeType="withEffect">
                                  <p:stCondLst>
                                    <p:cond delay="200"/>
                                  </p:stCondLst>
                                  <p:childTnLst>
                                    <p:animEffect transition="out" filter="fade">
                                      <p:cBhvr>
                                        <p:cTn id="112" dur="1000"/>
                                        <p:tgtEl>
                                          <p:spTgt spid="17466"/>
                                        </p:tgtEl>
                                      </p:cBhvr>
                                    </p:animEffect>
                                    <p:set>
                                      <p:cBhvr>
                                        <p:cTn id="113" dur="1" fill="hold">
                                          <p:stCondLst>
                                            <p:cond delay="999"/>
                                          </p:stCondLst>
                                        </p:cTn>
                                        <p:tgtEl>
                                          <p:spTgt spid="17466"/>
                                        </p:tgtEl>
                                        <p:attrNameLst>
                                          <p:attrName>style.visibility</p:attrName>
                                        </p:attrNameLst>
                                      </p:cBhvr>
                                      <p:to>
                                        <p:strVal val="hidden"/>
                                      </p:to>
                                    </p:set>
                                  </p:childTnLst>
                                </p:cTn>
                              </p:par>
                              <p:par>
                                <p:cTn id="114" presetID="10" presetClass="exit" presetSubtype="0" fill="hold" grpId="1" nodeType="withEffect">
                                  <p:stCondLst>
                                    <p:cond delay="400"/>
                                  </p:stCondLst>
                                  <p:childTnLst>
                                    <p:animEffect transition="out" filter="fade">
                                      <p:cBhvr>
                                        <p:cTn id="115" dur="1000"/>
                                        <p:tgtEl>
                                          <p:spTgt spid="17465"/>
                                        </p:tgtEl>
                                      </p:cBhvr>
                                    </p:animEffect>
                                    <p:set>
                                      <p:cBhvr>
                                        <p:cTn id="116" dur="1" fill="hold">
                                          <p:stCondLst>
                                            <p:cond delay="999"/>
                                          </p:stCondLst>
                                        </p:cTn>
                                        <p:tgtEl>
                                          <p:spTgt spid="17465"/>
                                        </p:tgtEl>
                                        <p:attrNameLst>
                                          <p:attrName>style.visibility</p:attrName>
                                        </p:attrNameLst>
                                      </p:cBhvr>
                                      <p:to>
                                        <p:strVal val="hidden"/>
                                      </p:to>
                                    </p:set>
                                  </p:childTnLst>
                                </p:cTn>
                              </p:par>
                              <p:par>
                                <p:cTn id="117" presetID="10" presetClass="exit" presetSubtype="0" fill="hold" grpId="1" nodeType="withEffect">
                                  <p:stCondLst>
                                    <p:cond delay="400"/>
                                  </p:stCondLst>
                                  <p:childTnLst>
                                    <p:animEffect transition="out" filter="fade">
                                      <p:cBhvr>
                                        <p:cTn id="118" dur="1000"/>
                                        <p:tgtEl>
                                          <p:spTgt spid="17461"/>
                                        </p:tgtEl>
                                      </p:cBhvr>
                                    </p:animEffect>
                                    <p:set>
                                      <p:cBhvr>
                                        <p:cTn id="119" dur="1" fill="hold">
                                          <p:stCondLst>
                                            <p:cond delay="999"/>
                                          </p:stCondLst>
                                        </p:cTn>
                                        <p:tgtEl>
                                          <p:spTgt spid="17461"/>
                                        </p:tgtEl>
                                        <p:attrNameLst>
                                          <p:attrName>style.visibility</p:attrName>
                                        </p:attrNameLst>
                                      </p:cBhvr>
                                      <p:to>
                                        <p:strVal val="hidden"/>
                                      </p:to>
                                    </p:set>
                                  </p:childTnLst>
                                </p:cTn>
                              </p:par>
                              <p:par>
                                <p:cTn id="120" presetID="10" presetClass="exit" presetSubtype="0" fill="hold" grpId="1" nodeType="withEffect">
                                  <p:stCondLst>
                                    <p:cond delay="700"/>
                                  </p:stCondLst>
                                  <p:childTnLst>
                                    <p:animEffect transition="out" filter="fade">
                                      <p:cBhvr>
                                        <p:cTn id="121" dur="1000"/>
                                        <p:tgtEl>
                                          <p:spTgt spid="17460"/>
                                        </p:tgtEl>
                                      </p:cBhvr>
                                    </p:animEffect>
                                    <p:set>
                                      <p:cBhvr>
                                        <p:cTn id="122" dur="1" fill="hold">
                                          <p:stCondLst>
                                            <p:cond delay="999"/>
                                          </p:stCondLst>
                                        </p:cTn>
                                        <p:tgtEl>
                                          <p:spTgt spid="17460"/>
                                        </p:tgtEl>
                                        <p:attrNameLst>
                                          <p:attrName>style.visibility</p:attrName>
                                        </p:attrNameLst>
                                      </p:cBhvr>
                                      <p:to>
                                        <p:strVal val="hidden"/>
                                      </p:to>
                                    </p:set>
                                  </p:childTnLst>
                                </p:cTn>
                              </p:par>
                              <p:par>
                                <p:cTn id="123" presetID="10" presetClass="exit" presetSubtype="0" fill="hold" grpId="1" nodeType="withEffect">
                                  <p:stCondLst>
                                    <p:cond delay="700"/>
                                  </p:stCondLst>
                                  <p:childTnLst>
                                    <p:animEffect transition="out" filter="fade">
                                      <p:cBhvr>
                                        <p:cTn id="124" dur="1000"/>
                                        <p:tgtEl>
                                          <p:spTgt spid="17464"/>
                                        </p:tgtEl>
                                      </p:cBhvr>
                                    </p:animEffect>
                                    <p:set>
                                      <p:cBhvr>
                                        <p:cTn id="125" dur="1" fill="hold">
                                          <p:stCondLst>
                                            <p:cond delay="999"/>
                                          </p:stCondLst>
                                        </p:cTn>
                                        <p:tgtEl>
                                          <p:spTgt spid="17464"/>
                                        </p:tgtEl>
                                        <p:attrNameLst>
                                          <p:attrName>style.visibility</p:attrName>
                                        </p:attrNameLst>
                                      </p:cBhvr>
                                      <p:to>
                                        <p:strVal val="hidden"/>
                                      </p:to>
                                    </p:set>
                                  </p:childTnLst>
                                </p:cTn>
                              </p:par>
                              <p:par>
                                <p:cTn id="126" presetID="10" presetClass="exit" presetSubtype="0" fill="hold" grpId="1" nodeType="withEffect">
                                  <p:stCondLst>
                                    <p:cond delay="1100"/>
                                  </p:stCondLst>
                                  <p:childTnLst>
                                    <p:animEffect transition="out" filter="fade">
                                      <p:cBhvr>
                                        <p:cTn id="127" dur="1000"/>
                                        <p:tgtEl>
                                          <p:spTgt spid="17459"/>
                                        </p:tgtEl>
                                      </p:cBhvr>
                                    </p:animEffect>
                                    <p:set>
                                      <p:cBhvr>
                                        <p:cTn id="128" dur="1" fill="hold">
                                          <p:stCondLst>
                                            <p:cond delay="999"/>
                                          </p:stCondLst>
                                        </p:cTn>
                                        <p:tgtEl>
                                          <p:spTgt spid="17459"/>
                                        </p:tgtEl>
                                        <p:attrNameLst>
                                          <p:attrName>style.visibility</p:attrName>
                                        </p:attrNameLst>
                                      </p:cBhvr>
                                      <p:to>
                                        <p:strVal val="hidden"/>
                                      </p:to>
                                    </p:set>
                                  </p:childTnLst>
                                </p:cTn>
                              </p:par>
                              <p:par>
                                <p:cTn id="129" presetID="10" presetClass="exit" presetSubtype="0" fill="hold" grpId="1" nodeType="withEffect">
                                  <p:stCondLst>
                                    <p:cond delay="1100"/>
                                  </p:stCondLst>
                                  <p:childTnLst>
                                    <p:animEffect transition="out" filter="fade">
                                      <p:cBhvr>
                                        <p:cTn id="130" dur="1000"/>
                                        <p:tgtEl>
                                          <p:spTgt spid="17463"/>
                                        </p:tgtEl>
                                      </p:cBhvr>
                                    </p:animEffect>
                                    <p:set>
                                      <p:cBhvr>
                                        <p:cTn id="131" dur="1" fill="hold">
                                          <p:stCondLst>
                                            <p:cond delay="999"/>
                                          </p:stCondLst>
                                        </p:cTn>
                                        <p:tgtEl>
                                          <p:spTgt spid="17463"/>
                                        </p:tgtEl>
                                        <p:attrNameLst>
                                          <p:attrName>style.visibility</p:attrName>
                                        </p:attrNameLst>
                                      </p:cBhvr>
                                      <p:to>
                                        <p:strVal val="hidden"/>
                                      </p:to>
                                    </p:set>
                                  </p:childTnLst>
                                </p:cTn>
                              </p:par>
                              <p:par>
                                <p:cTn id="132" presetID="45" presetClass="entr" presetSubtype="0" fill="hold" grpId="0" nodeType="withEffect">
                                  <p:stCondLst>
                                    <p:cond delay="1400"/>
                                  </p:stCondLst>
                                  <p:iterate type="lt">
                                    <p:tmPct val="10000"/>
                                  </p:iterate>
                                  <p:childTnLst>
                                    <p:set>
                                      <p:cBhvr>
                                        <p:cTn id="133" dur="1" fill="hold">
                                          <p:stCondLst>
                                            <p:cond delay="0"/>
                                          </p:stCondLst>
                                        </p:cTn>
                                        <p:tgtEl>
                                          <p:spTgt spid="17469"/>
                                        </p:tgtEl>
                                        <p:attrNameLst>
                                          <p:attrName>style.visibility</p:attrName>
                                        </p:attrNameLst>
                                      </p:cBhvr>
                                      <p:to>
                                        <p:strVal val="visible"/>
                                      </p:to>
                                    </p:set>
                                    <p:animEffect transition="in" filter="fade">
                                      <p:cBhvr>
                                        <p:cTn id="134" dur="500"/>
                                        <p:tgtEl>
                                          <p:spTgt spid="17469"/>
                                        </p:tgtEl>
                                      </p:cBhvr>
                                    </p:animEffect>
                                    <p:anim calcmode="lin" valueType="num">
                                      <p:cBhvr>
                                        <p:cTn id="135" dur="500" fill="hold"/>
                                        <p:tgtEl>
                                          <p:spTgt spid="17469"/>
                                        </p:tgtEl>
                                        <p:attrNameLst>
                                          <p:attrName>ppt_w</p:attrName>
                                        </p:attrNameLst>
                                      </p:cBhvr>
                                      <p:tavLst>
                                        <p:tav tm="0" fmla="#ppt_w*sin(2.5*pi*$)">
                                          <p:val>
                                            <p:fltVal val="0"/>
                                          </p:val>
                                        </p:tav>
                                        <p:tav tm="100000">
                                          <p:val>
                                            <p:fltVal val="1"/>
                                          </p:val>
                                        </p:tav>
                                      </p:tavLst>
                                    </p:anim>
                                    <p:anim calcmode="lin" valueType="num">
                                      <p:cBhvr>
                                        <p:cTn id="136" dur="500" fill="hold"/>
                                        <p:tgtEl>
                                          <p:spTgt spid="17469"/>
                                        </p:tgtEl>
                                        <p:attrNameLst>
                                          <p:attrName>ppt_h</p:attrName>
                                        </p:attrNameLst>
                                      </p:cBhvr>
                                      <p:tavLst>
                                        <p:tav tm="0">
                                          <p:val>
                                            <p:strVal val="#ppt_h"/>
                                          </p:val>
                                        </p:tav>
                                        <p:tav tm="100000">
                                          <p:val>
                                            <p:strVal val="#ppt_h"/>
                                          </p:val>
                                        </p:tav>
                                      </p:tavLst>
                                    </p:anim>
                                  </p:childTnLst>
                                </p:cTn>
                              </p:par>
                              <p:par>
                                <p:cTn id="137" presetID="22" presetClass="entr" presetSubtype="2" fill="hold" grpId="0" nodeType="withEffect">
                                  <p:stCondLst>
                                    <p:cond delay="1400"/>
                                  </p:stCondLst>
                                  <p:childTnLst>
                                    <p:set>
                                      <p:cBhvr>
                                        <p:cTn id="138" dur="1" fill="hold">
                                          <p:stCondLst>
                                            <p:cond delay="0"/>
                                          </p:stCondLst>
                                        </p:cTn>
                                        <p:tgtEl>
                                          <p:spTgt spid="17472"/>
                                        </p:tgtEl>
                                        <p:attrNameLst>
                                          <p:attrName>style.visibility</p:attrName>
                                        </p:attrNameLst>
                                      </p:cBhvr>
                                      <p:to>
                                        <p:strVal val="visible"/>
                                      </p:to>
                                    </p:set>
                                    <p:animEffect transition="in" filter="wipe(right)">
                                      <p:cBhvr>
                                        <p:cTn id="139" dur="500"/>
                                        <p:tgtEl>
                                          <p:spTgt spid="17472"/>
                                        </p:tgtEl>
                                      </p:cBhvr>
                                    </p:animEffect>
                                  </p:childTnLst>
                                </p:cTn>
                              </p:par>
                              <p:par>
                                <p:cTn id="140" presetID="10" presetClass="entr" presetSubtype="0" fill="hold" grpId="0" nodeType="withEffect">
                                  <p:stCondLst>
                                    <p:cond delay="2200"/>
                                  </p:stCondLst>
                                  <p:childTnLst>
                                    <p:set>
                                      <p:cBhvr>
                                        <p:cTn id="141" dur="1" fill="hold">
                                          <p:stCondLst>
                                            <p:cond delay="0"/>
                                          </p:stCondLst>
                                        </p:cTn>
                                        <p:tgtEl>
                                          <p:spTgt spid="17467"/>
                                        </p:tgtEl>
                                        <p:attrNameLst>
                                          <p:attrName>style.visibility</p:attrName>
                                        </p:attrNameLst>
                                      </p:cBhvr>
                                      <p:to>
                                        <p:strVal val="visible"/>
                                      </p:to>
                                    </p:set>
                                    <p:animEffect transition="in" filter="fade">
                                      <p:cBhvr>
                                        <p:cTn id="142" dur="2000"/>
                                        <p:tgtEl>
                                          <p:spTgt spid="17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2" grpId="0" animBg="1"/>
      <p:bldP spid="17423" grpId="0" animBg="1"/>
      <p:bldP spid="17456" grpId="0"/>
      <p:bldP spid="17457" grpId="0"/>
      <p:bldP spid="17459" grpId="0" animBg="1"/>
      <p:bldP spid="17459" grpId="1" animBg="1"/>
      <p:bldP spid="17460" grpId="0" animBg="1"/>
      <p:bldP spid="17460" grpId="1" animBg="1"/>
      <p:bldP spid="17461" grpId="0" animBg="1"/>
      <p:bldP spid="17461" grpId="1" animBg="1"/>
      <p:bldP spid="17462" grpId="0" animBg="1"/>
      <p:bldP spid="17462" grpId="1" animBg="1"/>
      <p:bldP spid="17463" grpId="0" animBg="1"/>
      <p:bldP spid="17463" grpId="1" animBg="1"/>
      <p:bldP spid="17464" grpId="0" animBg="1"/>
      <p:bldP spid="17464" grpId="1" animBg="1"/>
      <p:bldP spid="17465" grpId="0" animBg="1"/>
      <p:bldP spid="17465" grpId="1" animBg="1"/>
      <p:bldP spid="17466" grpId="0" animBg="1"/>
      <p:bldP spid="17466" grpId="1" animBg="1"/>
      <p:bldP spid="17467" grpId="0" animBg="1"/>
      <p:bldP spid="17469" grpId="0"/>
      <p:bldP spid="17472" grpId="0" animBg="1"/>
      <p:bldP spid="17473" grpId="0"/>
      <p:bldP spid="174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339777" y="4072236"/>
            <a:ext cx="8229600" cy="923330"/>
          </a:xfrm>
          <a:prstGeom prst="rect">
            <a:avLst/>
          </a:prstGeom>
          <a:noFill/>
        </p:spPr>
        <p:txBody>
          <a:bodyPr wrap="square" rtlCol="0">
            <a:spAutoFit/>
          </a:bodyPr>
          <a:lstStyle/>
          <a:p>
            <a:pPr algn="ctr"/>
            <a:r>
              <a:rPr lang="en-US" sz="5400" dirty="0" smtClean="0">
                <a:solidFill>
                  <a:srgbClr val="C00000"/>
                </a:solidFill>
              </a:rPr>
              <a:t>by Rotarian Khaled Al </a:t>
            </a:r>
            <a:r>
              <a:rPr lang="en-US" sz="5400" dirty="0" err="1" smtClean="0">
                <a:solidFill>
                  <a:srgbClr val="C00000"/>
                </a:solidFill>
              </a:rPr>
              <a:t>Atawi</a:t>
            </a:r>
            <a:endParaRPr lang="en-US" sz="5400" dirty="0">
              <a:solidFill>
                <a:srgbClr val="C00000"/>
              </a:solidFill>
            </a:endParaRPr>
          </a:p>
        </p:txBody>
      </p:sp>
      <p:sp>
        <p:nvSpPr>
          <p:cNvPr id="7" name="Title 1"/>
          <p:cNvSpPr txBox="1">
            <a:spLocks/>
          </p:cNvSpPr>
          <p:nvPr/>
        </p:nvSpPr>
        <p:spPr>
          <a:xfrm>
            <a:off x="0" y="1981200"/>
            <a:ext cx="91440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u="sng" dirty="0" smtClean="0">
                <a:solidFill>
                  <a:srgbClr val="0000CC"/>
                </a:solidFill>
              </a:rPr>
              <a:t>A</a:t>
            </a:r>
            <a:r>
              <a:rPr lang="en-US" sz="5400" b="1" dirty="0" smtClean="0">
                <a:solidFill>
                  <a:srgbClr val="0000CC"/>
                </a:solidFill>
              </a:rPr>
              <a:t>nnual </a:t>
            </a:r>
            <a:r>
              <a:rPr lang="en-US" sz="5400" b="1" u="sng" dirty="0" smtClean="0">
                <a:solidFill>
                  <a:srgbClr val="0000CC"/>
                </a:solidFill>
              </a:rPr>
              <a:t>P</a:t>
            </a:r>
            <a:r>
              <a:rPr lang="en-US" sz="5400" b="1" dirty="0" smtClean="0">
                <a:solidFill>
                  <a:srgbClr val="0000CC"/>
                </a:solidFill>
              </a:rPr>
              <a:t>rograms </a:t>
            </a:r>
            <a:r>
              <a:rPr lang="en-US" sz="5400" b="1" u="sng" dirty="0" err="1" smtClean="0">
                <a:solidFill>
                  <a:srgbClr val="0000CC"/>
                </a:solidFill>
              </a:rPr>
              <a:t>F</a:t>
            </a:r>
            <a:r>
              <a:rPr lang="en-US" sz="5400" b="1" dirty="0" err="1" smtClean="0">
                <a:solidFill>
                  <a:srgbClr val="0000CC"/>
                </a:solidFill>
              </a:rPr>
              <a:t>und</a:t>
            </a:r>
            <a:r>
              <a:rPr lang="en-US" sz="4800" b="1" dirty="0" err="1" smtClean="0">
                <a:solidFill>
                  <a:srgbClr val="FF0000"/>
                </a:solidFill>
              </a:rPr>
              <a:t>_</a:t>
            </a:r>
            <a:r>
              <a:rPr lang="en-US" sz="4800" b="1" dirty="0" err="1" smtClean="0">
                <a:solidFill>
                  <a:srgbClr val="0000CC"/>
                </a:solidFill>
              </a:rPr>
              <a:t>APF</a:t>
            </a:r>
            <a:endParaRPr lang="en-US" sz="4800" dirty="0">
              <a:solidFill>
                <a:srgbClr val="0000CC"/>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8" name="Picture 7"/>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1340004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563562"/>
          </a:xfrm>
        </p:spPr>
        <p:txBody>
          <a:bodyPr>
            <a:noAutofit/>
          </a:bodyPr>
          <a:lstStyle/>
          <a:p>
            <a:r>
              <a:rPr lang="en-US" dirty="0" smtClean="0">
                <a:solidFill>
                  <a:srgbClr val="FF0000"/>
                </a:solidFill>
              </a:rPr>
              <a:t>APF and </a:t>
            </a:r>
            <a:r>
              <a:rPr lang="en-US" sz="4800" dirty="0" smtClean="0">
                <a:solidFill>
                  <a:srgbClr val="FF0000"/>
                </a:solidFill>
              </a:rPr>
              <a:t>recognition </a:t>
            </a:r>
            <a:r>
              <a:rPr lang="en-US" sz="4800" dirty="0">
                <a:solidFill>
                  <a:srgbClr val="FF0000"/>
                </a:solidFill>
              </a:rPr>
              <a:t>opportunities</a:t>
            </a:r>
          </a:p>
        </p:txBody>
      </p:sp>
      <p:pic>
        <p:nvPicPr>
          <p:cNvPr id="5" name="Picture 4"/>
          <p:cNvPicPr>
            <a:picLocks noChangeAspect="1"/>
          </p:cNvPicPr>
          <p:nvPr/>
        </p:nvPicPr>
        <p:blipFill>
          <a:blip r:embed="rId2"/>
          <a:stretch>
            <a:fillRect/>
          </a:stretch>
        </p:blipFill>
        <p:spPr>
          <a:xfrm>
            <a:off x="4648200" y="1237519"/>
            <a:ext cx="4401611" cy="4422978"/>
          </a:xfrm>
          <a:prstGeom prst="rect">
            <a:avLst/>
          </a:prstGeom>
        </p:spPr>
      </p:pic>
      <p:sp>
        <p:nvSpPr>
          <p:cNvPr id="7" name="TextBox 6"/>
          <p:cNvSpPr txBox="1"/>
          <p:nvPr/>
        </p:nvSpPr>
        <p:spPr>
          <a:xfrm>
            <a:off x="483433" y="1240572"/>
            <a:ext cx="4393367" cy="4093428"/>
          </a:xfrm>
          <a:prstGeom prst="rect">
            <a:avLst/>
          </a:prstGeom>
          <a:noFill/>
          <a:ln>
            <a:noFill/>
          </a:ln>
        </p:spPr>
        <p:txBody>
          <a:bodyPr wrap="square" rtlCol="0">
            <a:spAutoFit/>
          </a:bodyPr>
          <a:lstStyle/>
          <a:p>
            <a:r>
              <a:rPr lang="en-US" sz="2400" b="1" dirty="0">
                <a:solidFill>
                  <a:srgbClr val="FF0000"/>
                </a:solidFill>
              </a:rPr>
              <a:t>Donor recognition</a:t>
            </a:r>
          </a:p>
          <a:p>
            <a:r>
              <a:rPr lang="en-US" sz="2400" dirty="0">
                <a:solidFill>
                  <a:srgbClr val="FF0000"/>
                </a:solidFill>
              </a:rPr>
              <a:t>All Annual Fund contributions count toward the following recognition </a:t>
            </a:r>
            <a:r>
              <a:rPr lang="en-US" sz="2400" dirty="0" smtClean="0">
                <a:solidFill>
                  <a:srgbClr val="FF0000"/>
                </a:solidFill>
              </a:rPr>
              <a:t>opportunities/Programs: </a:t>
            </a:r>
            <a:endParaRPr lang="en-US" sz="2400" dirty="0">
              <a:solidFill>
                <a:srgbClr val="FF0000"/>
              </a:solidFill>
            </a:endParaRPr>
          </a:p>
          <a:p>
            <a:pPr marL="285750" indent="-285750" algn="ctr"/>
            <a:r>
              <a:rPr lang="en-US" sz="2400" dirty="0" smtClean="0">
                <a:solidFill>
                  <a:srgbClr val="0000CC"/>
                </a:solidFill>
              </a:rPr>
              <a:t>Every </a:t>
            </a:r>
            <a:r>
              <a:rPr lang="en-US" sz="2400" dirty="0">
                <a:solidFill>
                  <a:srgbClr val="0000CC"/>
                </a:solidFill>
              </a:rPr>
              <a:t>Rotarian Every Year</a:t>
            </a:r>
          </a:p>
          <a:p>
            <a:pPr marL="285750" indent="-285750" algn="ctr"/>
            <a:r>
              <a:rPr lang="en-US" sz="2000" dirty="0">
                <a:solidFill>
                  <a:srgbClr val="0000CC"/>
                </a:solidFill>
              </a:rPr>
              <a:t>Rotary Foundation Sustaining Member</a:t>
            </a:r>
          </a:p>
          <a:p>
            <a:pPr marL="285750" indent="-285750" algn="ctr"/>
            <a:r>
              <a:rPr lang="en-US" sz="2400" dirty="0">
                <a:solidFill>
                  <a:srgbClr val="0000CC"/>
                </a:solidFill>
              </a:rPr>
              <a:t>Paul Harris </a:t>
            </a:r>
            <a:r>
              <a:rPr lang="en-US" sz="2400" dirty="0" err="1" smtClean="0">
                <a:solidFill>
                  <a:srgbClr val="0000CC"/>
                </a:solidFill>
              </a:rPr>
              <a:t>Fellow_PHF</a:t>
            </a:r>
            <a:endParaRPr lang="en-US" sz="2400" dirty="0">
              <a:solidFill>
                <a:srgbClr val="0000CC"/>
              </a:solidFill>
            </a:endParaRPr>
          </a:p>
          <a:p>
            <a:pPr marL="285750" indent="-285750" algn="ctr"/>
            <a:r>
              <a:rPr lang="en-US" sz="2400" dirty="0">
                <a:solidFill>
                  <a:srgbClr val="0000CC"/>
                </a:solidFill>
              </a:rPr>
              <a:t>Paul Harris </a:t>
            </a:r>
            <a:r>
              <a:rPr lang="en-US" sz="2400" dirty="0" err="1" smtClean="0">
                <a:solidFill>
                  <a:srgbClr val="0000CC"/>
                </a:solidFill>
              </a:rPr>
              <a:t>Society_PHS</a:t>
            </a:r>
            <a:endParaRPr lang="en-US" sz="2400" dirty="0">
              <a:solidFill>
                <a:srgbClr val="0000CC"/>
              </a:solidFill>
            </a:endParaRPr>
          </a:p>
          <a:p>
            <a:pPr marL="285750" indent="-285750" algn="ctr"/>
            <a:r>
              <a:rPr lang="en-US" sz="2400" dirty="0">
                <a:solidFill>
                  <a:srgbClr val="0000CC"/>
                </a:solidFill>
              </a:rPr>
              <a:t>Major </a:t>
            </a:r>
            <a:r>
              <a:rPr lang="en-US" sz="2400" dirty="0" err="1" smtClean="0">
                <a:solidFill>
                  <a:srgbClr val="0000CC"/>
                </a:solidFill>
              </a:rPr>
              <a:t>Donor_MD</a:t>
            </a:r>
            <a:endParaRPr lang="en-US" sz="2400" dirty="0">
              <a:solidFill>
                <a:srgbClr val="0000CC"/>
              </a:solidFill>
            </a:endParaRPr>
          </a:p>
          <a:p>
            <a:pPr marL="285750" indent="-285750" algn="ctr"/>
            <a:r>
              <a:rPr lang="en-US" sz="2400" dirty="0">
                <a:solidFill>
                  <a:srgbClr val="0000CC"/>
                </a:solidFill>
              </a:rPr>
              <a:t>Arch </a:t>
            </a:r>
            <a:r>
              <a:rPr lang="en-US" sz="2400" dirty="0" err="1">
                <a:solidFill>
                  <a:srgbClr val="0000CC"/>
                </a:solidFill>
              </a:rPr>
              <a:t>Klumph</a:t>
            </a:r>
            <a:r>
              <a:rPr lang="en-US" sz="2400" dirty="0">
                <a:solidFill>
                  <a:srgbClr val="0000CC"/>
                </a:solidFill>
              </a:rPr>
              <a:t> </a:t>
            </a:r>
            <a:r>
              <a:rPr lang="en-US" sz="2400" dirty="0" smtClean="0">
                <a:solidFill>
                  <a:srgbClr val="0000CC"/>
                </a:solidFill>
              </a:rPr>
              <a:t>Circle Society</a:t>
            </a:r>
            <a:endParaRPr lang="en-US" sz="2400" dirty="0"/>
          </a:p>
        </p:txBody>
      </p:sp>
      <p:sp>
        <p:nvSpPr>
          <p:cNvPr id="8" name="Rectangle 7"/>
          <p:cNvSpPr/>
          <p:nvPr/>
        </p:nvSpPr>
        <p:spPr>
          <a:xfrm>
            <a:off x="7239000" y="2514600"/>
            <a:ext cx="1295400" cy="1371600"/>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om and Wendy Paterson Recognized as Major Donors | Rotary Club of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9000" y="2590800"/>
            <a:ext cx="1295400" cy="12954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7239000" y="3609201"/>
            <a:ext cx="1295400" cy="276999"/>
          </a:xfrm>
          <a:prstGeom prst="rect">
            <a:avLst/>
          </a:prstGeom>
          <a:noFill/>
        </p:spPr>
        <p:txBody>
          <a:bodyPr wrap="square" rtlCol="0">
            <a:spAutoFit/>
          </a:bodyPr>
          <a:lstStyle/>
          <a:p>
            <a:pPr algn="ctr"/>
            <a:r>
              <a:rPr lang="en-US" sz="1200" b="1" dirty="0" smtClean="0">
                <a:solidFill>
                  <a:schemeClr val="bg1"/>
                </a:solidFill>
              </a:rPr>
              <a:t>Major Donor</a:t>
            </a:r>
            <a:endParaRPr lang="en-US" sz="1200" b="1" dirty="0">
              <a:solidFill>
                <a:schemeClr val="bg1"/>
              </a:solidFill>
            </a:endParaRPr>
          </a:p>
        </p:txBody>
      </p:sp>
      <p:sp>
        <p:nvSpPr>
          <p:cNvPr id="11" name="Left Brace 10"/>
          <p:cNvSpPr/>
          <p:nvPr/>
        </p:nvSpPr>
        <p:spPr>
          <a:xfrm>
            <a:off x="457200" y="3124200"/>
            <a:ext cx="274319" cy="2438400"/>
          </a:xfrm>
          <a:prstGeom prst="leftBrace">
            <a:avLst/>
          </a:prstGeom>
          <a:ln w="57150">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3178076"/>
            <a:ext cx="457200" cy="2308324"/>
          </a:xfrm>
          <a:prstGeom prst="rect">
            <a:avLst/>
          </a:prstGeom>
          <a:noFill/>
          <a:ln w="28575">
            <a:solidFill>
              <a:srgbClr val="000099"/>
            </a:solidFill>
          </a:ln>
        </p:spPr>
        <p:txBody>
          <a:bodyPr wrap="square" rtlCol="0">
            <a:spAutoFit/>
          </a:bodyPr>
          <a:lstStyle/>
          <a:p>
            <a:pPr algn="ctr"/>
            <a:r>
              <a:rPr lang="en-US" b="1" dirty="0" smtClean="0">
                <a:solidFill>
                  <a:srgbClr val="FF0000"/>
                </a:solidFill>
              </a:rPr>
              <a:t>P</a:t>
            </a:r>
          </a:p>
          <a:p>
            <a:pPr algn="ctr"/>
            <a:r>
              <a:rPr lang="en-US" b="1" dirty="0" smtClean="0">
                <a:solidFill>
                  <a:srgbClr val="FF0000"/>
                </a:solidFill>
              </a:rPr>
              <a:t>R</a:t>
            </a:r>
          </a:p>
          <a:p>
            <a:pPr algn="ctr"/>
            <a:r>
              <a:rPr lang="en-US" b="1" dirty="0" smtClean="0">
                <a:solidFill>
                  <a:srgbClr val="FF0000"/>
                </a:solidFill>
              </a:rPr>
              <a:t>O</a:t>
            </a:r>
          </a:p>
          <a:p>
            <a:pPr algn="ctr"/>
            <a:r>
              <a:rPr lang="en-US" b="1" dirty="0" smtClean="0">
                <a:solidFill>
                  <a:srgbClr val="FF0000"/>
                </a:solidFill>
              </a:rPr>
              <a:t>G</a:t>
            </a:r>
          </a:p>
          <a:p>
            <a:pPr algn="ctr"/>
            <a:r>
              <a:rPr lang="en-US" b="1" dirty="0" smtClean="0">
                <a:solidFill>
                  <a:srgbClr val="FF0000"/>
                </a:solidFill>
              </a:rPr>
              <a:t>R</a:t>
            </a:r>
          </a:p>
          <a:p>
            <a:pPr algn="ctr"/>
            <a:r>
              <a:rPr lang="en-US" b="1" dirty="0" smtClean="0">
                <a:solidFill>
                  <a:srgbClr val="FF0000"/>
                </a:solidFill>
              </a:rPr>
              <a:t>A</a:t>
            </a:r>
          </a:p>
          <a:p>
            <a:pPr algn="ctr"/>
            <a:r>
              <a:rPr lang="en-US" b="1" dirty="0" smtClean="0">
                <a:solidFill>
                  <a:srgbClr val="FF0000"/>
                </a:solidFill>
              </a:rPr>
              <a:t>M</a:t>
            </a:r>
          </a:p>
          <a:p>
            <a:pPr algn="ctr"/>
            <a:r>
              <a:rPr lang="en-US" b="1" dirty="0" smtClean="0">
                <a:solidFill>
                  <a:srgbClr val="FF0000"/>
                </a:solidFill>
              </a:rPr>
              <a:t>S</a:t>
            </a:r>
            <a:endParaRPr lang="en-US" b="1" dirty="0">
              <a:solidFill>
                <a:srgbClr val="FF0000"/>
              </a:solidFill>
            </a:endParaRPr>
          </a:p>
        </p:txBody>
      </p:sp>
    </p:spTree>
    <p:extLst>
      <p:ext uri="{BB962C8B-B14F-4D97-AF65-F5344CB8AC3E}">
        <p14:creationId xmlns:p14="http://schemas.microsoft.com/office/powerpoint/2010/main" xmlns="" val="2404477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6019800" cy="1143000"/>
          </a:xfrm>
        </p:spPr>
        <p:txBody>
          <a:bodyPr>
            <a:normAutofit/>
          </a:bodyPr>
          <a:lstStyle/>
          <a:p>
            <a:r>
              <a:rPr lang="en-US" sz="6600" dirty="0" smtClean="0">
                <a:solidFill>
                  <a:srgbClr val="FF0000"/>
                </a:solidFill>
              </a:rPr>
              <a:t>AF and EREY</a:t>
            </a:r>
            <a:endParaRPr lang="en-US" sz="6600" dirty="0">
              <a:solidFill>
                <a:srgbClr val="FF0000"/>
              </a:solidFill>
            </a:endParaRPr>
          </a:p>
        </p:txBody>
      </p:sp>
      <p:sp>
        <p:nvSpPr>
          <p:cNvPr id="3" name="Content Placeholder 2"/>
          <p:cNvSpPr>
            <a:spLocks noGrp="1"/>
          </p:cNvSpPr>
          <p:nvPr>
            <p:ph idx="1"/>
          </p:nvPr>
        </p:nvSpPr>
        <p:spPr>
          <a:xfrm>
            <a:off x="304800" y="1722437"/>
            <a:ext cx="8610600" cy="4525963"/>
          </a:xfrm>
        </p:spPr>
        <p:txBody>
          <a:bodyPr>
            <a:normAutofit fontScale="92500" lnSpcReduction="20000"/>
          </a:bodyPr>
          <a:lstStyle/>
          <a:p>
            <a:pPr>
              <a:buNone/>
            </a:pPr>
            <a:r>
              <a:rPr lang="en-US" dirty="0" smtClean="0">
                <a:solidFill>
                  <a:srgbClr val="FF0000"/>
                </a:solidFill>
              </a:rPr>
              <a:t>Annual Fund-SHARE </a:t>
            </a:r>
            <a:r>
              <a:rPr lang="en-US" dirty="0" smtClean="0">
                <a:solidFill>
                  <a:srgbClr val="000099"/>
                </a:solidFill>
              </a:rPr>
              <a:t>is the primary </a:t>
            </a:r>
            <a:r>
              <a:rPr lang="en-US" u="sng" dirty="0" smtClean="0">
                <a:solidFill>
                  <a:srgbClr val="FF0000"/>
                </a:solidFill>
              </a:rPr>
              <a:t>source of funding </a:t>
            </a:r>
            <a:r>
              <a:rPr lang="en-US" dirty="0" smtClean="0">
                <a:solidFill>
                  <a:srgbClr val="000099"/>
                </a:solidFill>
              </a:rPr>
              <a:t>for a broad range of local and international Rotary Foundation activities.</a:t>
            </a:r>
          </a:p>
          <a:p>
            <a:pPr>
              <a:buNone/>
            </a:pPr>
            <a:r>
              <a:rPr lang="en-US" dirty="0" smtClean="0">
                <a:solidFill>
                  <a:srgbClr val="FF0000"/>
                </a:solidFill>
              </a:rPr>
              <a:t>Every Rotarian, Every Year </a:t>
            </a:r>
            <a:r>
              <a:rPr lang="en-US" dirty="0" smtClean="0">
                <a:solidFill>
                  <a:srgbClr val="000099"/>
                </a:solidFill>
              </a:rPr>
              <a:t>(EREY) </a:t>
            </a:r>
            <a:r>
              <a:rPr lang="en-US" dirty="0" smtClean="0">
                <a:solidFill>
                  <a:srgbClr val="FF0000"/>
                </a:solidFill>
              </a:rPr>
              <a:t>is the </a:t>
            </a:r>
            <a:r>
              <a:rPr lang="en-US" u="sng" dirty="0" smtClean="0">
                <a:solidFill>
                  <a:srgbClr val="FF0000"/>
                </a:solidFill>
              </a:rPr>
              <a:t>fundraising initiative </a:t>
            </a:r>
            <a:r>
              <a:rPr lang="en-US" dirty="0" smtClean="0">
                <a:solidFill>
                  <a:srgbClr val="000099"/>
                </a:solidFill>
              </a:rPr>
              <a:t>designed to encourage support for the Foundation’s Annual Fund.</a:t>
            </a:r>
          </a:p>
          <a:p>
            <a:pPr>
              <a:buNone/>
            </a:pPr>
            <a:r>
              <a:rPr lang="en-US" u="sng" dirty="0" smtClean="0">
                <a:solidFill>
                  <a:srgbClr val="000099"/>
                </a:solidFill>
              </a:rPr>
              <a:t>EREY aims to engage every Rotary club member by:</a:t>
            </a:r>
          </a:p>
          <a:p>
            <a:pPr>
              <a:buFont typeface="Wingdings" pitchFamily="2" charset="2"/>
              <a:buChar char="Ø"/>
            </a:pPr>
            <a:r>
              <a:rPr lang="en-US" dirty="0" smtClean="0">
                <a:solidFill>
                  <a:srgbClr val="000099"/>
                </a:solidFill>
              </a:rPr>
              <a:t>Encouraging members to contribute to the </a:t>
            </a:r>
            <a:r>
              <a:rPr lang="en-US" dirty="0" smtClean="0">
                <a:solidFill>
                  <a:srgbClr val="FF0000"/>
                </a:solidFill>
              </a:rPr>
              <a:t>A</a:t>
            </a:r>
            <a:r>
              <a:rPr lang="en-US" dirty="0" smtClean="0">
                <a:solidFill>
                  <a:srgbClr val="000099"/>
                </a:solidFill>
              </a:rPr>
              <a:t>nnual </a:t>
            </a:r>
            <a:r>
              <a:rPr lang="en-US" dirty="0" smtClean="0">
                <a:solidFill>
                  <a:srgbClr val="FF0000"/>
                </a:solidFill>
              </a:rPr>
              <a:t>F</a:t>
            </a:r>
            <a:r>
              <a:rPr lang="en-US" dirty="0" smtClean="0">
                <a:solidFill>
                  <a:srgbClr val="000099"/>
                </a:solidFill>
              </a:rPr>
              <a:t>und every year</a:t>
            </a:r>
          </a:p>
          <a:p>
            <a:pPr>
              <a:buFont typeface="Wingdings" pitchFamily="2" charset="2"/>
              <a:buChar char="Ø"/>
            </a:pPr>
            <a:r>
              <a:rPr lang="en-US" dirty="0" smtClean="0">
                <a:solidFill>
                  <a:srgbClr val="000099"/>
                </a:solidFill>
              </a:rPr>
              <a:t>Encouraging them to </a:t>
            </a:r>
            <a:r>
              <a:rPr lang="en-US" dirty="0" smtClean="0">
                <a:solidFill>
                  <a:srgbClr val="FF0000"/>
                </a:solidFill>
              </a:rPr>
              <a:t>participate in a Foundation grant </a:t>
            </a:r>
            <a:r>
              <a:rPr lang="en-US" dirty="0" smtClean="0">
                <a:solidFill>
                  <a:srgbClr val="000099"/>
                </a:solidFill>
              </a:rPr>
              <a:t>or program every year</a:t>
            </a:r>
            <a:endParaRPr lang="en-US" dirty="0">
              <a:solidFill>
                <a:srgbClr val="000099"/>
              </a:solidFill>
            </a:endParaRPr>
          </a:p>
        </p:txBody>
      </p:sp>
      <p:sp>
        <p:nvSpPr>
          <p:cNvPr id="4" name="Right Arrow 3"/>
          <p:cNvSpPr/>
          <p:nvPr/>
        </p:nvSpPr>
        <p:spPr>
          <a:xfrm flipH="1">
            <a:off x="3429000" y="228600"/>
            <a:ext cx="1447800" cy="1325562"/>
          </a:xfrm>
          <a:prstGeom prst="rightArrow">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81800" y="533400"/>
            <a:ext cx="2133600" cy="646331"/>
          </a:xfrm>
          <a:prstGeom prst="rect">
            <a:avLst/>
          </a:prstGeom>
          <a:noFill/>
          <a:ln>
            <a:solidFill>
              <a:srgbClr val="FF0000"/>
            </a:solidFill>
          </a:ln>
        </p:spPr>
        <p:txBody>
          <a:bodyPr wrap="square" rtlCol="0">
            <a:spAutoFit/>
          </a:bodyPr>
          <a:lstStyle/>
          <a:p>
            <a:pPr>
              <a:buFont typeface="Arial" pitchFamily="34" charset="0"/>
              <a:buChar char="•"/>
            </a:pPr>
            <a:r>
              <a:rPr lang="en-US" dirty="0" smtClean="0">
                <a:solidFill>
                  <a:srgbClr val="0000CC"/>
                </a:solidFill>
              </a:rPr>
              <a:t>Contribute AF</a:t>
            </a:r>
          </a:p>
          <a:p>
            <a:pPr>
              <a:buFont typeface="Arial" pitchFamily="34" charset="0"/>
              <a:buChar char="•"/>
            </a:pPr>
            <a:r>
              <a:rPr lang="en-US" dirty="0" smtClean="0">
                <a:solidFill>
                  <a:srgbClr val="0000CC"/>
                </a:solidFill>
              </a:rPr>
              <a:t>Participate in grants</a:t>
            </a:r>
            <a:endParaRPr lang="en-US" dirty="0">
              <a:solidFill>
                <a:srgbClr val="0000CC"/>
              </a:solidFill>
            </a:endParaRPr>
          </a:p>
        </p:txBody>
      </p:sp>
      <p:sp>
        <p:nvSpPr>
          <p:cNvPr id="7" name="TextBox 6"/>
          <p:cNvSpPr txBox="1"/>
          <p:nvPr/>
        </p:nvSpPr>
        <p:spPr>
          <a:xfrm>
            <a:off x="76200" y="697468"/>
            <a:ext cx="2362200" cy="369332"/>
          </a:xfrm>
          <a:prstGeom prst="rect">
            <a:avLst/>
          </a:prstGeom>
          <a:noFill/>
          <a:ln>
            <a:solidFill>
              <a:srgbClr val="FF0000"/>
            </a:solidFill>
          </a:ln>
        </p:spPr>
        <p:txBody>
          <a:bodyPr wrap="square" rtlCol="0">
            <a:spAutoFit/>
          </a:bodyPr>
          <a:lstStyle/>
          <a:p>
            <a:pPr algn="ctr"/>
            <a:r>
              <a:rPr lang="en-US" dirty="0" smtClean="0">
                <a:solidFill>
                  <a:srgbClr val="0000CC"/>
                </a:solidFill>
              </a:rPr>
              <a:t>Foundation activities</a:t>
            </a:r>
            <a:endParaRPr lang="en-US"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0" y="1888330"/>
            <a:ext cx="4191000" cy="2633663"/>
          </a:xfrm>
        </p:spPr>
        <p:txBody>
          <a:bodyPr>
            <a:noAutofit/>
          </a:bodyPr>
          <a:lstStyle/>
          <a:p>
            <a:pPr algn="ctr" eaLnBrk="1" hangingPunct="1">
              <a:buFontTx/>
              <a:buNone/>
            </a:pPr>
            <a:r>
              <a:rPr lang="en-CA" altLang="en-US" sz="7200" b="1" dirty="0" smtClean="0">
                <a:solidFill>
                  <a:srgbClr val="C00000"/>
                </a:solidFill>
              </a:rPr>
              <a:t>Funding</a:t>
            </a:r>
          </a:p>
          <a:p>
            <a:pPr algn="ctr" eaLnBrk="1" hangingPunct="1">
              <a:buFontTx/>
              <a:buNone/>
            </a:pPr>
            <a:r>
              <a:rPr lang="en-CA" altLang="en-US" sz="7200" b="1" dirty="0" smtClean="0">
                <a:solidFill>
                  <a:srgbClr val="C00000"/>
                </a:solidFill>
              </a:rPr>
              <a:t>Grants</a:t>
            </a:r>
          </a:p>
        </p:txBody>
      </p:sp>
      <p:pic>
        <p:nvPicPr>
          <p:cNvPr id="22531" name="Picture 4" descr="MCj03570070000[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49181" y="1607833"/>
            <a:ext cx="3775547" cy="332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19100" y="5334000"/>
            <a:ext cx="8496300" cy="707886"/>
          </a:xfrm>
          <a:prstGeom prst="rect">
            <a:avLst/>
          </a:prstGeom>
          <a:noFill/>
          <a:ln>
            <a:solidFill>
              <a:srgbClr val="0000CC"/>
            </a:solidFill>
          </a:ln>
        </p:spPr>
        <p:txBody>
          <a:bodyPr wrap="square" rtlCol="0">
            <a:spAutoFit/>
          </a:bodyPr>
          <a:lstStyle/>
          <a:p>
            <a:pPr algn="ctr"/>
            <a:r>
              <a:rPr lang="en-US" sz="4000" dirty="0" smtClean="0">
                <a:solidFill>
                  <a:srgbClr val="000099"/>
                </a:solidFill>
              </a:rPr>
              <a:t>by DRFCC PDG Michel Jazzar [10 </a:t>
            </a:r>
            <a:r>
              <a:rPr lang="en-US" sz="4000" dirty="0" err="1" smtClean="0">
                <a:solidFill>
                  <a:srgbClr val="000099"/>
                </a:solidFill>
              </a:rPr>
              <a:t>mns</a:t>
            </a:r>
            <a:r>
              <a:rPr lang="en-US" sz="4000" dirty="0" smtClean="0">
                <a:solidFill>
                  <a:srgbClr val="000099"/>
                </a:solidFill>
              </a:rPr>
              <a:t>]</a:t>
            </a:r>
            <a:endParaRPr lang="en-US" sz="4000" dirty="0">
              <a:solidFill>
                <a:srgbClr val="000099"/>
              </a:solidFill>
            </a:endParaRPr>
          </a:p>
        </p:txBody>
      </p:sp>
      <p:pic>
        <p:nvPicPr>
          <p:cNvPr id="5" name="Picture 6" descr="C:\Documents and Settings\User\My Documents\My Pictures\My Pictures\Rotary\Logos\TRF\trf logo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7" name="Picture 6"/>
          <p:cNvPicPr>
            <a:picLocks noChangeAspect="1"/>
          </p:cNvPicPr>
          <p:nvPr/>
        </p:nvPicPr>
        <p:blipFill>
          <a:blip r:embed="rId5"/>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2874656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67" name="Rectangle 179"/>
          <p:cNvSpPr>
            <a:spLocks noGrp="1" noChangeArrowheads="1"/>
          </p:cNvSpPr>
          <p:nvPr>
            <p:ph type="title"/>
          </p:nvPr>
        </p:nvSpPr>
        <p:spPr>
          <a:xfrm>
            <a:off x="0" y="217488"/>
            <a:ext cx="9144000" cy="858837"/>
          </a:xfrm>
        </p:spPr>
        <p:txBody>
          <a:bodyPr/>
          <a:lstStyle/>
          <a:p>
            <a:pPr>
              <a:defRPr/>
            </a:pPr>
            <a:r>
              <a:rPr lang="en-US" dirty="0">
                <a:solidFill>
                  <a:srgbClr val="C00000"/>
                </a:solidFill>
              </a:rPr>
              <a:t>Rotary Foundation Funding</a:t>
            </a:r>
          </a:p>
        </p:txBody>
      </p:sp>
      <p:sp>
        <p:nvSpPr>
          <p:cNvPr id="20483" name="Text Box 192"/>
          <p:cNvSpPr txBox="1">
            <a:spLocks noChangeArrowheads="1"/>
          </p:cNvSpPr>
          <p:nvPr/>
        </p:nvSpPr>
        <p:spPr bwMode="auto">
          <a:xfrm>
            <a:off x="4265613" y="4895850"/>
            <a:ext cx="1354137" cy="641350"/>
          </a:xfrm>
          <a:prstGeom prst="rect">
            <a:avLst/>
          </a:prstGeom>
          <a:solidFill>
            <a:srgbClr val="999ABA"/>
          </a:solidFill>
          <a:ln>
            <a:noFill/>
          </a:ln>
          <a:effectLst>
            <a:outerShdw dist="35921" dir="2700000" algn="ctr" rotWithShape="0">
              <a:schemeClr val="bg2"/>
            </a:outerShdw>
          </a:effectLst>
          <a:extLs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chemeClr val="bg1"/>
                </a:solidFill>
                <a:latin typeface="Arial Narrow Bold" panose="020B0706020202030204" pitchFamily="34" charset="0"/>
              </a:rPr>
              <a:t>Investment Earnings</a:t>
            </a:r>
            <a:endParaRPr lang="en-US" altLang="en-US" b="1">
              <a:solidFill>
                <a:schemeClr val="bg1"/>
              </a:solidFill>
              <a:latin typeface="Times New Roman" panose="02020603050405020304" pitchFamily="18" charset="0"/>
            </a:endParaRPr>
          </a:p>
        </p:txBody>
      </p:sp>
      <p:sp>
        <p:nvSpPr>
          <p:cNvPr id="20484" name="Text Box 193"/>
          <p:cNvSpPr txBox="1">
            <a:spLocks noChangeArrowheads="1"/>
          </p:cNvSpPr>
          <p:nvPr/>
        </p:nvSpPr>
        <p:spPr bwMode="auto">
          <a:xfrm>
            <a:off x="6107113" y="2279650"/>
            <a:ext cx="1333500" cy="1569660"/>
          </a:xfrm>
          <a:prstGeom prst="rect">
            <a:avLst/>
          </a:prstGeom>
          <a:solidFill>
            <a:srgbClr val="999ABA"/>
          </a:solidFill>
          <a:ln>
            <a:noFill/>
          </a:ln>
          <a:effectLst>
            <a:outerShdw dist="35921" dir="2700000" algn="ctr" rotWithShape="0">
              <a:schemeClr val="bg2"/>
            </a:outerShdw>
          </a:effectLst>
          <a:extLs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600" b="1" dirty="0">
              <a:solidFill>
                <a:schemeClr val="bg1"/>
              </a:solidFill>
              <a:latin typeface="Times New Roman" panose="02020603050405020304" pitchFamily="18" charset="0"/>
            </a:endParaRPr>
          </a:p>
          <a:p>
            <a:pPr eaLnBrk="1" hangingPunct="1"/>
            <a:r>
              <a:rPr lang="en-US" altLang="en-US" sz="1600" dirty="0">
                <a:solidFill>
                  <a:schemeClr val="bg1"/>
                </a:solidFill>
                <a:latin typeface="Arial Narrow Bold" panose="020B0706020202030204" pitchFamily="34" charset="0"/>
              </a:rPr>
              <a:t>District Designated         Fund</a:t>
            </a:r>
            <a:br>
              <a:rPr lang="en-US" altLang="en-US" sz="1600" dirty="0">
                <a:solidFill>
                  <a:schemeClr val="bg1"/>
                </a:solidFill>
                <a:latin typeface="Arial Narrow Bold" panose="020B0706020202030204" pitchFamily="34" charset="0"/>
              </a:rPr>
            </a:br>
            <a:r>
              <a:rPr lang="en-US" altLang="en-US" sz="1600" dirty="0">
                <a:solidFill>
                  <a:schemeClr val="bg1"/>
                </a:solidFill>
                <a:latin typeface="Arial Narrow Bold" panose="020B0706020202030204" pitchFamily="34" charset="0"/>
              </a:rPr>
              <a:t>(DDF)</a:t>
            </a:r>
            <a:endParaRPr lang="en-US" altLang="en-US" sz="1600" b="1" dirty="0">
              <a:solidFill>
                <a:schemeClr val="bg1"/>
              </a:solidFill>
              <a:latin typeface="Times New Roman" panose="02020603050405020304" pitchFamily="18" charset="0"/>
            </a:endParaRPr>
          </a:p>
          <a:p>
            <a:pPr eaLnBrk="1" hangingPunct="1"/>
            <a:endParaRPr lang="en-US" altLang="en-US" sz="1600" b="1" dirty="0">
              <a:solidFill>
                <a:schemeClr val="bg1"/>
              </a:solidFill>
              <a:latin typeface="Times New Roman" panose="02020603050405020304" pitchFamily="18" charset="0"/>
            </a:endParaRPr>
          </a:p>
        </p:txBody>
      </p:sp>
      <p:sp>
        <p:nvSpPr>
          <p:cNvPr id="20485" name="Text Box 194"/>
          <p:cNvSpPr txBox="1">
            <a:spLocks noChangeArrowheads="1"/>
          </p:cNvSpPr>
          <p:nvPr/>
        </p:nvSpPr>
        <p:spPr bwMode="auto">
          <a:xfrm>
            <a:off x="7845425" y="1371600"/>
            <a:ext cx="1219200" cy="3867150"/>
          </a:xfrm>
          <a:prstGeom prst="rect">
            <a:avLst/>
          </a:prstGeom>
          <a:solidFill>
            <a:srgbClr val="999ABA"/>
          </a:solidFill>
          <a:ln>
            <a:noFill/>
          </a:ln>
          <a:effectLst>
            <a:outerShdw dist="35921" dir="2700000" algn="ctr" rotWithShape="0">
              <a:schemeClr val="bg2"/>
            </a:outerShdw>
          </a:effectLst>
          <a:extLs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2400" b="1">
              <a:solidFill>
                <a:schemeClr val="bg1"/>
              </a:solidFill>
              <a:latin typeface="Times New Roman" panose="02020603050405020304" pitchFamily="18" charset="0"/>
            </a:endParaRPr>
          </a:p>
          <a:p>
            <a:pPr eaLnBrk="1" hangingPunct="1">
              <a:spcBef>
                <a:spcPct val="50000"/>
              </a:spcBef>
            </a:pPr>
            <a:endParaRPr lang="en-US" altLang="en-US" sz="2400" b="1">
              <a:solidFill>
                <a:schemeClr val="bg1"/>
              </a:solidFill>
              <a:latin typeface="Times New Roman" panose="02020603050405020304" pitchFamily="18" charset="0"/>
            </a:endParaRPr>
          </a:p>
          <a:p>
            <a:pPr eaLnBrk="1" hangingPunct="1">
              <a:spcBef>
                <a:spcPct val="50000"/>
              </a:spcBef>
            </a:pPr>
            <a:endParaRPr lang="en-US" altLang="en-US" sz="2400" b="1">
              <a:solidFill>
                <a:schemeClr val="bg1"/>
              </a:solidFill>
              <a:latin typeface="Times New Roman" panose="02020603050405020304" pitchFamily="18" charset="0"/>
            </a:endParaRPr>
          </a:p>
          <a:p>
            <a:pPr eaLnBrk="1" hangingPunct="1">
              <a:spcBef>
                <a:spcPct val="50000"/>
              </a:spcBef>
            </a:pPr>
            <a:r>
              <a:rPr lang="en-US" altLang="en-US" sz="2000">
                <a:solidFill>
                  <a:schemeClr val="bg1"/>
                </a:solidFill>
                <a:latin typeface="Arial Narrow Bold" panose="020B0706020202030204" pitchFamily="34" charset="0"/>
              </a:rPr>
              <a:t>TRF Funding</a:t>
            </a:r>
            <a:endParaRPr lang="en-US" altLang="en-US" sz="2000" b="1">
              <a:solidFill>
                <a:schemeClr val="bg1"/>
              </a:solidFill>
              <a:latin typeface="Times New Roman" panose="02020603050405020304" pitchFamily="18" charset="0"/>
            </a:endParaRPr>
          </a:p>
          <a:p>
            <a:pPr eaLnBrk="1" hangingPunct="1">
              <a:spcBef>
                <a:spcPct val="50000"/>
              </a:spcBef>
            </a:pPr>
            <a:endParaRPr lang="en-US" altLang="en-US" sz="2400" b="1">
              <a:solidFill>
                <a:schemeClr val="bg1"/>
              </a:solidFill>
              <a:latin typeface="Times New Roman" panose="02020603050405020304" pitchFamily="18" charset="0"/>
            </a:endParaRPr>
          </a:p>
          <a:p>
            <a:pPr eaLnBrk="1" hangingPunct="1">
              <a:spcBef>
                <a:spcPct val="50000"/>
              </a:spcBef>
            </a:pPr>
            <a:endParaRPr lang="en-US" altLang="en-US" sz="2400" b="1">
              <a:solidFill>
                <a:schemeClr val="bg1"/>
              </a:solidFill>
              <a:latin typeface="Times New Roman" panose="02020603050405020304" pitchFamily="18" charset="0"/>
            </a:endParaRPr>
          </a:p>
          <a:p>
            <a:pPr eaLnBrk="1" hangingPunct="1">
              <a:spcBef>
                <a:spcPct val="50000"/>
              </a:spcBef>
            </a:pPr>
            <a:endParaRPr lang="en-US" altLang="en-US" sz="2000" b="1">
              <a:solidFill>
                <a:schemeClr val="bg1"/>
              </a:solidFill>
              <a:latin typeface="Times New Roman" panose="02020603050405020304" pitchFamily="18" charset="0"/>
            </a:endParaRPr>
          </a:p>
        </p:txBody>
      </p:sp>
      <p:pic>
        <p:nvPicPr>
          <p:cNvPr id="20486" name="Picture 195" descr="APFgre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33600" y="2843213"/>
            <a:ext cx="1671638"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196" descr="PFILOG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28838" y="4524375"/>
            <a:ext cx="1701800"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202" descr="PolioPlus-Logo"/>
          <p:cNvPicPr>
            <a:picLocks noChangeAspect="1" noChangeArrowheads="1"/>
          </p:cNvPicPr>
          <p:nvPr/>
        </p:nvPicPr>
        <p:blipFill>
          <a:blip r:embed="rId5">
            <a:clrChange>
              <a:clrFrom>
                <a:srgbClr val="FFFBFF"/>
              </a:clrFrom>
              <a:clrTo>
                <a:srgbClr val="FFFBFF">
                  <a:alpha val="0"/>
                </a:srgbClr>
              </a:clrTo>
            </a:clrChange>
            <a:extLst>
              <a:ext uri="{28A0092B-C50C-407E-A947-70E740481C1C}">
                <a14:useLocalDpi xmlns:a14="http://schemas.microsoft.com/office/drawing/2010/main" xmlns="" val="0"/>
              </a:ext>
            </a:extLst>
          </a:blip>
          <a:srcRect/>
          <a:stretch>
            <a:fillRect/>
          </a:stretch>
        </p:blipFill>
        <p:spPr bwMode="auto">
          <a:xfrm>
            <a:off x="2027238" y="1093788"/>
            <a:ext cx="1881187"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9" name="Text Box 203"/>
          <p:cNvSpPr txBox="1">
            <a:spLocks noChangeArrowheads="1"/>
          </p:cNvSpPr>
          <p:nvPr/>
        </p:nvSpPr>
        <p:spPr bwMode="auto">
          <a:xfrm>
            <a:off x="4240213" y="3060700"/>
            <a:ext cx="1366837" cy="1417638"/>
          </a:xfrm>
          <a:prstGeom prst="rect">
            <a:avLst/>
          </a:prstGeom>
          <a:solidFill>
            <a:srgbClr val="999ABA"/>
          </a:solidFill>
          <a:ln>
            <a:noFill/>
          </a:ln>
          <a:effectLst>
            <a:outerShdw dist="35921" dir="2700000" algn="ctr" rotWithShape="0">
              <a:schemeClr val="bg2"/>
            </a:outerShdw>
          </a:effectLst>
          <a:extLs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2400" b="1">
              <a:solidFill>
                <a:srgbClr val="004080"/>
              </a:solidFill>
              <a:latin typeface="Times New Roman" panose="02020603050405020304" pitchFamily="18" charset="0"/>
            </a:endParaRPr>
          </a:p>
          <a:p>
            <a:pPr eaLnBrk="1" hangingPunct="1">
              <a:spcBef>
                <a:spcPct val="50000"/>
              </a:spcBef>
            </a:pPr>
            <a:r>
              <a:rPr lang="en-US" altLang="en-US">
                <a:solidFill>
                  <a:schemeClr val="bg1"/>
                </a:solidFill>
                <a:latin typeface="Arial Narrow Bold Italic" panose="020B07060202020A0204" pitchFamily="34" charset="0"/>
              </a:rPr>
              <a:t>SHARE</a:t>
            </a:r>
            <a:endParaRPr lang="en-US" altLang="en-US" b="1" i="1">
              <a:solidFill>
                <a:srgbClr val="004080"/>
              </a:solidFill>
              <a:latin typeface="Times New Roman" panose="02020603050405020304" pitchFamily="18" charset="0"/>
            </a:endParaRPr>
          </a:p>
          <a:p>
            <a:pPr eaLnBrk="1" hangingPunct="1">
              <a:spcBef>
                <a:spcPct val="50000"/>
              </a:spcBef>
            </a:pPr>
            <a:endParaRPr lang="en-US" altLang="en-US" sz="2400" b="1" i="1">
              <a:solidFill>
                <a:srgbClr val="004080"/>
              </a:solidFill>
              <a:latin typeface="Times New Roman" panose="02020603050405020304" pitchFamily="18" charset="0"/>
            </a:endParaRPr>
          </a:p>
        </p:txBody>
      </p:sp>
      <p:sp>
        <p:nvSpPr>
          <p:cNvPr id="20490" name="Text Box 204"/>
          <p:cNvSpPr txBox="1">
            <a:spLocks noChangeArrowheads="1"/>
          </p:cNvSpPr>
          <p:nvPr/>
        </p:nvSpPr>
        <p:spPr bwMode="auto">
          <a:xfrm>
            <a:off x="6107113" y="4025900"/>
            <a:ext cx="1333500" cy="1446550"/>
          </a:xfrm>
          <a:prstGeom prst="rect">
            <a:avLst/>
          </a:prstGeom>
          <a:solidFill>
            <a:srgbClr val="999ABA"/>
          </a:solidFill>
          <a:ln>
            <a:noFill/>
          </a:ln>
          <a:effectLst>
            <a:outerShdw dist="35921" dir="2700000" algn="ctr" rotWithShape="0">
              <a:schemeClr val="bg2"/>
            </a:outerShdw>
          </a:effectLst>
          <a:extLs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800" b="1" dirty="0">
              <a:solidFill>
                <a:schemeClr val="bg1"/>
              </a:solidFill>
              <a:latin typeface="Times New Roman" panose="02020603050405020304" pitchFamily="18" charset="0"/>
            </a:endParaRPr>
          </a:p>
          <a:p>
            <a:pPr eaLnBrk="1" hangingPunct="1"/>
            <a:endParaRPr lang="en-US" altLang="en-US" b="1" dirty="0">
              <a:solidFill>
                <a:schemeClr val="bg1"/>
              </a:solidFill>
              <a:latin typeface="Times New Roman" panose="02020603050405020304" pitchFamily="18" charset="0"/>
            </a:endParaRPr>
          </a:p>
          <a:p>
            <a:pPr eaLnBrk="1" hangingPunct="1"/>
            <a:r>
              <a:rPr lang="en-US" altLang="en-US" dirty="0">
                <a:solidFill>
                  <a:schemeClr val="bg1"/>
                </a:solidFill>
                <a:latin typeface="Arial Narrow Bold" panose="020B0706020202030204" pitchFamily="34" charset="0"/>
              </a:rPr>
              <a:t>World Fund</a:t>
            </a:r>
            <a:endParaRPr lang="en-US" altLang="en-US" b="1" dirty="0">
              <a:solidFill>
                <a:schemeClr val="bg1"/>
              </a:solidFill>
              <a:latin typeface="Times New Roman" panose="02020603050405020304" pitchFamily="18" charset="0"/>
            </a:endParaRPr>
          </a:p>
          <a:p>
            <a:pPr eaLnBrk="1" hangingPunct="1"/>
            <a:endParaRPr lang="en-US" altLang="en-US" b="1" dirty="0">
              <a:solidFill>
                <a:schemeClr val="bg1"/>
              </a:solidFill>
              <a:latin typeface="Times New Roman" panose="02020603050405020304" pitchFamily="18" charset="0"/>
            </a:endParaRPr>
          </a:p>
          <a:p>
            <a:pPr eaLnBrk="1" hangingPunct="1"/>
            <a:endParaRPr lang="en-US" altLang="en-US" sz="800" b="1" dirty="0">
              <a:solidFill>
                <a:schemeClr val="bg1"/>
              </a:solidFill>
              <a:latin typeface="Times New Roman" panose="02020603050405020304" pitchFamily="18" charset="0"/>
            </a:endParaRPr>
          </a:p>
        </p:txBody>
      </p:sp>
      <p:sp>
        <p:nvSpPr>
          <p:cNvPr id="20491" name="Rectangle 206"/>
          <p:cNvSpPr>
            <a:spLocks noChangeArrowheads="1"/>
          </p:cNvSpPr>
          <p:nvPr/>
        </p:nvSpPr>
        <p:spPr bwMode="auto">
          <a:xfrm>
            <a:off x="525463" y="2474913"/>
            <a:ext cx="184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92" name="Line 209"/>
          <p:cNvSpPr>
            <a:spLocks noChangeShapeType="1"/>
          </p:cNvSpPr>
          <p:nvPr/>
        </p:nvSpPr>
        <p:spPr bwMode="auto">
          <a:xfrm>
            <a:off x="1450975" y="1795463"/>
            <a:ext cx="693738"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493" name="Line 211"/>
          <p:cNvSpPr>
            <a:spLocks noChangeShapeType="1"/>
          </p:cNvSpPr>
          <p:nvPr/>
        </p:nvSpPr>
        <p:spPr bwMode="auto">
          <a:xfrm>
            <a:off x="1431925" y="3429000"/>
            <a:ext cx="693738"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494" name="Line 212"/>
          <p:cNvSpPr>
            <a:spLocks noChangeShapeType="1"/>
          </p:cNvSpPr>
          <p:nvPr/>
        </p:nvSpPr>
        <p:spPr bwMode="auto">
          <a:xfrm>
            <a:off x="1422400" y="5046663"/>
            <a:ext cx="693738"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495" name="Line 213"/>
          <p:cNvSpPr>
            <a:spLocks noChangeShapeType="1"/>
          </p:cNvSpPr>
          <p:nvPr/>
        </p:nvSpPr>
        <p:spPr bwMode="auto">
          <a:xfrm flipV="1">
            <a:off x="3814763" y="3425825"/>
            <a:ext cx="412750" cy="3175"/>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496" name="Text Box 207"/>
          <p:cNvSpPr txBox="1">
            <a:spLocks noChangeArrowheads="1"/>
          </p:cNvSpPr>
          <p:nvPr/>
        </p:nvSpPr>
        <p:spPr bwMode="auto">
          <a:xfrm>
            <a:off x="228600" y="1066800"/>
            <a:ext cx="1506537" cy="4648200"/>
          </a:xfrm>
          <a:prstGeom prst="rect">
            <a:avLst/>
          </a:prstGeom>
          <a:solidFill>
            <a:srgbClr val="999ABA"/>
          </a:solidFill>
          <a:ln>
            <a:noFill/>
          </a:ln>
          <a:effectLst>
            <a:outerShdw dist="35921" dir="2700000" algn="ctr" rotWithShape="0">
              <a:schemeClr val="bg2"/>
            </a:outerShdw>
          </a:effectLst>
          <a:extLst>
            <a:ext uri="{91240B29-F687-4F45-9708-019B960494DF}">
              <a14:hiddenLine xmlns:a14="http://schemas.microsoft.com/office/drawing/2010/main" xmlns="" w="57150">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solidFill>
                  <a:schemeClr val="bg1"/>
                </a:solidFill>
                <a:latin typeface="Arial Narrow Bold" panose="020B0706020202030204" pitchFamily="34" charset="0"/>
              </a:rPr>
              <a:t>Rotarian</a:t>
            </a:r>
            <a:br>
              <a:rPr lang="en-US" altLang="en-US" dirty="0">
                <a:solidFill>
                  <a:schemeClr val="bg1"/>
                </a:solidFill>
                <a:latin typeface="Arial Narrow Bold" panose="020B0706020202030204" pitchFamily="34" charset="0"/>
              </a:rPr>
            </a:br>
            <a:r>
              <a:rPr lang="en-US" altLang="en-US" sz="1600" dirty="0" smtClean="0">
                <a:solidFill>
                  <a:schemeClr val="bg1"/>
                </a:solidFill>
                <a:latin typeface="Arial Narrow Bold" panose="020B0706020202030204" pitchFamily="34" charset="0"/>
              </a:rPr>
              <a:t>Contributions</a:t>
            </a:r>
          </a:p>
          <a:p>
            <a:pPr eaLnBrk="1" hangingPunct="1">
              <a:spcBef>
                <a:spcPct val="50000"/>
              </a:spcBef>
            </a:pPr>
            <a:r>
              <a:rPr lang="en-US" altLang="en-US" sz="1600" dirty="0" smtClean="0">
                <a:solidFill>
                  <a:schemeClr val="bg1"/>
                </a:solidFill>
                <a:latin typeface="Arial Narrow Bold" panose="020B0706020202030204" pitchFamily="34" charset="0"/>
              </a:rPr>
              <a:t>&amp;  Fundraising</a:t>
            </a:r>
            <a:r>
              <a:rPr lang="en-US" altLang="en-US" sz="2400" dirty="0" smtClean="0">
                <a:solidFill>
                  <a:srgbClr val="004080"/>
                </a:solidFill>
                <a:latin typeface="Times New Roman" panose="02020603050405020304" pitchFamily="18" charset="0"/>
              </a:rPr>
              <a:t>        </a:t>
            </a:r>
            <a:endParaRPr lang="en-US" altLang="en-US" sz="2400" dirty="0">
              <a:solidFill>
                <a:srgbClr val="004080"/>
              </a:solidFill>
              <a:latin typeface="Times New Roman" panose="02020603050405020304" pitchFamily="18" charset="0"/>
            </a:endParaRPr>
          </a:p>
        </p:txBody>
      </p:sp>
      <p:sp>
        <p:nvSpPr>
          <p:cNvPr id="20497" name="Line 214"/>
          <p:cNvSpPr>
            <a:spLocks noChangeShapeType="1"/>
          </p:cNvSpPr>
          <p:nvPr/>
        </p:nvSpPr>
        <p:spPr bwMode="auto">
          <a:xfrm flipV="1">
            <a:off x="3824288" y="5057775"/>
            <a:ext cx="403225" cy="9525"/>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498" name="Line 215"/>
          <p:cNvSpPr>
            <a:spLocks noChangeShapeType="1"/>
          </p:cNvSpPr>
          <p:nvPr/>
        </p:nvSpPr>
        <p:spPr bwMode="auto">
          <a:xfrm>
            <a:off x="5637213" y="3422650"/>
            <a:ext cx="457200" cy="635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499" name="Line 216"/>
          <p:cNvSpPr>
            <a:spLocks noChangeShapeType="1"/>
          </p:cNvSpPr>
          <p:nvPr/>
        </p:nvSpPr>
        <p:spPr bwMode="auto">
          <a:xfrm>
            <a:off x="5645150" y="5057775"/>
            <a:ext cx="436563"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500" name="Line 217"/>
          <p:cNvSpPr>
            <a:spLocks noChangeShapeType="1"/>
          </p:cNvSpPr>
          <p:nvPr/>
        </p:nvSpPr>
        <p:spPr bwMode="auto">
          <a:xfrm flipV="1">
            <a:off x="7462838" y="3429000"/>
            <a:ext cx="358775"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501" name="Line 218"/>
          <p:cNvSpPr>
            <a:spLocks noChangeShapeType="1"/>
          </p:cNvSpPr>
          <p:nvPr/>
        </p:nvSpPr>
        <p:spPr bwMode="auto">
          <a:xfrm flipV="1">
            <a:off x="7454900" y="5051425"/>
            <a:ext cx="358775"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502" name="Line 219"/>
          <p:cNvSpPr>
            <a:spLocks noChangeShapeType="1"/>
          </p:cNvSpPr>
          <p:nvPr/>
        </p:nvSpPr>
        <p:spPr bwMode="auto">
          <a:xfrm flipV="1">
            <a:off x="3784600" y="1790700"/>
            <a:ext cx="4029075" cy="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503" name="Line 221"/>
          <p:cNvSpPr>
            <a:spLocks noChangeShapeType="1"/>
          </p:cNvSpPr>
          <p:nvPr/>
        </p:nvSpPr>
        <p:spPr bwMode="auto">
          <a:xfrm>
            <a:off x="5622925" y="4221163"/>
            <a:ext cx="457200" cy="635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0504" name="Line 223"/>
          <p:cNvSpPr>
            <a:spLocks noChangeShapeType="1"/>
          </p:cNvSpPr>
          <p:nvPr/>
        </p:nvSpPr>
        <p:spPr bwMode="auto">
          <a:xfrm flipH="1" flipV="1">
            <a:off x="4929188" y="4483100"/>
            <a:ext cx="0" cy="406400"/>
          </a:xfrm>
          <a:prstGeom prst="line">
            <a:avLst/>
          </a:prstGeom>
          <a:noFill/>
          <a:ln w="25400">
            <a:solidFill>
              <a:srgbClr val="4C4C4C"/>
            </a:solidFill>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8" name="Rectangle 27"/>
          <p:cNvSpPr>
            <a:spLocks noChangeArrowheads="1"/>
          </p:cNvSpPr>
          <p:nvPr/>
        </p:nvSpPr>
        <p:spPr bwMode="auto">
          <a:xfrm>
            <a:off x="1905000" y="2667000"/>
            <a:ext cx="2057400" cy="1569660"/>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chemeClr val="bg1"/>
                </a:solidFill>
              </a:rPr>
              <a:t>• Every Rotarian, Every Year</a:t>
            </a:r>
          </a:p>
          <a:p>
            <a:pPr eaLnBrk="1" hangingPunct="1">
              <a:spcBef>
                <a:spcPct val="0"/>
              </a:spcBef>
              <a:buFontTx/>
              <a:buNone/>
            </a:pPr>
            <a:r>
              <a:rPr lang="en-US" altLang="en-US" sz="1200" dirty="0">
                <a:solidFill>
                  <a:schemeClr val="bg1"/>
                </a:solidFill>
              </a:rPr>
              <a:t>• PH Sustaining Member</a:t>
            </a:r>
          </a:p>
          <a:p>
            <a:pPr eaLnBrk="1" hangingPunct="1">
              <a:spcBef>
                <a:spcPct val="0"/>
              </a:spcBef>
              <a:buFontTx/>
              <a:buNone/>
            </a:pPr>
            <a:r>
              <a:rPr lang="en-US" altLang="en-US" sz="1200" dirty="0">
                <a:solidFill>
                  <a:schemeClr val="bg1"/>
                </a:solidFill>
              </a:rPr>
              <a:t>• Paul Harris Fellow</a:t>
            </a:r>
          </a:p>
          <a:p>
            <a:pPr eaLnBrk="1" hangingPunct="1">
              <a:spcBef>
                <a:spcPct val="0"/>
              </a:spcBef>
              <a:buFontTx/>
              <a:buNone/>
            </a:pPr>
            <a:r>
              <a:rPr lang="en-US" altLang="en-US" sz="1200" dirty="0">
                <a:solidFill>
                  <a:schemeClr val="bg1"/>
                </a:solidFill>
              </a:rPr>
              <a:t>• Paul Harris Society</a:t>
            </a:r>
          </a:p>
          <a:p>
            <a:pPr eaLnBrk="1" hangingPunct="1">
              <a:spcBef>
                <a:spcPct val="0"/>
              </a:spcBef>
              <a:buFontTx/>
              <a:buNone/>
            </a:pPr>
            <a:r>
              <a:rPr lang="en-US" altLang="en-US" sz="1200" dirty="0">
                <a:solidFill>
                  <a:schemeClr val="bg1"/>
                </a:solidFill>
              </a:rPr>
              <a:t>• Major Donor</a:t>
            </a:r>
          </a:p>
          <a:p>
            <a:pPr eaLnBrk="1" hangingPunct="1">
              <a:spcBef>
                <a:spcPct val="0"/>
              </a:spcBef>
              <a:buFontTx/>
              <a:buNone/>
            </a:pPr>
            <a:r>
              <a:rPr lang="en-US" altLang="en-US" sz="1200" dirty="0">
                <a:solidFill>
                  <a:schemeClr val="bg1"/>
                </a:solidFill>
              </a:rPr>
              <a:t>• Arch C. </a:t>
            </a:r>
            <a:r>
              <a:rPr lang="en-US" altLang="en-US" sz="1200" dirty="0" err="1">
                <a:solidFill>
                  <a:schemeClr val="bg1"/>
                </a:solidFill>
              </a:rPr>
              <a:t>Klumph</a:t>
            </a:r>
            <a:r>
              <a:rPr lang="en-US" altLang="en-US" sz="1200" dirty="0">
                <a:solidFill>
                  <a:schemeClr val="bg1"/>
                </a:solidFill>
              </a:rPr>
              <a:t> </a:t>
            </a:r>
            <a:r>
              <a:rPr lang="en-US" altLang="en-US" sz="1200" dirty="0" smtClean="0">
                <a:solidFill>
                  <a:schemeClr val="bg1"/>
                </a:solidFill>
              </a:rPr>
              <a:t> Circle Society</a:t>
            </a:r>
            <a:endParaRPr lang="en-US" altLang="en-US" sz="1200" dirty="0">
              <a:solidFill>
                <a:schemeClr val="bg1"/>
              </a:solidFill>
            </a:endParaRPr>
          </a:p>
        </p:txBody>
      </p:sp>
      <p:sp>
        <p:nvSpPr>
          <p:cNvPr id="29" name="Rectangle 28"/>
          <p:cNvSpPr/>
          <p:nvPr/>
        </p:nvSpPr>
        <p:spPr>
          <a:xfrm>
            <a:off x="1905000" y="4313237"/>
            <a:ext cx="2057400" cy="1477963"/>
          </a:xfrm>
          <a:prstGeom prst="rect">
            <a:avLst/>
          </a:prstGeom>
          <a:solidFill>
            <a:schemeClr val="accent1">
              <a:lumMod val="75000"/>
            </a:schemeClr>
          </a:solidFill>
        </p:spPr>
        <p:txBody>
          <a:bodyPr>
            <a:spAutoFit/>
          </a:bodyPr>
          <a:lstStyle/>
          <a:p>
            <a:pPr eaLnBrk="1" hangingPunct="1">
              <a:defRPr/>
            </a:pPr>
            <a:r>
              <a:rPr lang="en-US" sz="1000" dirty="0">
                <a:solidFill>
                  <a:schemeClr val="bg1"/>
                </a:solidFill>
              </a:rPr>
              <a:t>• Bequest commitments</a:t>
            </a:r>
          </a:p>
          <a:p>
            <a:pPr eaLnBrk="1" hangingPunct="1">
              <a:defRPr/>
            </a:pPr>
            <a:r>
              <a:rPr lang="en-US" sz="1000" dirty="0">
                <a:solidFill>
                  <a:schemeClr val="bg1"/>
                </a:solidFill>
              </a:rPr>
              <a:t>• Life insurance</a:t>
            </a:r>
          </a:p>
          <a:p>
            <a:pPr eaLnBrk="1" hangingPunct="1">
              <a:defRPr/>
            </a:pPr>
            <a:r>
              <a:rPr lang="en-US" sz="1000" dirty="0">
                <a:solidFill>
                  <a:schemeClr val="bg1"/>
                </a:solidFill>
              </a:rPr>
              <a:t>• Marketable securities</a:t>
            </a:r>
          </a:p>
          <a:p>
            <a:pPr eaLnBrk="1" hangingPunct="1">
              <a:defRPr/>
            </a:pPr>
            <a:r>
              <a:rPr lang="en-US" sz="1000" dirty="0">
                <a:solidFill>
                  <a:schemeClr val="bg1"/>
                </a:solidFill>
              </a:rPr>
              <a:t>• Real estate</a:t>
            </a:r>
          </a:p>
          <a:p>
            <a:pPr eaLnBrk="1" hangingPunct="1">
              <a:defRPr/>
            </a:pPr>
            <a:r>
              <a:rPr lang="en-US" sz="1000" dirty="0">
                <a:solidFill>
                  <a:schemeClr val="bg1"/>
                </a:solidFill>
              </a:rPr>
              <a:t>• Charitable trusts or annuities</a:t>
            </a:r>
          </a:p>
          <a:p>
            <a:pPr eaLnBrk="1" hangingPunct="1">
              <a:defRPr/>
            </a:pPr>
            <a:r>
              <a:rPr lang="en-US" sz="1000" dirty="0">
                <a:solidFill>
                  <a:schemeClr val="bg1"/>
                </a:solidFill>
              </a:rPr>
              <a:t>• Benefactor</a:t>
            </a:r>
          </a:p>
          <a:p>
            <a:pPr eaLnBrk="1" hangingPunct="1">
              <a:defRPr/>
            </a:pPr>
            <a:r>
              <a:rPr lang="en-US" sz="1000" dirty="0">
                <a:solidFill>
                  <a:schemeClr val="bg1"/>
                </a:solidFill>
              </a:rPr>
              <a:t>• Bequest Society</a:t>
            </a:r>
          </a:p>
          <a:p>
            <a:pPr eaLnBrk="1" hangingPunct="1">
              <a:defRPr/>
            </a:pPr>
            <a:r>
              <a:rPr lang="en-US" sz="1000" dirty="0">
                <a:solidFill>
                  <a:schemeClr val="bg1"/>
                </a:solidFill>
              </a:rPr>
              <a:t>• Major Donor</a:t>
            </a:r>
          </a:p>
          <a:p>
            <a:pPr eaLnBrk="1" hangingPunct="1">
              <a:defRPr/>
            </a:pPr>
            <a:r>
              <a:rPr lang="en-US" sz="1000" dirty="0">
                <a:solidFill>
                  <a:schemeClr val="bg1"/>
                </a:solidFill>
              </a:rPr>
              <a:t>• Arch C. </a:t>
            </a:r>
            <a:r>
              <a:rPr lang="en-US" sz="1000" dirty="0" err="1">
                <a:solidFill>
                  <a:schemeClr val="bg1"/>
                </a:solidFill>
              </a:rPr>
              <a:t>Klumph</a:t>
            </a:r>
            <a:r>
              <a:rPr lang="en-US" sz="1000" dirty="0">
                <a:solidFill>
                  <a:schemeClr val="bg1"/>
                </a:solidFill>
              </a:rPr>
              <a:t> Society</a:t>
            </a:r>
          </a:p>
        </p:txBody>
      </p:sp>
      <p:pic>
        <p:nvPicPr>
          <p:cNvPr id="16793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905000" y="1066800"/>
            <a:ext cx="1981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8" name="Picture 3" descr="C:\Documents and Settings\Jazzar\My Documents\My Pictures\kik.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81000" y="4114800"/>
            <a:ext cx="1160002"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9" name="Picture 4" descr="C:\Documents and Settings\Jazzar\My Documents\My Pictures\liasse de dollars.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885113" y="3962400"/>
            <a:ext cx="1182687"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0" name="Picture 5" descr="C:\Documents and Settings\Jazzar\My Documents\My Pictures\world on back.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848600" y="1447800"/>
            <a:ext cx="12192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Box 30"/>
          <p:cNvSpPr txBox="1"/>
          <p:nvPr/>
        </p:nvSpPr>
        <p:spPr>
          <a:xfrm>
            <a:off x="5638800" y="3944779"/>
            <a:ext cx="457200" cy="261610"/>
          </a:xfrm>
          <a:prstGeom prst="rect">
            <a:avLst/>
          </a:prstGeom>
          <a:noFill/>
        </p:spPr>
        <p:txBody>
          <a:bodyPr wrap="square" rtlCol="0">
            <a:spAutoFit/>
          </a:bodyPr>
          <a:lstStyle/>
          <a:p>
            <a:r>
              <a:rPr lang="en-US" sz="1100" b="1" dirty="0" smtClean="0">
                <a:solidFill>
                  <a:srgbClr val="FF0000"/>
                </a:solidFill>
              </a:rPr>
              <a:t>50%</a:t>
            </a:r>
            <a:endParaRPr lang="en-US" sz="1100" b="1" dirty="0">
              <a:solidFill>
                <a:srgbClr val="FF0000"/>
              </a:solidFill>
            </a:endParaRPr>
          </a:p>
        </p:txBody>
      </p:sp>
      <p:sp>
        <p:nvSpPr>
          <p:cNvPr id="32" name="TextBox 31"/>
          <p:cNvSpPr txBox="1"/>
          <p:nvPr/>
        </p:nvSpPr>
        <p:spPr>
          <a:xfrm>
            <a:off x="5638800" y="3124200"/>
            <a:ext cx="457200" cy="261610"/>
          </a:xfrm>
          <a:prstGeom prst="rect">
            <a:avLst/>
          </a:prstGeom>
          <a:noFill/>
        </p:spPr>
        <p:txBody>
          <a:bodyPr wrap="square" rtlCol="0">
            <a:spAutoFit/>
          </a:bodyPr>
          <a:lstStyle/>
          <a:p>
            <a:r>
              <a:rPr lang="en-US" sz="1100" b="1" dirty="0" smtClean="0">
                <a:solidFill>
                  <a:srgbClr val="FF0000"/>
                </a:solidFill>
              </a:rPr>
              <a:t>50%</a:t>
            </a:r>
            <a:endParaRPr lang="en-US" sz="1100" b="1" dirty="0">
              <a:solidFill>
                <a:srgbClr val="FF0000"/>
              </a:solidFill>
            </a:endParaRPr>
          </a:p>
        </p:txBody>
      </p:sp>
    </p:spTree>
    <p:extLst>
      <p:ext uri="{BB962C8B-B14F-4D97-AF65-F5344CB8AC3E}">
        <p14:creationId xmlns:p14="http://schemas.microsoft.com/office/powerpoint/2010/main" xmlns="" val="409045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smtClean="0">
                <a:solidFill>
                  <a:srgbClr val="FF0000"/>
                </a:solidFill>
              </a:rPr>
              <a:t>DDF 2020-2021 [as 16 May 2020]</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0" y="2057017"/>
            <a:ext cx="9144000" cy="2743966"/>
          </a:xfrm>
          <a:prstGeom prst="rect">
            <a:avLst/>
          </a:prstGeom>
        </p:spPr>
      </p:pic>
      <p:sp>
        <p:nvSpPr>
          <p:cNvPr id="5" name="TextBox 4"/>
          <p:cNvSpPr txBox="1"/>
          <p:nvPr/>
        </p:nvSpPr>
        <p:spPr>
          <a:xfrm>
            <a:off x="1600200" y="5257800"/>
            <a:ext cx="5943600" cy="1015663"/>
          </a:xfrm>
          <a:prstGeom prst="rect">
            <a:avLst/>
          </a:prstGeom>
          <a:noFill/>
        </p:spPr>
        <p:txBody>
          <a:bodyPr wrap="square" rtlCol="0">
            <a:spAutoFit/>
          </a:bodyPr>
          <a:lstStyle/>
          <a:p>
            <a:pPr algn="ctr"/>
            <a:r>
              <a:rPr lang="en-US" sz="6000" b="1" dirty="0" smtClean="0">
                <a:solidFill>
                  <a:srgbClr val="FF0000"/>
                </a:solidFill>
              </a:rPr>
              <a:t>$ 42.750.66</a:t>
            </a:r>
            <a:endParaRPr lang="en-US" sz="6000" b="1" dirty="0">
              <a:solidFill>
                <a:srgbClr val="FF0000"/>
              </a:solidFill>
            </a:endParaRPr>
          </a:p>
        </p:txBody>
      </p:sp>
      <p:sp>
        <p:nvSpPr>
          <p:cNvPr id="6" name="Rectangle 5"/>
          <p:cNvSpPr/>
          <p:nvPr/>
        </p:nvSpPr>
        <p:spPr>
          <a:xfrm>
            <a:off x="6248400" y="2742817"/>
            <a:ext cx="2895600" cy="2210183"/>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6477000" y="4648200"/>
            <a:ext cx="22098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447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41" name="Text Box 5"/>
          <p:cNvSpPr txBox="1">
            <a:spLocks noChangeArrowheads="1"/>
          </p:cNvSpPr>
          <p:nvPr/>
        </p:nvSpPr>
        <p:spPr bwMode="auto">
          <a:xfrm>
            <a:off x="201613" y="717858"/>
            <a:ext cx="8763000" cy="6140142"/>
          </a:xfrm>
          <a:prstGeom prst="rect">
            <a:avLst/>
          </a:prstGeom>
          <a:noFill/>
          <a:ln w="9525">
            <a:noFill/>
            <a:miter lim="800000"/>
            <a:headEnd/>
            <a:tailEnd/>
          </a:ln>
          <a:effectLst/>
        </p:spPr>
        <p:txBody>
          <a:bodyPr>
            <a:spAutoFit/>
          </a:bodyPr>
          <a:lstStyle/>
          <a:p>
            <a:pPr algn="ctr" eaLnBrk="1" hangingPunct="1">
              <a:spcBef>
                <a:spcPct val="50000"/>
              </a:spcBef>
              <a:defRPr/>
            </a:pPr>
            <a:r>
              <a:rPr lang="en-CA" dirty="0">
                <a:effectLst>
                  <a:outerShdw blurRad="38100" dist="38100" dir="2700000" algn="tl">
                    <a:srgbClr val="C0C0C0"/>
                  </a:outerShdw>
                </a:effectLst>
                <a:latin typeface="Arial" charset="0"/>
                <a:cs typeface="Arial" charset="0"/>
              </a:rPr>
              <a:t>                </a:t>
            </a:r>
            <a:endParaRPr lang="en-CA" sz="2400" dirty="0">
              <a:solidFill>
                <a:srgbClr val="0000FF"/>
              </a:solidFill>
              <a:effectLst>
                <a:outerShdw blurRad="38100" dist="38100" dir="2700000" algn="tl">
                  <a:srgbClr val="C0C0C0"/>
                </a:outerShdw>
              </a:effectLst>
              <a:latin typeface="Arial" charset="0"/>
              <a:cs typeface="Arial" charset="0"/>
            </a:endParaRPr>
          </a:p>
          <a:p>
            <a:pPr algn="ctr" eaLnBrk="1" hangingPunct="1">
              <a:spcBef>
                <a:spcPct val="50000"/>
              </a:spcBef>
              <a:defRPr/>
            </a:pPr>
            <a:r>
              <a:rPr lang="en-CA" sz="2400" dirty="0" smtClean="0">
                <a:solidFill>
                  <a:srgbClr val="0000FF"/>
                </a:solidFill>
                <a:effectLst>
                  <a:outerShdw blurRad="38100" dist="38100" dir="2700000" algn="tl">
                    <a:srgbClr val="C0C0C0"/>
                  </a:outerShdw>
                </a:effectLst>
                <a:latin typeface="Arial" charset="0"/>
                <a:cs typeface="Arial" charset="0"/>
              </a:rPr>
              <a:t>  </a:t>
            </a:r>
          </a:p>
          <a:p>
            <a:pPr algn="ctr" eaLnBrk="1" hangingPunct="1">
              <a:spcBef>
                <a:spcPct val="50000"/>
              </a:spcBef>
              <a:defRPr/>
            </a:pPr>
            <a:r>
              <a:rPr lang="en-CA" sz="2800" dirty="0" smtClean="0">
                <a:solidFill>
                  <a:srgbClr val="0000FF"/>
                </a:solidFill>
                <a:effectLst>
                  <a:outerShdw blurRad="38100" dist="38100" dir="2700000" algn="tl">
                    <a:srgbClr val="C0C0C0"/>
                  </a:outerShdw>
                </a:effectLst>
                <a:latin typeface="Arial" charset="0"/>
                <a:cs typeface="Arial" charset="0"/>
              </a:rPr>
              <a:t>Annual </a:t>
            </a:r>
            <a:r>
              <a:rPr lang="en-CA" sz="2800" dirty="0">
                <a:solidFill>
                  <a:srgbClr val="0000FF"/>
                </a:solidFill>
                <a:effectLst>
                  <a:outerShdw blurRad="38100" dist="38100" dir="2700000" algn="tl">
                    <a:srgbClr val="C0C0C0"/>
                  </a:outerShdw>
                </a:effectLst>
                <a:latin typeface="Arial" charset="0"/>
                <a:cs typeface="Arial" charset="0"/>
              </a:rPr>
              <a:t>Programs Fund Contributions </a:t>
            </a:r>
            <a:r>
              <a:rPr lang="en-CA" sz="2800" dirty="0" smtClean="0">
                <a:solidFill>
                  <a:srgbClr val="0000FF"/>
                </a:solidFill>
                <a:effectLst>
                  <a:outerShdw blurRad="38100" dist="38100" dir="2700000" algn="tl">
                    <a:srgbClr val="C0C0C0"/>
                  </a:outerShdw>
                </a:effectLst>
                <a:latin typeface="Arial" charset="0"/>
                <a:cs typeface="Arial" charset="0"/>
              </a:rPr>
              <a:t>2017–2018</a:t>
            </a:r>
            <a:endParaRPr lang="en-CA" sz="2400" dirty="0">
              <a:solidFill>
                <a:srgbClr val="0000FF"/>
              </a:solidFill>
              <a:effectLst>
                <a:outerShdw blurRad="38100" dist="38100" dir="2700000" algn="tl">
                  <a:srgbClr val="C0C0C0"/>
                </a:outerShdw>
              </a:effectLst>
              <a:latin typeface="Arial" charset="0"/>
              <a:cs typeface="Arial" charset="0"/>
            </a:endParaRPr>
          </a:p>
          <a:p>
            <a:pPr algn="ctr" eaLnBrk="1" hangingPunct="1">
              <a:spcBef>
                <a:spcPct val="50000"/>
              </a:spcBef>
              <a:defRPr/>
            </a:pPr>
            <a:r>
              <a:rPr lang="en-US" sz="3600" dirty="0">
                <a:solidFill>
                  <a:srgbClr val="FFC000"/>
                </a:solidFill>
                <a:effectLst>
                  <a:outerShdw blurRad="38100" dist="38100" dir="2700000" algn="tl">
                    <a:srgbClr val="000000">
                      <a:alpha val="43137"/>
                    </a:srgbClr>
                  </a:outerShdw>
                </a:effectLst>
                <a:latin typeface="Arial" charset="0"/>
                <a:cs typeface="Arial" charset="0"/>
              </a:rPr>
              <a:t>+</a:t>
            </a:r>
          </a:p>
          <a:p>
            <a:pPr algn="ctr" eaLnBrk="1" hangingPunct="1">
              <a:spcBef>
                <a:spcPct val="50000"/>
              </a:spcBef>
              <a:defRPr/>
            </a:pPr>
            <a:r>
              <a:rPr lang="en-US" sz="2400" dirty="0">
                <a:solidFill>
                  <a:srgbClr val="FFC000"/>
                </a:solidFill>
                <a:effectLst>
                  <a:outerShdw blurRad="38100" dist="38100" dir="2700000" algn="tl">
                    <a:srgbClr val="000000">
                      <a:alpha val="43137"/>
                    </a:srgbClr>
                  </a:outerShdw>
                </a:effectLst>
                <a:latin typeface="Arial" charset="0"/>
                <a:cs typeface="Arial" charset="0"/>
              </a:rPr>
              <a:t>Permanent Fund </a:t>
            </a:r>
            <a:r>
              <a:rPr lang="en-US" sz="2400" i="1" dirty="0">
                <a:solidFill>
                  <a:srgbClr val="FFC000"/>
                </a:solidFill>
                <a:effectLst>
                  <a:outerShdw blurRad="38100" dist="38100" dir="2700000" algn="tl">
                    <a:srgbClr val="000000">
                      <a:alpha val="43137"/>
                    </a:srgbClr>
                  </a:outerShdw>
                </a:effectLst>
                <a:latin typeface="Arial" charset="0"/>
                <a:cs typeface="Arial" charset="0"/>
              </a:rPr>
              <a:t>SHARE </a:t>
            </a:r>
            <a:r>
              <a:rPr lang="en-US" sz="2400" dirty="0">
                <a:solidFill>
                  <a:srgbClr val="FFC000"/>
                </a:solidFill>
                <a:effectLst>
                  <a:outerShdw blurRad="38100" dist="38100" dir="2700000" algn="tl">
                    <a:srgbClr val="000000">
                      <a:alpha val="43137"/>
                    </a:srgbClr>
                  </a:outerShdw>
                </a:effectLst>
                <a:latin typeface="Arial" charset="0"/>
                <a:cs typeface="Arial" charset="0"/>
              </a:rPr>
              <a:t>earnings</a:t>
            </a:r>
            <a:r>
              <a:rPr lang="en-CA" sz="2400" dirty="0">
                <a:solidFill>
                  <a:srgbClr val="FFC000"/>
                </a:solidFill>
                <a:effectLst>
                  <a:outerShdw blurRad="38100" dist="38100" dir="2700000" algn="tl">
                    <a:srgbClr val="000000">
                      <a:alpha val="43137"/>
                    </a:srgbClr>
                  </a:outerShdw>
                </a:effectLst>
                <a:latin typeface="Arial" charset="0"/>
                <a:cs typeface="Arial" charset="0"/>
              </a:rPr>
              <a:t> </a:t>
            </a:r>
          </a:p>
          <a:p>
            <a:pPr algn="ctr">
              <a:spcBef>
                <a:spcPct val="50000"/>
              </a:spcBef>
              <a:defRPr/>
            </a:pPr>
            <a:r>
              <a:rPr lang="en-US" sz="3200" dirty="0">
                <a:solidFill>
                  <a:srgbClr val="FFC000"/>
                </a:solidFill>
                <a:effectLst>
                  <a:outerShdw blurRad="38100" dist="38100" dir="2700000" algn="tl">
                    <a:srgbClr val="000000">
                      <a:alpha val="43137"/>
                    </a:srgbClr>
                  </a:outerShdw>
                </a:effectLst>
                <a:latin typeface="Arial" charset="0"/>
                <a:cs typeface="Arial" charset="0"/>
              </a:rPr>
              <a:t>+</a:t>
            </a:r>
          </a:p>
          <a:p>
            <a:pPr algn="ctr" eaLnBrk="1" hangingPunct="1">
              <a:spcBef>
                <a:spcPct val="50000"/>
              </a:spcBef>
              <a:defRPr/>
            </a:pPr>
            <a:r>
              <a:rPr lang="en-CA" sz="3200" dirty="0" smtClean="0">
                <a:solidFill>
                  <a:srgbClr val="FFC000"/>
                </a:solidFill>
                <a:effectLst>
                  <a:outerShdw blurRad="38100" dist="38100" dir="2700000" algn="tl">
                    <a:srgbClr val="000000">
                      <a:alpha val="43137"/>
                    </a:srgbClr>
                  </a:outerShdw>
                </a:effectLst>
                <a:latin typeface="Arial" charset="0"/>
                <a:cs typeface="Arial" charset="0"/>
              </a:rPr>
              <a:t>Carry forward RY 2019-20</a:t>
            </a:r>
          </a:p>
          <a:p>
            <a:pPr algn="ctr" eaLnBrk="1" hangingPunct="1">
              <a:spcBef>
                <a:spcPct val="50000"/>
              </a:spcBef>
              <a:defRPr/>
            </a:pPr>
            <a:r>
              <a:rPr lang="en-CA" sz="3200" dirty="0" smtClean="0">
                <a:solidFill>
                  <a:srgbClr val="0000CC"/>
                </a:solidFill>
                <a:effectLst>
                  <a:outerShdw blurRad="38100" dist="38100" dir="2700000" algn="tl">
                    <a:srgbClr val="000000">
                      <a:alpha val="43137"/>
                    </a:srgbClr>
                  </a:outerShdw>
                </a:effectLst>
                <a:latin typeface="Arial" charset="0"/>
                <a:cs typeface="Arial" charset="0"/>
              </a:rPr>
              <a:t>=</a:t>
            </a:r>
            <a:r>
              <a:rPr lang="en-CA" sz="2400" dirty="0" smtClean="0">
                <a:solidFill>
                  <a:srgbClr val="0000CC"/>
                </a:solidFill>
                <a:effectLst>
                  <a:outerShdw blurRad="38100" dist="38100" dir="2700000" algn="tl">
                    <a:srgbClr val="000000">
                      <a:alpha val="43137"/>
                    </a:srgbClr>
                  </a:outerShdw>
                </a:effectLst>
                <a:latin typeface="Arial" charset="0"/>
                <a:cs typeface="Arial" charset="0"/>
              </a:rPr>
              <a:t>   </a:t>
            </a:r>
            <a:r>
              <a:rPr lang="en-CA" sz="5400" b="1" dirty="0" smtClean="0">
                <a:solidFill>
                  <a:srgbClr val="FF0000"/>
                </a:solidFill>
                <a:effectLst>
                  <a:outerShdw blurRad="38100" dist="38100" dir="2700000" algn="tl">
                    <a:srgbClr val="C0C0C0"/>
                  </a:outerShdw>
                </a:effectLst>
                <a:latin typeface="Arial" charset="0"/>
                <a:cs typeface="Arial" charset="0"/>
              </a:rPr>
              <a:t>$</a:t>
            </a:r>
            <a:r>
              <a:rPr lang="en-US" sz="5400" b="1" dirty="0" smtClean="0">
                <a:solidFill>
                  <a:srgbClr val="FF0000"/>
                </a:solidFill>
              </a:rPr>
              <a:t>42.750.66</a:t>
            </a:r>
            <a:r>
              <a:rPr lang="en-CA" sz="2000" dirty="0" smtClean="0">
                <a:effectLst>
                  <a:outerShdw blurRad="38100" dist="38100" dir="2700000" algn="tl">
                    <a:srgbClr val="C0C0C0"/>
                  </a:outerShdw>
                </a:effectLst>
                <a:latin typeface="Arial" charset="0"/>
                <a:cs typeface="Arial" charset="0"/>
              </a:rPr>
              <a:t>     </a:t>
            </a:r>
            <a:endParaRPr lang="en-CA" sz="1400" dirty="0">
              <a:effectLst>
                <a:outerShdw blurRad="38100" dist="38100" dir="2700000" algn="tl">
                  <a:srgbClr val="C0C0C0"/>
                </a:outerShdw>
              </a:effectLst>
              <a:latin typeface="Arial" charset="0"/>
              <a:cs typeface="Arial" charset="0"/>
            </a:endParaRPr>
          </a:p>
          <a:p>
            <a:pPr eaLnBrk="1" hangingPunct="1">
              <a:spcBef>
                <a:spcPct val="50000"/>
              </a:spcBef>
              <a:defRPr/>
            </a:pPr>
            <a:r>
              <a:rPr lang="en-CA" sz="2000" dirty="0">
                <a:effectLst>
                  <a:outerShdw blurRad="38100" dist="38100" dir="2700000" algn="tl">
                    <a:srgbClr val="C0C0C0"/>
                  </a:outerShdw>
                </a:effectLst>
                <a:latin typeface="Arial" charset="0"/>
                <a:cs typeface="Arial" charset="0"/>
              </a:rPr>
              <a:t>                                                                         </a:t>
            </a:r>
          </a:p>
        </p:txBody>
      </p:sp>
      <p:sp>
        <p:nvSpPr>
          <p:cNvPr id="23555" name="Text Box 2"/>
          <p:cNvSpPr txBox="1">
            <a:spLocks noChangeArrowheads="1"/>
          </p:cNvSpPr>
          <p:nvPr/>
        </p:nvSpPr>
        <p:spPr bwMode="auto">
          <a:xfrm>
            <a:off x="887413" y="28992"/>
            <a:ext cx="7391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CA" altLang="en-US" b="1" dirty="0">
                <a:solidFill>
                  <a:srgbClr val="C00000"/>
                </a:solidFill>
              </a:rPr>
              <a:t>e.g. Distributable </a:t>
            </a:r>
            <a:r>
              <a:rPr lang="en-CA" altLang="en-US" b="1" dirty="0" smtClean="0">
                <a:solidFill>
                  <a:srgbClr val="C00000"/>
                </a:solidFill>
              </a:rPr>
              <a:t>Funds</a:t>
            </a:r>
            <a:endParaRPr lang="en-CA" altLang="en-US" b="1" dirty="0">
              <a:solidFill>
                <a:srgbClr val="0000CC"/>
              </a:solidFill>
            </a:endParaRPr>
          </a:p>
          <a:p>
            <a:pPr algn="ctr" eaLnBrk="1" hangingPunct="1">
              <a:spcBef>
                <a:spcPct val="50000"/>
              </a:spcBef>
              <a:buFontTx/>
              <a:buNone/>
            </a:pPr>
            <a:r>
              <a:rPr lang="en-CA" altLang="en-US" b="1" dirty="0">
                <a:solidFill>
                  <a:srgbClr val="C00000"/>
                </a:solidFill>
              </a:rPr>
              <a:t>2020 – 2021 Program Year</a:t>
            </a:r>
          </a:p>
        </p:txBody>
      </p:sp>
      <p:sp>
        <p:nvSpPr>
          <p:cNvPr id="7" name="Left Brace 6"/>
          <p:cNvSpPr/>
          <p:nvPr/>
        </p:nvSpPr>
        <p:spPr>
          <a:xfrm>
            <a:off x="434182" y="1828800"/>
            <a:ext cx="296861" cy="365760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b="1" dirty="0"/>
          </a:p>
        </p:txBody>
      </p:sp>
      <p:sp>
        <p:nvSpPr>
          <p:cNvPr id="23558" name="TextBox 7"/>
          <p:cNvSpPr txBox="1">
            <a:spLocks noChangeArrowheads="1"/>
          </p:cNvSpPr>
          <p:nvPr/>
        </p:nvSpPr>
        <p:spPr bwMode="auto">
          <a:xfrm>
            <a:off x="38100" y="3200400"/>
            <a:ext cx="381000" cy="923925"/>
          </a:xfrm>
          <a:prstGeom prst="rect">
            <a:avLst/>
          </a:prstGeom>
          <a:noFill/>
          <a:ln w="38100">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rgbClr val="0000CC"/>
                </a:solidFill>
              </a:rPr>
              <a:t>DDF</a:t>
            </a:r>
          </a:p>
        </p:txBody>
      </p:sp>
      <p:sp>
        <p:nvSpPr>
          <p:cNvPr id="2" name="Down Arrow 1"/>
          <p:cNvSpPr/>
          <p:nvPr/>
        </p:nvSpPr>
        <p:spPr>
          <a:xfrm>
            <a:off x="7239000" y="3651250"/>
            <a:ext cx="762000" cy="3206750"/>
          </a:xfrm>
          <a:prstGeom prst="downArrow">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Left Brace 2"/>
          <p:cNvSpPr/>
          <p:nvPr/>
        </p:nvSpPr>
        <p:spPr>
          <a:xfrm>
            <a:off x="1828800" y="3096962"/>
            <a:ext cx="457200" cy="2133600"/>
          </a:xfrm>
          <a:prstGeom prst="lef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C000"/>
              </a:solidFill>
            </a:endParaRPr>
          </a:p>
        </p:txBody>
      </p:sp>
      <p:sp>
        <p:nvSpPr>
          <p:cNvPr id="4" name="TextBox 3"/>
          <p:cNvSpPr txBox="1"/>
          <p:nvPr/>
        </p:nvSpPr>
        <p:spPr>
          <a:xfrm>
            <a:off x="865187" y="3581400"/>
            <a:ext cx="887413" cy="1169551"/>
          </a:xfrm>
          <a:prstGeom prst="rect">
            <a:avLst/>
          </a:prstGeom>
          <a:noFill/>
          <a:ln>
            <a:solidFill>
              <a:srgbClr val="FFC000"/>
            </a:solidFill>
          </a:ln>
        </p:spPr>
        <p:txBody>
          <a:bodyPr wrap="square" rtlCol="0">
            <a:spAutoFit/>
          </a:bodyPr>
          <a:lstStyle/>
          <a:p>
            <a:pPr algn="ctr"/>
            <a:r>
              <a:rPr lang="en-US" sz="1400" b="1" dirty="0" smtClean="0">
                <a:solidFill>
                  <a:srgbClr val="FFC000"/>
                </a:solidFill>
              </a:rPr>
              <a:t>Not yet known on 16 June 2020</a:t>
            </a:r>
            <a:endParaRPr lang="en-US" sz="1400" b="1" dirty="0">
              <a:solidFill>
                <a:srgbClr val="FFC000"/>
              </a:solidFill>
            </a:endParaRPr>
          </a:p>
        </p:txBody>
      </p:sp>
    </p:spTree>
    <p:extLst>
      <p:ext uri="{BB962C8B-B14F-4D97-AF65-F5344CB8AC3E}">
        <p14:creationId xmlns:p14="http://schemas.microsoft.com/office/powerpoint/2010/main" xmlns="" val="670277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0" y="346075"/>
            <a:ext cx="6781800" cy="1143000"/>
          </a:xfrm>
        </p:spPr>
        <p:txBody>
          <a:bodyPr/>
          <a:lstStyle/>
          <a:p>
            <a:pPr>
              <a:defRPr/>
            </a:pPr>
            <a:r>
              <a:rPr lang="en-US" dirty="0">
                <a:solidFill>
                  <a:srgbClr val="C00000"/>
                </a:solidFill>
              </a:rPr>
              <a:t>Permanent Fund Earnings</a:t>
            </a:r>
          </a:p>
        </p:txBody>
      </p:sp>
      <p:sp>
        <p:nvSpPr>
          <p:cNvPr id="25603" name="Rectangle 3"/>
          <p:cNvSpPr>
            <a:spLocks noGrp="1" noChangeArrowheads="1"/>
          </p:cNvSpPr>
          <p:nvPr>
            <p:ph type="body" idx="1"/>
          </p:nvPr>
        </p:nvSpPr>
        <p:spPr>
          <a:xfrm>
            <a:off x="368968" y="1606550"/>
            <a:ext cx="8763000" cy="4114800"/>
          </a:xfrm>
        </p:spPr>
        <p:txBody>
          <a:bodyPr/>
          <a:lstStyle/>
          <a:p>
            <a:pPr marL="0" indent="0">
              <a:buFontTx/>
              <a:buNone/>
            </a:pPr>
            <a:r>
              <a:rPr lang="en-US" altLang="en-US" dirty="0" smtClean="0">
                <a:solidFill>
                  <a:srgbClr val="0000CC"/>
                </a:solidFill>
              </a:rPr>
              <a:t>The Trustees determine the spendable percentage of earnings. </a:t>
            </a:r>
            <a:r>
              <a:rPr lang="en-US" altLang="en-US" dirty="0" smtClean="0">
                <a:solidFill>
                  <a:srgbClr val="C00000"/>
                </a:solidFill>
              </a:rPr>
              <a:t>If a district </a:t>
            </a:r>
            <a:r>
              <a:rPr lang="en-US" altLang="en-US" dirty="0" smtClean="0">
                <a:solidFill>
                  <a:srgbClr val="0000CC"/>
                </a:solidFill>
              </a:rPr>
              <a:t>has contributions designated to Permanent Fund-</a:t>
            </a:r>
            <a:r>
              <a:rPr lang="en-US" altLang="en-US" i="1" dirty="0" smtClean="0">
                <a:solidFill>
                  <a:srgbClr val="0000CC"/>
                </a:solidFill>
              </a:rPr>
              <a:t>SHARE, </a:t>
            </a:r>
            <a:r>
              <a:rPr lang="en-US" altLang="en-US" dirty="0" smtClean="0">
                <a:solidFill>
                  <a:srgbClr val="0000CC"/>
                </a:solidFill>
              </a:rPr>
              <a:t>the earnings are split:</a:t>
            </a:r>
          </a:p>
          <a:p>
            <a:pPr>
              <a:buFont typeface="Wingdings" panose="05000000000000000000" pitchFamily="2" charset="2"/>
              <a:buChar char="Ø"/>
            </a:pPr>
            <a:r>
              <a:rPr lang="en-US" altLang="en-US" dirty="0" smtClean="0">
                <a:solidFill>
                  <a:srgbClr val="0000CC"/>
                </a:solidFill>
              </a:rPr>
              <a:t> 50% to the World Fund</a:t>
            </a:r>
          </a:p>
          <a:p>
            <a:pPr>
              <a:buFont typeface="Wingdings" panose="05000000000000000000" pitchFamily="2" charset="2"/>
              <a:buChar char="Ø"/>
            </a:pPr>
            <a:r>
              <a:rPr lang="en-US" altLang="en-US" dirty="0" smtClean="0">
                <a:solidFill>
                  <a:srgbClr val="0000CC"/>
                </a:solidFill>
              </a:rPr>
              <a:t> </a:t>
            </a:r>
            <a:r>
              <a:rPr lang="en-US" altLang="en-US" dirty="0" smtClean="0">
                <a:solidFill>
                  <a:srgbClr val="C00000"/>
                </a:solidFill>
              </a:rPr>
              <a:t>50% credited to the District’s DDF [unknown 30 May 2020]</a:t>
            </a:r>
          </a:p>
          <a:p>
            <a:pPr marL="0" indent="0">
              <a:buFontTx/>
              <a:buNone/>
            </a:pPr>
            <a:endParaRPr lang="en-US" altLang="en-US" dirty="0" smtClean="0">
              <a:solidFill>
                <a:srgbClr val="0000CC"/>
              </a:solidFill>
            </a:endParaRPr>
          </a:p>
        </p:txBody>
      </p:sp>
      <p:sp>
        <p:nvSpPr>
          <p:cNvPr id="5" name="Down Arrow 4"/>
          <p:cNvSpPr/>
          <p:nvPr/>
        </p:nvSpPr>
        <p:spPr>
          <a:xfrm>
            <a:off x="6781800" y="-1828800"/>
            <a:ext cx="762000" cy="3206750"/>
          </a:xfrm>
          <a:prstGeom prst="downArrow">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Down Arrow 5"/>
          <p:cNvSpPr/>
          <p:nvPr/>
        </p:nvSpPr>
        <p:spPr>
          <a:xfrm>
            <a:off x="6705600" y="5410200"/>
            <a:ext cx="762000" cy="1447800"/>
          </a:xfrm>
          <a:prstGeom prst="downArrow">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p:cNvSpPr/>
          <p:nvPr/>
        </p:nvSpPr>
        <p:spPr>
          <a:xfrm>
            <a:off x="737491" y="5254050"/>
            <a:ext cx="6009402" cy="584775"/>
          </a:xfrm>
          <a:prstGeom prst="rect">
            <a:avLst/>
          </a:prstGeom>
        </p:spPr>
        <p:txBody>
          <a:bodyPr wrap="none">
            <a:spAutoFit/>
          </a:bodyPr>
          <a:lstStyle/>
          <a:p>
            <a:pPr algn="ctr"/>
            <a:r>
              <a:rPr lang="en-US" altLang="en-US" sz="3200" dirty="0" smtClean="0">
                <a:solidFill>
                  <a:srgbClr val="C00000"/>
                </a:solidFill>
              </a:rPr>
              <a:t>Amount unknown </a:t>
            </a:r>
            <a:r>
              <a:rPr lang="en-US" altLang="en-US" sz="3200" dirty="0">
                <a:solidFill>
                  <a:srgbClr val="C00000"/>
                </a:solidFill>
              </a:rPr>
              <a:t>on </a:t>
            </a:r>
            <a:r>
              <a:rPr lang="en-US" altLang="en-US" sz="3200" dirty="0" smtClean="0">
                <a:solidFill>
                  <a:srgbClr val="C00000"/>
                </a:solidFill>
              </a:rPr>
              <a:t>16 June </a:t>
            </a:r>
            <a:r>
              <a:rPr lang="en-US" altLang="en-US" sz="3200" dirty="0">
                <a:solidFill>
                  <a:srgbClr val="C00000"/>
                </a:solidFill>
              </a:rPr>
              <a:t>2020</a:t>
            </a:r>
            <a:endParaRPr lang="en-US" sz="3200" dirty="0"/>
          </a:p>
        </p:txBody>
      </p:sp>
    </p:spTree>
    <p:extLst>
      <p:ext uri="{BB962C8B-B14F-4D97-AF65-F5344CB8AC3E}">
        <p14:creationId xmlns:p14="http://schemas.microsoft.com/office/powerpoint/2010/main" xmlns="" val="2367674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spcBef>
                <a:spcPct val="50000"/>
              </a:spcBef>
              <a:defRPr/>
            </a:pPr>
            <a:r>
              <a:rPr lang="en-CA" dirty="0">
                <a:solidFill>
                  <a:srgbClr val="0000CC"/>
                </a:solidFill>
                <a:effectLst>
                  <a:outerShdw blurRad="38100" dist="38100" dir="2700000" algn="tl">
                    <a:srgbClr val="000000">
                      <a:alpha val="43137"/>
                    </a:srgbClr>
                  </a:outerShdw>
                </a:effectLst>
                <a:latin typeface="Arial" charset="0"/>
                <a:cs typeface="Arial" charset="0"/>
              </a:rPr>
              <a:t>Carry forward RY 2019-20</a:t>
            </a:r>
          </a:p>
        </p:txBody>
      </p:sp>
      <p:sp>
        <p:nvSpPr>
          <p:cNvPr id="3" name="Content Placeholder 2"/>
          <p:cNvSpPr>
            <a:spLocks noGrp="1"/>
          </p:cNvSpPr>
          <p:nvPr>
            <p:ph idx="1"/>
          </p:nvPr>
        </p:nvSpPr>
        <p:spPr>
          <a:xfrm>
            <a:off x="469232" y="3124200"/>
            <a:ext cx="8229600" cy="1143000"/>
          </a:xfrm>
        </p:spPr>
        <p:txBody>
          <a:bodyPr>
            <a:normAutofit fontScale="77500" lnSpcReduction="20000"/>
          </a:bodyPr>
          <a:lstStyle/>
          <a:p>
            <a:pPr algn="ctr">
              <a:buFont typeface="Wingdings" panose="05000000000000000000" pitchFamily="2" charset="2"/>
              <a:buChar char="Ø"/>
            </a:pPr>
            <a:r>
              <a:rPr lang="en-US" altLang="en-US" sz="5400" dirty="0" smtClean="0">
                <a:solidFill>
                  <a:srgbClr val="C00000"/>
                </a:solidFill>
              </a:rPr>
              <a:t>Amount unknown on 16 June 2020</a:t>
            </a:r>
            <a:endParaRPr lang="en-US" sz="5400" dirty="0"/>
          </a:p>
        </p:txBody>
      </p:sp>
      <p:sp>
        <p:nvSpPr>
          <p:cNvPr id="4" name="Down Arrow 3"/>
          <p:cNvSpPr/>
          <p:nvPr/>
        </p:nvSpPr>
        <p:spPr>
          <a:xfrm>
            <a:off x="7315200" y="274638"/>
            <a:ext cx="762000" cy="1447800"/>
          </a:xfrm>
          <a:prstGeom prst="downArrow">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488584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p:nvPr>
        </p:nvSpPr>
        <p:spPr>
          <a:xfrm>
            <a:off x="381000" y="228600"/>
            <a:ext cx="8763000" cy="1185863"/>
          </a:xfrm>
        </p:spPr>
        <p:txBody>
          <a:bodyPr/>
          <a:lstStyle/>
          <a:p>
            <a:pPr algn="l">
              <a:defRPr/>
            </a:pPr>
            <a:r>
              <a:rPr lang="en-US" i="1" dirty="0">
                <a:solidFill>
                  <a:srgbClr val="C00000"/>
                </a:solidFill>
              </a:rPr>
              <a:t>SHARE </a:t>
            </a:r>
            <a:r>
              <a:rPr lang="en-US" dirty="0">
                <a:solidFill>
                  <a:srgbClr val="C00000"/>
                </a:solidFill>
              </a:rPr>
              <a:t>System</a:t>
            </a:r>
          </a:p>
        </p:txBody>
      </p:sp>
      <p:sp>
        <p:nvSpPr>
          <p:cNvPr id="29700" name="Text Box 6"/>
          <p:cNvSpPr txBox="1">
            <a:spLocks noChangeArrowheads="1"/>
          </p:cNvSpPr>
          <p:nvPr/>
        </p:nvSpPr>
        <p:spPr bwMode="auto">
          <a:xfrm>
            <a:off x="6646863" y="2168525"/>
            <a:ext cx="1219200" cy="376238"/>
          </a:xfrm>
          <a:prstGeom prst="rect">
            <a:avLst/>
          </a:prstGeom>
          <a:solidFill>
            <a:srgbClr val="DDDDDD"/>
          </a:solidFill>
          <a:ln w="9525">
            <a:solidFill>
              <a:schemeClr val="tx1"/>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t>2021-22</a:t>
            </a:r>
          </a:p>
        </p:txBody>
      </p:sp>
      <p:sp>
        <p:nvSpPr>
          <p:cNvPr id="29701" name="Line 7"/>
          <p:cNvSpPr>
            <a:spLocks noChangeShapeType="1"/>
          </p:cNvSpPr>
          <p:nvPr/>
        </p:nvSpPr>
        <p:spPr bwMode="auto">
          <a:xfrm>
            <a:off x="1008063" y="2625725"/>
            <a:ext cx="1360487"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2" name="Line 8"/>
          <p:cNvSpPr>
            <a:spLocks noChangeShapeType="1"/>
          </p:cNvSpPr>
          <p:nvPr/>
        </p:nvSpPr>
        <p:spPr bwMode="auto">
          <a:xfrm>
            <a:off x="2392363" y="2632075"/>
            <a:ext cx="1362075"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3" name="Line 9"/>
          <p:cNvSpPr>
            <a:spLocks noChangeShapeType="1"/>
          </p:cNvSpPr>
          <p:nvPr/>
        </p:nvSpPr>
        <p:spPr bwMode="auto">
          <a:xfrm>
            <a:off x="3814763" y="2646363"/>
            <a:ext cx="1360487"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4" name="Line 10"/>
          <p:cNvSpPr>
            <a:spLocks noChangeShapeType="1"/>
          </p:cNvSpPr>
          <p:nvPr/>
        </p:nvSpPr>
        <p:spPr bwMode="auto">
          <a:xfrm>
            <a:off x="6570663" y="2625725"/>
            <a:ext cx="1360487"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5" name="Line 11"/>
          <p:cNvSpPr>
            <a:spLocks noChangeShapeType="1"/>
          </p:cNvSpPr>
          <p:nvPr/>
        </p:nvSpPr>
        <p:spPr bwMode="auto">
          <a:xfrm>
            <a:off x="5199063" y="2625725"/>
            <a:ext cx="1360487"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6" name="Line 12"/>
          <p:cNvSpPr>
            <a:spLocks noChangeShapeType="1"/>
          </p:cNvSpPr>
          <p:nvPr/>
        </p:nvSpPr>
        <p:spPr bwMode="auto">
          <a:xfrm>
            <a:off x="1008063" y="2320925"/>
            <a:ext cx="0" cy="457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7" name="Line 13"/>
          <p:cNvSpPr>
            <a:spLocks noChangeShapeType="1"/>
          </p:cNvSpPr>
          <p:nvPr/>
        </p:nvSpPr>
        <p:spPr bwMode="auto">
          <a:xfrm>
            <a:off x="2359025" y="2292350"/>
            <a:ext cx="0" cy="457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8" name="Line 14"/>
          <p:cNvSpPr>
            <a:spLocks noChangeShapeType="1"/>
          </p:cNvSpPr>
          <p:nvPr/>
        </p:nvSpPr>
        <p:spPr bwMode="auto">
          <a:xfrm>
            <a:off x="3779838" y="2300288"/>
            <a:ext cx="0" cy="457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09" name="Line 15"/>
          <p:cNvSpPr>
            <a:spLocks noChangeShapeType="1"/>
          </p:cNvSpPr>
          <p:nvPr/>
        </p:nvSpPr>
        <p:spPr bwMode="auto">
          <a:xfrm>
            <a:off x="5199063" y="2341563"/>
            <a:ext cx="0" cy="457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10" name="Text Box 16"/>
          <p:cNvSpPr txBox="1">
            <a:spLocks noChangeArrowheads="1"/>
          </p:cNvSpPr>
          <p:nvPr/>
        </p:nvSpPr>
        <p:spPr bwMode="auto">
          <a:xfrm>
            <a:off x="1076325" y="2119313"/>
            <a:ext cx="1219200" cy="376237"/>
          </a:xfrm>
          <a:prstGeom prst="rect">
            <a:avLst/>
          </a:prstGeom>
          <a:solidFill>
            <a:srgbClr val="DDDDDD"/>
          </a:solidFill>
          <a:ln w="9525">
            <a:solidFill>
              <a:schemeClr val="tx1"/>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t>2017-18</a:t>
            </a:r>
            <a:endParaRPr lang="en-US" altLang="en-US" sz="1800" b="1">
              <a:latin typeface="Impact" panose="020B0806030902050204" pitchFamily="34" charset="0"/>
            </a:endParaRPr>
          </a:p>
        </p:txBody>
      </p:sp>
      <p:sp>
        <p:nvSpPr>
          <p:cNvPr id="29711" name="Line 20"/>
          <p:cNvSpPr>
            <a:spLocks noChangeShapeType="1"/>
          </p:cNvSpPr>
          <p:nvPr/>
        </p:nvSpPr>
        <p:spPr bwMode="auto">
          <a:xfrm>
            <a:off x="6570663" y="2320925"/>
            <a:ext cx="0" cy="457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12" name="Line 21"/>
          <p:cNvSpPr>
            <a:spLocks noChangeShapeType="1"/>
          </p:cNvSpPr>
          <p:nvPr/>
        </p:nvSpPr>
        <p:spPr bwMode="auto">
          <a:xfrm>
            <a:off x="7942263" y="2320925"/>
            <a:ext cx="0" cy="457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nchor="b" anchorCtr="1"/>
          <a:lstStyle/>
          <a:p>
            <a:endParaRPr lang="en-US"/>
          </a:p>
        </p:txBody>
      </p:sp>
      <p:sp>
        <p:nvSpPr>
          <p:cNvPr id="29713" name="AutoShape 23"/>
          <p:cNvSpPr>
            <a:spLocks noChangeArrowheads="1"/>
          </p:cNvSpPr>
          <p:nvPr/>
        </p:nvSpPr>
        <p:spPr bwMode="auto">
          <a:xfrm>
            <a:off x="5664200" y="914400"/>
            <a:ext cx="1955800" cy="914400"/>
          </a:xfrm>
          <a:prstGeom prst="curvedDownArrow">
            <a:avLst>
              <a:gd name="adj1" fmla="val 31667"/>
              <a:gd name="adj2" fmla="val 63335"/>
              <a:gd name="adj3" fmla="val 33333"/>
            </a:avLst>
          </a:prstGeom>
          <a:gradFill rotWithShape="0">
            <a:gsLst>
              <a:gs pos="0">
                <a:srgbClr val="EADE97"/>
              </a:gs>
              <a:gs pos="50000">
                <a:srgbClr val="CAAD02"/>
              </a:gs>
              <a:gs pos="100000">
                <a:srgbClr val="EADE97"/>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9714" name="Text Box 24"/>
          <p:cNvSpPr txBox="1">
            <a:spLocks noChangeArrowheads="1"/>
          </p:cNvSpPr>
          <p:nvPr/>
        </p:nvSpPr>
        <p:spPr bwMode="auto">
          <a:xfrm>
            <a:off x="7637463" y="2930525"/>
            <a:ext cx="762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solidFill>
                <a:srgbClr val="003399"/>
              </a:solidFill>
              <a:latin typeface="Times New Roman" panose="02020603050405020304" pitchFamily="18" charset="0"/>
            </a:endParaRPr>
          </a:p>
        </p:txBody>
      </p:sp>
      <p:sp>
        <p:nvSpPr>
          <p:cNvPr id="29715" name="Text Box 25"/>
          <p:cNvSpPr txBox="1">
            <a:spLocks noChangeArrowheads="1"/>
          </p:cNvSpPr>
          <p:nvPr/>
        </p:nvSpPr>
        <p:spPr bwMode="auto">
          <a:xfrm>
            <a:off x="2441575" y="2133600"/>
            <a:ext cx="1219200" cy="376238"/>
          </a:xfrm>
          <a:prstGeom prst="rect">
            <a:avLst/>
          </a:prstGeom>
          <a:solidFill>
            <a:srgbClr val="DDDDDD"/>
          </a:solidFill>
          <a:ln w="9525">
            <a:solidFill>
              <a:schemeClr val="tx1"/>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t>2018-19</a:t>
            </a:r>
          </a:p>
        </p:txBody>
      </p:sp>
      <p:sp>
        <p:nvSpPr>
          <p:cNvPr id="29716" name="Text Box 26"/>
          <p:cNvSpPr txBox="1">
            <a:spLocks noChangeArrowheads="1"/>
          </p:cNvSpPr>
          <p:nvPr/>
        </p:nvSpPr>
        <p:spPr bwMode="auto">
          <a:xfrm>
            <a:off x="3871913" y="2154238"/>
            <a:ext cx="1219200" cy="376237"/>
          </a:xfrm>
          <a:prstGeom prst="rect">
            <a:avLst/>
          </a:prstGeom>
          <a:solidFill>
            <a:srgbClr val="DDDDDD"/>
          </a:solidFill>
          <a:ln w="9525">
            <a:solidFill>
              <a:schemeClr val="tx1"/>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t>2019-20</a:t>
            </a:r>
          </a:p>
        </p:txBody>
      </p:sp>
      <p:sp>
        <p:nvSpPr>
          <p:cNvPr id="29717" name="Text Box 27"/>
          <p:cNvSpPr txBox="1">
            <a:spLocks noChangeArrowheads="1"/>
          </p:cNvSpPr>
          <p:nvPr/>
        </p:nvSpPr>
        <p:spPr bwMode="auto">
          <a:xfrm>
            <a:off x="2016125" y="2930525"/>
            <a:ext cx="762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solidFill>
                <a:srgbClr val="003399"/>
              </a:solidFill>
              <a:latin typeface="Times New Roman" panose="02020603050405020304" pitchFamily="18" charset="0"/>
            </a:endParaRPr>
          </a:p>
        </p:txBody>
      </p:sp>
      <p:sp>
        <p:nvSpPr>
          <p:cNvPr id="29718" name="Text Box 28"/>
          <p:cNvSpPr txBox="1">
            <a:spLocks noChangeArrowheads="1"/>
          </p:cNvSpPr>
          <p:nvPr/>
        </p:nvSpPr>
        <p:spPr bwMode="auto">
          <a:xfrm>
            <a:off x="5275263" y="2168525"/>
            <a:ext cx="1143000" cy="376238"/>
          </a:xfrm>
          <a:prstGeom prst="rect">
            <a:avLst/>
          </a:prstGeom>
          <a:gradFill rotWithShape="1">
            <a:gsLst>
              <a:gs pos="0">
                <a:srgbClr val="CAAD02"/>
              </a:gs>
              <a:gs pos="50000">
                <a:srgbClr val="EADE97"/>
              </a:gs>
              <a:gs pos="100000">
                <a:srgbClr val="CAAD02"/>
              </a:gs>
            </a:gsLst>
            <a:lin ang="5400000" scaled="1"/>
          </a:gradFill>
          <a:ln w="9525">
            <a:solidFill>
              <a:schemeClr val="accent2"/>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t>2020-21</a:t>
            </a:r>
          </a:p>
        </p:txBody>
      </p:sp>
      <p:sp>
        <p:nvSpPr>
          <p:cNvPr id="29719" name="Line 29"/>
          <p:cNvSpPr>
            <a:spLocks noChangeShapeType="1"/>
          </p:cNvSpPr>
          <p:nvPr/>
        </p:nvSpPr>
        <p:spPr bwMode="auto">
          <a:xfrm flipV="1">
            <a:off x="7239000" y="2743199"/>
            <a:ext cx="11780" cy="3187034"/>
          </a:xfrm>
          <a:prstGeom prst="line">
            <a:avLst/>
          </a:prstGeom>
          <a:noFill/>
          <a:ln w="57150">
            <a:solidFill>
              <a:srgbClr val="FFC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720" name="Rectangle 35"/>
          <p:cNvSpPr>
            <a:spLocks noChangeArrowheads="1"/>
          </p:cNvSpPr>
          <p:nvPr/>
        </p:nvSpPr>
        <p:spPr bwMode="auto">
          <a:xfrm>
            <a:off x="304800" y="4252913"/>
            <a:ext cx="4352925" cy="1157287"/>
          </a:xfrm>
          <a:prstGeom prst="rect">
            <a:avLst/>
          </a:prstGeom>
          <a:noFill/>
          <a:ln w="38100">
            <a:solidFill>
              <a:srgbClr val="0000CC"/>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75000"/>
              </a:lnSpc>
              <a:spcBef>
                <a:spcPct val="0"/>
              </a:spcBef>
              <a:buFontTx/>
              <a:buNone/>
            </a:pPr>
            <a:r>
              <a:rPr lang="en-US" altLang="en-US" sz="2800" b="1" dirty="0">
                <a:solidFill>
                  <a:srgbClr val="0000CC"/>
                </a:solidFill>
                <a:latin typeface="Times New Roman" panose="02020603050405020304" pitchFamily="18" charset="0"/>
              </a:rPr>
              <a:t>Unused </a:t>
            </a:r>
            <a:r>
              <a:rPr lang="en-US" altLang="en-US" sz="2800" b="1" dirty="0" smtClean="0">
                <a:solidFill>
                  <a:srgbClr val="0000CC"/>
                </a:solidFill>
                <a:latin typeface="Times New Roman" panose="02020603050405020304" pitchFamily="18" charset="0"/>
              </a:rPr>
              <a:t>DDF 2019-2020 is </a:t>
            </a:r>
            <a:r>
              <a:rPr lang="en-US" altLang="en-US" sz="2800" b="1" dirty="0">
                <a:solidFill>
                  <a:srgbClr val="0000CC"/>
                </a:solidFill>
                <a:latin typeface="Times New Roman" panose="02020603050405020304" pitchFamily="18" charset="0"/>
              </a:rPr>
              <a:t>calculated; </a:t>
            </a:r>
            <a:endParaRPr lang="en-US" altLang="en-US" sz="2800" b="1" dirty="0" smtClean="0">
              <a:solidFill>
                <a:srgbClr val="0000CC"/>
              </a:solidFill>
              <a:latin typeface="Times New Roman" panose="02020603050405020304" pitchFamily="18" charset="0"/>
            </a:endParaRPr>
          </a:p>
          <a:p>
            <a:pPr algn="ctr" eaLnBrk="1" hangingPunct="1">
              <a:lnSpc>
                <a:spcPct val="75000"/>
              </a:lnSpc>
              <a:spcBef>
                <a:spcPct val="0"/>
              </a:spcBef>
              <a:buFontTx/>
              <a:buNone/>
            </a:pPr>
            <a:r>
              <a:rPr lang="en-US" altLang="en-US" sz="2400" b="1" dirty="0" smtClean="0">
                <a:solidFill>
                  <a:srgbClr val="C00000"/>
                </a:solidFill>
                <a:latin typeface="Times New Roman" panose="02020603050405020304" pitchFamily="18" charset="0"/>
              </a:rPr>
              <a:t>districts </a:t>
            </a:r>
            <a:r>
              <a:rPr lang="en-US" altLang="en-US" sz="2400" b="1" dirty="0">
                <a:solidFill>
                  <a:srgbClr val="C00000"/>
                </a:solidFill>
                <a:latin typeface="Times New Roman" panose="02020603050405020304" pitchFamily="18" charset="0"/>
              </a:rPr>
              <a:t>notified in </a:t>
            </a:r>
            <a:r>
              <a:rPr lang="en-US" altLang="en-US" sz="2400" b="1" dirty="0" smtClean="0">
                <a:solidFill>
                  <a:srgbClr val="C00000"/>
                </a:solidFill>
                <a:latin typeface="Times New Roman" panose="02020603050405020304" pitchFamily="18" charset="0"/>
              </a:rPr>
              <a:t>August 2020</a:t>
            </a:r>
            <a:endParaRPr lang="en-US" altLang="en-US" sz="2800" b="1" dirty="0">
              <a:solidFill>
                <a:srgbClr val="C00000"/>
              </a:solidFill>
              <a:latin typeface="Times New Roman" panose="02020603050405020304" pitchFamily="18" charset="0"/>
            </a:endParaRPr>
          </a:p>
        </p:txBody>
      </p:sp>
      <p:sp>
        <p:nvSpPr>
          <p:cNvPr id="29721" name="Line 36"/>
          <p:cNvSpPr>
            <a:spLocks noChangeShapeType="1"/>
          </p:cNvSpPr>
          <p:nvPr/>
        </p:nvSpPr>
        <p:spPr bwMode="auto">
          <a:xfrm flipH="1" flipV="1">
            <a:off x="5664200" y="3368675"/>
            <a:ext cx="9525" cy="300038"/>
          </a:xfrm>
          <a:prstGeom prst="line">
            <a:avLst/>
          </a:prstGeom>
          <a:noFill/>
          <a:ln w="5715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722" name="Line 37"/>
          <p:cNvSpPr>
            <a:spLocks noChangeShapeType="1"/>
          </p:cNvSpPr>
          <p:nvPr/>
        </p:nvSpPr>
        <p:spPr bwMode="auto">
          <a:xfrm flipV="1">
            <a:off x="4200525" y="3694113"/>
            <a:ext cx="1506538" cy="15875"/>
          </a:xfrm>
          <a:prstGeom prst="line">
            <a:avLst/>
          </a:prstGeom>
          <a:noFill/>
          <a:ln w="57150">
            <a:solidFill>
              <a:srgbClr val="0000CC"/>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3" name="Text Box 58"/>
          <p:cNvSpPr txBox="1">
            <a:spLocks noChangeArrowheads="1"/>
          </p:cNvSpPr>
          <p:nvPr/>
        </p:nvSpPr>
        <p:spPr bwMode="auto">
          <a:xfrm>
            <a:off x="1076325" y="2728913"/>
            <a:ext cx="1219200" cy="650875"/>
          </a:xfrm>
          <a:prstGeom prst="rect">
            <a:avLst/>
          </a:prstGeom>
          <a:solidFill>
            <a:schemeClr val="bg1"/>
          </a:solidFill>
          <a:ln w="9525">
            <a:solidFill>
              <a:schemeClr val="tx1"/>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solidFill>
                  <a:srgbClr val="C00000"/>
                </a:solidFill>
              </a:rPr>
              <a:t>Funds Raised</a:t>
            </a:r>
            <a:endParaRPr lang="en-US" altLang="en-US" sz="1800" b="1">
              <a:solidFill>
                <a:srgbClr val="C00000"/>
              </a:solidFill>
              <a:latin typeface="Impact" panose="020B0806030902050204" pitchFamily="34" charset="0"/>
            </a:endParaRPr>
          </a:p>
        </p:txBody>
      </p:sp>
      <p:sp>
        <p:nvSpPr>
          <p:cNvPr id="29724" name="Text Box 59"/>
          <p:cNvSpPr txBox="1">
            <a:spLocks noChangeArrowheads="1"/>
          </p:cNvSpPr>
          <p:nvPr/>
        </p:nvSpPr>
        <p:spPr bwMode="auto">
          <a:xfrm>
            <a:off x="5267325" y="2728913"/>
            <a:ext cx="1219200" cy="650875"/>
          </a:xfrm>
          <a:prstGeom prst="rect">
            <a:avLst/>
          </a:prstGeom>
          <a:solidFill>
            <a:schemeClr val="bg1"/>
          </a:solidFill>
          <a:ln w="9525">
            <a:solidFill>
              <a:schemeClr val="tx1"/>
            </a:solidFill>
            <a:miter lim="800000"/>
            <a:headEnd/>
            <a:tailEnd/>
          </a:ln>
        </p:spPr>
        <p:txBody>
          <a:bodyPr anchor="b" anchorCtr="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solidFill>
                  <a:srgbClr val="C00000"/>
                </a:solidFill>
              </a:rPr>
              <a:t>Funds Spent</a:t>
            </a:r>
            <a:endParaRPr lang="en-US" altLang="en-US" sz="1800" b="1">
              <a:solidFill>
                <a:srgbClr val="C00000"/>
              </a:solidFill>
              <a:latin typeface="Impact" panose="020B0806030902050204" pitchFamily="34" charset="0"/>
            </a:endParaRPr>
          </a:p>
        </p:txBody>
      </p:sp>
      <p:sp>
        <p:nvSpPr>
          <p:cNvPr id="29725" name="Line 60"/>
          <p:cNvSpPr>
            <a:spLocks noChangeShapeType="1"/>
          </p:cNvSpPr>
          <p:nvPr/>
        </p:nvSpPr>
        <p:spPr bwMode="auto">
          <a:xfrm flipH="1">
            <a:off x="4167188" y="3692525"/>
            <a:ext cx="4762" cy="584200"/>
          </a:xfrm>
          <a:prstGeom prst="line">
            <a:avLst/>
          </a:prstGeom>
          <a:noFill/>
          <a:ln w="57150">
            <a:solidFill>
              <a:srgbClr val="0000CC"/>
            </a:solidFill>
            <a:round/>
            <a:headEnd/>
            <a:tailEnd/>
          </a:ln>
          <a:extLst>
            <a:ext uri="{909E8E84-426E-40DD-AFC4-6F175D3DCCD1}">
              <a14:hiddenFill xmlns:a14="http://schemas.microsoft.com/office/drawing/2010/main" xmlns="">
                <a:noFill/>
              </a14:hiddenFill>
            </a:ext>
          </a:extLst>
        </p:spPr>
        <p:txBody>
          <a:bodyPr/>
          <a:lstStyle/>
          <a:p>
            <a:endParaRPr lang="en-US"/>
          </a:p>
        </p:txBody>
      </p:sp>
      <p:cxnSp>
        <p:nvCxnSpPr>
          <p:cNvPr id="31" name="Straight Arrow Connector 30"/>
          <p:cNvCxnSpPr/>
          <p:nvPr/>
        </p:nvCxnSpPr>
        <p:spPr>
          <a:xfrm>
            <a:off x="2362200" y="3048000"/>
            <a:ext cx="2743200" cy="1588"/>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9727" name="TextBox 1"/>
          <p:cNvSpPr txBox="1">
            <a:spLocks noChangeArrowheads="1"/>
          </p:cNvSpPr>
          <p:nvPr/>
        </p:nvSpPr>
        <p:spPr bwMode="auto">
          <a:xfrm>
            <a:off x="5495925" y="1828800"/>
            <a:ext cx="676275" cy="27622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solidFill>
                  <a:srgbClr val="FFC000"/>
                </a:solidFill>
              </a:rPr>
              <a:t>Mazen</a:t>
            </a:r>
          </a:p>
        </p:txBody>
      </p:sp>
      <p:sp>
        <p:nvSpPr>
          <p:cNvPr id="29728" name="TextBox 31"/>
          <p:cNvSpPr txBox="1">
            <a:spLocks noChangeArrowheads="1"/>
          </p:cNvSpPr>
          <p:nvPr/>
        </p:nvSpPr>
        <p:spPr bwMode="auto">
          <a:xfrm>
            <a:off x="4024313" y="1800225"/>
            <a:ext cx="852487" cy="27622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solidFill>
                  <a:srgbClr val="FFC000"/>
                </a:solidFill>
              </a:rPr>
              <a:t>Shawkat</a:t>
            </a:r>
          </a:p>
        </p:txBody>
      </p:sp>
      <p:sp>
        <p:nvSpPr>
          <p:cNvPr id="29729" name="TextBox 32"/>
          <p:cNvSpPr txBox="1">
            <a:spLocks noChangeArrowheads="1"/>
          </p:cNvSpPr>
          <p:nvPr/>
        </p:nvSpPr>
        <p:spPr bwMode="auto">
          <a:xfrm>
            <a:off x="2676525" y="1781175"/>
            <a:ext cx="676275" cy="27622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solidFill>
                  <a:srgbClr val="FFC000"/>
                </a:solidFill>
              </a:rPr>
              <a:t>Michel</a:t>
            </a:r>
          </a:p>
        </p:txBody>
      </p:sp>
      <p:sp>
        <p:nvSpPr>
          <p:cNvPr id="29730" name="TextBox 33"/>
          <p:cNvSpPr txBox="1">
            <a:spLocks noChangeArrowheads="1"/>
          </p:cNvSpPr>
          <p:nvPr/>
        </p:nvSpPr>
        <p:spPr bwMode="auto">
          <a:xfrm>
            <a:off x="1273175" y="1771650"/>
            <a:ext cx="676275" cy="277813"/>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solidFill>
                  <a:srgbClr val="FFC000"/>
                </a:solidFill>
              </a:rPr>
              <a:t>CCP</a:t>
            </a:r>
          </a:p>
        </p:txBody>
      </p:sp>
      <p:sp>
        <p:nvSpPr>
          <p:cNvPr id="29731" name="TextBox 34"/>
          <p:cNvSpPr txBox="1">
            <a:spLocks noChangeArrowheads="1"/>
          </p:cNvSpPr>
          <p:nvPr/>
        </p:nvSpPr>
        <p:spPr bwMode="auto">
          <a:xfrm>
            <a:off x="6934200" y="1828800"/>
            <a:ext cx="676275" cy="27622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solidFill>
                  <a:srgbClr val="FFC000"/>
                </a:solidFill>
              </a:rPr>
              <a:t>Ashot</a:t>
            </a:r>
          </a:p>
        </p:txBody>
      </p:sp>
      <p:sp>
        <p:nvSpPr>
          <p:cNvPr id="36" name="Rectangle 5"/>
          <p:cNvSpPr>
            <a:spLocks noChangeArrowheads="1"/>
          </p:cNvSpPr>
          <p:nvPr/>
        </p:nvSpPr>
        <p:spPr bwMode="auto">
          <a:xfrm>
            <a:off x="5108242" y="4172871"/>
            <a:ext cx="3429000" cy="1757362"/>
          </a:xfrm>
          <a:prstGeom prst="rect">
            <a:avLst/>
          </a:prstGeom>
          <a:solidFill>
            <a:schemeClr val="bg1"/>
          </a:solidFill>
          <a:ln w="38100">
            <a:solidFill>
              <a:srgbClr val="FFC000"/>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75000"/>
              </a:lnSpc>
              <a:spcBef>
                <a:spcPct val="0"/>
              </a:spcBef>
              <a:buFontTx/>
              <a:buNone/>
            </a:pPr>
            <a:r>
              <a:rPr lang="en-US" altLang="en-US" sz="2800" b="1" dirty="0">
                <a:solidFill>
                  <a:srgbClr val="FFC000"/>
                </a:solidFill>
                <a:latin typeface="Times New Roman" panose="02020603050405020304" pitchFamily="18" charset="0"/>
              </a:rPr>
              <a:t>Unused DDF rolls </a:t>
            </a:r>
            <a:r>
              <a:rPr lang="en-US" altLang="en-US" sz="2800" b="1" dirty="0" smtClean="0">
                <a:solidFill>
                  <a:srgbClr val="FFC000"/>
                </a:solidFill>
                <a:latin typeface="Times New Roman" panose="02020603050405020304" pitchFamily="18" charset="0"/>
              </a:rPr>
              <a:t>forward 2020-2021</a:t>
            </a:r>
            <a:endParaRPr lang="en-US" altLang="en-US" sz="2800" b="1" dirty="0">
              <a:solidFill>
                <a:srgbClr val="FFC000"/>
              </a:solidFill>
              <a:latin typeface="Times New Roman" panose="02020603050405020304" pitchFamily="18" charset="0"/>
            </a:endParaRPr>
          </a:p>
          <a:p>
            <a:pPr algn="ctr" eaLnBrk="1" hangingPunct="1">
              <a:lnSpc>
                <a:spcPct val="75000"/>
              </a:lnSpc>
              <a:spcBef>
                <a:spcPct val="0"/>
              </a:spcBef>
              <a:buFontTx/>
              <a:buNone/>
            </a:pPr>
            <a:r>
              <a:rPr lang="en-US" altLang="en-US" sz="2800" b="1" dirty="0">
                <a:solidFill>
                  <a:srgbClr val="FFC000"/>
                </a:solidFill>
                <a:latin typeface="Times New Roman" panose="02020603050405020304" pitchFamily="18" charset="0"/>
              </a:rPr>
              <a:t>to the next year; </a:t>
            </a:r>
            <a:r>
              <a:rPr lang="en-US" altLang="en-US" sz="2000" b="1" dirty="0">
                <a:solidFill>
                  <a:srgbClr val="0000CC"/>
                </a:solidFill>
                <a:latin typeface="Times New Roman" panose="02020603050405020304" pitchFamily="18" charset="0"/>
              </a:rPr>
              <a:t>districts notified in </a:t>
            </a:r>
            <a:r>
              <a:rPr lang="en-US" altLang="en-US" sz="2000" b="1" dirty="0" smtClean="0">
                <a:solidFill>
                  <a:srgbClr val="0000CC"/>
                </a:solidFill>
                <a:latin typeface="Times New Roman" panose="02020603050405020304" pitchFamily="18" charset="0"/>
              </a:rPr>
              <a:t>August 2021</a:t>
            </a:r>
            <a:endParaRPr lang="en-US" altLang="en-US" sz="2800" b="1"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xmlns="" val="194254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3" grpId="0" animBg="1"/>
      <p:bldP spid="29719"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Welcome addresses.</a:t>
            </a:r>
            <a:endParaRPr lang="en-US" b="1" dirty="0">
              <a:solidFill>
                <a:srgbClr val="FF0000"/>
              </a:solidFill>
            </a:endParaRPr>
          </a:p>
        </p:txBody>
      </p:sp>
      <p:sp>
        <p:nvSpPr>
          <p:cNvPr id="3" name="Content Placeholder 2"/>
          <p:cNvSpPr>
            <a:spLocks noGrp="1"/>
          </p:cNvSpPr>
          <p:nvPr>
            <p:ph idx="1"/>
          </p:nvPr>
        </p:nvSpPr>
        <p:spPr>
          <a:xfrm>
            <a:off x="457200" y="2667000"/>
            <a:ext cx="8229600" cy="1447800"/>
          </a:xfrm>
        </p:spPr>
        <p:txBody>
          <a:bodyPr>
            <a:normAutofit fontScale="92500"/>
          </a:bodyPr>
          <a:lstStyle/>
          <a:p>
            <a:pPr algn="ctr">
              <a:buNone/>
            </a:pPr>
            <a:r>
              <a:rPr lang="en-US" sz="3600" b="1" dirty="0" smtClean="0">
                <a:solidFill>
                  <a:srgbClr val="000099"/>
                </a:solidFill>
              </a:rPr>
              <a:t>District Trainer, PDG Ignace Mouawad [2 </a:t>
            </a:r>
            <a:r>
              <a:rPr lang="en-US" sz="3600" b="1" dirty="0" err="1" smtClean="0">
                <a:solidFill>
                  <a:srgbClr val="000099"/>
                </a:solidFill>
              </a:rPr>
              <a:t>mns</a:t>
            </a:r>
            <a:r>
              <a:rPr lang="en-US" sz="3600" b="1" dirty="0" smtClean="0">
                <a:solidFill>
                  <a:srgbClr val="000099"/>
                </a:solidFill>
              </a:rPr>
              <a:t>]</a:t>
            </a:r>
          </a:p>
          <a:p>
            <a:pPr algn="ctr">
              <a:buNone/>
            </a:pPr>
            <a:r>
              <a:rPr lang="en-US" sz="3600" b="1" dirty="0" smtClean="0">
                <a:solidFill>
                  <a:srgbClr val="000099"/>
                </a:solidFill>
              </a:rPr>
              <a:t>DG Mazen Al-</a:t>
            </a:r>
            <a:r>
              <a:rPr lang="en-US" sz="3600" b="1" dirty="0" err="1" smtClean="0">
                <a:solidFill>
                  <a:srgbClr val="000099"/>
                </a:solidFill>
              </a:rPr>
              <a:t>Umran</a:t>
            </a:r>
            <a:r>
              <a:rPr lang="en-US" sz="3600" b="1" dirty="0" smtClean="0">
                <a:solidFill>
                  <a:srgbClr val="000099"/>
                </a:solidFill>
              </a:rPr>
              <a:t> [3 </a:t>
            </a:r>
            <a:r>
              <a:rPr lang="en-US" sz="3600" b="1" dirty="0" err="1" smtClean="0">
                <a:solidFill>
                  <a:srgbClr val="000099"/>
                </a:solidFill>
              </a:rPr>
              <a:t>mns</a:t>
            </a:r>
            <a:r>
              <a:rPr lang="en-US" sz="3600" b="1" dirty="0" smtClean="0">
                <a:solidFill>
                  <a:srgbClr val="000099"/>
                </a:solidFill>
              </a:rPr>
              <a:t>]</a:t>
            </a:r>
            <a:endParaRPr lang="en-US" sz="3600" b="1" dirty="0">
              <a:solidFill>
                <a:srgbClr val="00009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9845211-E853-4E5D-96EB-28BB427CC11E}" type="slidenum">
              <a:rPr lang="en-US" altLang="en-US" sz="1400"/>
              <a:pPr>
                <a:spcBef>
                  <a:spcPct val="0"/>
                </a:spcBef>
                <a:buFontTx/>
                <a:buNone/>
              </a:pPr>
              <a:t>30</a:t>
            </a:fld>
            <a:endParaRPr lang="en-US" altLang="en-US" sz="1400"/>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6858000" y="6248400"/>
            <a:ext cx="990600" cy="228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 name="TextBox 2"/>
          <p:cNvSpPr txBox="1"/>
          <p:nvPr/>
        </p:nvSpPr>
        <p:spPr>
          <a:xfrm>
            <a:off x="6705600" y="6183868"/>
            <a:ext cx="457200" cy="369332"/>
          </a:xfrm>
          <a:prstGeom prst="rect">
            <a:avLst/>
          </a:prstGeom>
          <a:solidFill>
            <a:srgbClr val="7030A0"/>
          </a:solidFill>
          <a:ln>
            <a:solidFill>
              <a:srgbClr val="7030A0"/>
            </a:solidFill>
          </a:ln>
        </p:spPr>
        <p:txBody>
          <a:bodyPr wrap="square" rtlCol="0">
            <a:spAutoFit/>
          </a:bodyPr>
          <a:lstStyle/>
          <a:p>
            <a:r>
              <a:rPr lang="en-US" b="1" dirty="0" smtClean="0">
                <a:solidFill>
                  <a:schemeClr val="bg1"/>
                </a:solidFill>
              </a:rPr>
              <a:t>)</a:t>
            </a:r>
            <a:endParaRPr lang="en-US" b="1" dirty="0">
              <a:solidFill>
                <a:schemeClr val="bg1"/>
              </a:solidFill>
            </a:endParaRPr>
          </a:p>
        </p:txBody>
      </p:sp>
      <p:sp>
        <p:nvSpPr>
          <p:cNvPr id="4" name="Rectangle 3"/>
          <p:cNvSpPr/>
          <p:nvPr/>
        </p:nvSpPr>
        <p:spPr>
          <a:xfrm>
            <a:off x="5410200" y="5791200"/>
            <a:ext cx="2743200" cy="93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53400" y="6019801"/>
            <a:ext cx="990600" cy="338554"/>
          </a:xfrm>
          <a:prstGeom prst="rect">
            <a:avLst/>
          </a:prstGeom>
          <a:noFill/>
        </p:spPr>
        <p:txBody>
          <a:bodyPr wrap="square" rtlCol="0">
            <a:spAutoFit/>
          </a:bodyPr>
          <a:lstStyle/>
          <a:p>
            <a:pPr algn="ctr"/>
            <a:r>
              <a:rPr lang="en-US" sz="1600" b="1" dirty="0" smtClean="0">
                <a:solidFill>
                  <a:srgbClr val="FF0000"/>
                </a:solidFill>
              </a:rPr>
              <a:t>1/7/2020</a:t>
            </a:r>
            <a:endParaRPr lang="en-US" sz="1600" b="1" dirty="0">
              <a:solidFill>
                <a:srgbClr val="FF0000"/>
              </a:solidFill>
            </a:endParaRPr>
          </a:p>
        </p:txBody>
      </p:sp>
    </p:spTree>
    <p:extLst>
      <p:ext uri="{BB962C8B-B14F-4D97-AF65-F5344CB8AC3E}">
        <p14:creationId xmlns:p14="http://schemas.microsoft.com/office/powerpoint/2010/main" xmlns="" val="232879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0" y="757237"/>
            <a:ext cx="9144000" cy="4108817"/>
          </a:xfrm>
          <a:prstGeom prst="rect">
            <a:avLst/>
          </a:prstGeom>
          <a:noFill/>
          <a:ln w="9525">
            <a:noFill/>
            <a:miter lim="800000"/>
            <a:headEnd/>
            <a:tailEnd/>
          </a:ln>
          <a:effectLst/>
        </p:spPr>
        <p:txBody>
          <a:bodyPr>
            <a:spAutoFit/>
          </a:bodyPr>
          <a:lstStyle/>
          <a:p>
            <a:pPr algn="ctr" eaLnBrk="1" hangingPunct="1">
              <a:spcBef>
                <a:spcPct val="50000"/>
              </a:spcBef>
              <a:defRPr/>
            </a:pPr>
            <a:r>
              <a:rPr lang="en-CA" dirty="0">
                <a:effectLst>
                  <a:outerShdw blurRad="38100" dist="38100" dir="2700000" algn="tl">
                    <a:srgbClr val="C0C0C0"/>
                  </a:outerShdw>
                </a:effectLst>
                <a:latin typeface="Arial" charset="0"/>
                <a:cs typeface="Arial" charset="0"/>
              </a:rPr>
              <a:t>                </a:t>
            </a:r>
            <a:endParaRPr lang="en-CA" sz="2400" dirty="0">
              <a:solidFill>
                <a:srgbClr val="0000FF"/>
              </a:solidFill>
              <a:effectLst>
                <a:outerShdw blurRad="38100" dist="38100" dir="2700000" algn="tl">
                  <a:srgbClr val="C0C0C0"/>
                </a:outerShdw>
              </a:effectLst>
              <a:latin typeface="Arial" charset="0"/>
              <a:cs typeface="Arial" charset="0"/>
            </a:endParaRPr>
          </a:p>
          <a:p>
            <a:pPr algn="ctr" eaLnBrk="1" hangingPunct="1">
              <a:spcBef>
                <a:spcPct val="50000"/>
              </a:spcBef>
              <a:defRPr/>
            </a:pPr>
            <a:r>
              <a:rPr lang="en-CA" sz="2400" dirty="0">
                <a:solidFill>
                  <a:srgbClr val="0000FF"/>
                </a:solidFill>
                <a:effectLst>
                  <a:outerShdw blurRad="38100" dist="38100" dir="2700000" algn="tl">
                    <a:srgbClr val="C0C0C0"/>
                  </a:outerShdw>
                </a:effectLst>
                <a:latin typeface="Arial" charset="0"/>
                <a:cs typeface="Arial" charset="0"/>
              </a:rPr>
              <a:t>        Annual Programs Fund Contributions </a:t>
            </a:r>
            <a:r>
              <a:rPr lang="en-CA" sz="2400" dirty="0" smtClean="0">
                <a:solidFill>
                  <a:srgbClr val="0000FF"/>
                </a:solidFill>
                <a:effectLst>
                  <a:outerShdw blurRad="38100" dist="38100" dir="2700000" algn="tl">
                    <a:srgbClr val="C0C0C0"/>
                  </a:outerShdw>
                </a:effectLst>
                <a:latin typeface="Arial" charset="0"/>
                <a:cs typeface="Arial" charset="0"/>
              </a:rPr>
              <a:t>[ 50% of 2017 </a:t>
            </a:r>
            <a:r>
              <a:rPr lang="en-CA" sz="2400" dirty="0">
                <a:solidFill>
                  <a:srgbClr val="0000FF"/>
                </a:solidFill>
                <a:effectLst>
                  <a:outerShdw blurRad="38100" dist="38100" dir="2700000" algn="tl">
                    <a:srgbClr val="C0C0C0"/>
                  </a:outerShdw>
                </a:effectLst>
                <a:latin typeface="Arial" charset="0"/>
                <a:cs typeface="Arial" charset="0"/>
              </a:rPr>
              <a:t>– </a:t>
            </a:r>
            <a:r>
              <a:rPr lang="en-CA" sz="2400" dirty="0" smtClean="0">
                <a:solidFill>
                  <a:srgbClr val="0000FF"/>
                </a:solidFill>
                <a:effectLst>
                  <a:outerShdw blurRad="38100" dist="38100" dir="2700000" algn="tl">
                    <a:srgbClr val="C0C0C0"/>
                  </a:outerShdw>
                </a:effectLst>
                <a:latin typeface="Arial" charset="0"/>
                <a:cs typeface="Arial" charset="0"/>
              </a:rPr>
              <a:t>2018]</a:t>
            </a:r>
            <a:endParaRPr lang="en-CA" sz="2400" dirty="0">
              <a:solidFill>
                <a:srgbClr val="0000FF"/>
              </a:solidFill>
              <a:effectLst>
                <a:outerShdw blurRad="38100" dist="38100" dir="2700000" algn="tl">
                  <a:srgbClr val="C0C0C0"/>
                </a:outerShdw>
              </a:effectLst>
              <a:latin typeface="Arial" charset="0"/>
              <a:cs typeface="Arial" charset="0"/>
            </a:endParaRPr>
          </a:p>
          <a:p>
            <a:pPr algn="ctr" eaLnBrk="1" hangingPunct="1">
              <a:spcBef>
                <a:spcPct val="50000"/>
              </a:spcBef>
              <a:defRPr/>
            </a:pPr>
            <a:r>
              <a:rPr lang="en-CA" sz="2400" b="1" dirty="0" smtClean="0">
                <a:solidFill>
                  <a:srgbClr val="C00000"/>
                </a:solidFill>
                <a:effectLst>
                  <a:outerShdw blurRad="38100" dist="38100" dir="2700000" algn="tl">
                    <a:srgbClr val="C0C0C0"/>
                  </a:outerShdw>
                </a:effectLst>
                <a:latin typeface="Arial" charset="0"/>
                <a:cs typeface="Arial" charset="0"/>
              </a:rPr>
              <a:t>        Annual Program Fund: $ 40.750.66</a:t>
            </a:r>
          </a:p>
          <a:p>
            <a:pPr eaLnBrk="1" hangingPunct="1">
              <a:spcBef>
                <a:spcPct val="50000"/>
              </a:spcBef>
              <a:defRPr/>
            </a:pPr>
            <a:r>
              <a:rPr lang="en-CA" sz="2000" dirty="0" smtClean="0">
                <a:solidFill>
                  <a:srgbClr val="008000"/>
                </a:solidFill>
                <a:effectLst>
                  <a:outerShdw blurRad="38100" dist="38100" dir="2700000" algn="tl">
                    <a:srgbClr val="C0C0C0"/>
                  </a:outerShdw>
                </a:effectLst>
                <a:latin typeface="Arial" charset="0"/>
                <a:cs typeface="Arial" charset="0"/>
              </a:rPr>
              <a:t>                                        50</a:t>
            </a:r>
            <a:r>
              <a:rPr lang="en-CA" sz="2000" dirty="0">
                <a:solidFill>
                  <a:srgbClr val="008000"/>
                </a:solidFill>
                <a:effectLst>
                  <a:outerShdw blurRad="38100" dist="38100" dir="2700000" algn="tl">
                    <a:srgbClr val="C0C0C0"/>
                  </a:outerShdw>
                </a:effectLst>
                <a:latin typeface="Arial" charset="0"/>
                <a:cs typeface="Arial" charset="0"/>
              </a:rPr>
              <a:t>%</a:t>
            </a:r>
            <a:r>
              <a:rPr lang="en-CA" sz="2000" dirty="0">
                <a:effectLst>
                  <a:outerShdw blurRad="38100" dist="38100" dir="2700000" algn="tl">
                    <a:srgbClr val="C0C0C0"/>
                  </a:outerShdw>
                </a:effectLst>
                <a:latin typeface="Arial" charset="0"/>
                <a:cs typeface="Arial" charset="0"/>
              </a:rPr>
              <a:t>                 </a:t>
            </a:r>
            <a:r>
              <a:rPr lang="en-CA" sz="2000" b="1" dirty="0" smtClean="0">
                <a:solidFill>
                  <a:srgbClr val="7030A0"/>
                </a:solidFill>
                <a:effectLst>
                  <a:outerShdw blurRad="38100" dist="38100" dir="2700000" algn="tl">
                    <a:srgbClr val="C0C0C0"/>
                  </a:outerShdw>
                </a:effectLst>
                <a:latin typeface="Arial" charset="0"/>
                <a:cs typeface="Arial" charset="0"/>
              </a:rPr>
              <a:t>SHARE</a:t>
            </a:r>
            <a:r>
              <a:rPr lang="en-CA" sz="2000" dirty="0" smtClean="0">
                <a:effectLst>
                  <a:outerShdw blurRad="38100" dist="38100" dir="2700000" algn="tl">
                    <a:srgbClr val="C0C0C0"/>
                  </a:outerShdw>
                </a:effectLst>
                <a:latin typeface="Arial" charset="0"/>
                <a:cs typeface="Arial" charset="0"/>
              </a:rPr>
              <a:t>                          </a:t>
            </a:r>
            <a:r>
              <a:rPr lang="en-CA" sz="2000" dirty="0">
                <a:solidFill>
                  <a:srgbClr val="FF0000"/>
                </a:solidFill>
                <a:effectLst>
                  <a:outerShdw blurRad="38100" dist="38100" dir="2700000" algn="tl">
                    <a:srgbClr val="C0C0C0"/>
                  </a:outerShdw>
                </a:effectLst>
                <a:latin typeface="Arial" charset="0"/>
                <a:cs typeface="Arial" charset="0"/>
              </a:rPr>
              <a:t>50%</a:t>
            </a:r>
          </a:p>
          <a:p>
            <a:pPr algn="ctr" eaLnBrk="1" hangingPunct="1">
              <a:spcBef>
                <a:spcPct val="50000"/>
              </a:spcBef>
              <a:defRPr/>
            </a:pPr>
            <a:endParaRPr lang="en-CA" sz="2000" dirty="0">
              <a:solidFill>
                <a:srgbClr val="FF0000"/>
              </a:solidFill>
              <a:effectLst>
                <a:outerShdw blurRad="38100" dist="38100" dir="2700000" algn="tl">
                  <a:srgbClr val="C0C0C0"/>
                </a:outerShdw>
              </a:effectLst>
              <a:latin typeface="Arial" charset="0"/>
              <a:cs typeface="Arial" charset="0"/>
            </a:endParaRPr>
          </a:p>
          <a:p>
            <a:pPr eaLnBrk="1" hangingPunct="1">
              <a:spcBef>
                <a:spcPct val="50000"/>
              </a:spcBef>
              <a:defRPr/>
            </a:pPr>
            <a:r>
              <a:rPr lang="en-CA" sz="2000" dirty="0">
                <a:effectLst>
                  <a:outerShdw blurRad="38100" dist="38100" dir="2700000" algn="tl">
                    <a:srgbClr val="C0C0C0"/>
                  </a:outerShdw>
                </a:effectLst>
                <a:latin typeface="Arial" charset="0"/>
                <a:cs typeface="Arial" charset="0"/>
              </a:rPr>
              <a:t>      </a:t>
            </a:r>
            <a:r>
              <a:rPr lang="en-CA" sz="2000" dirty="0" smtClean="0">
                <a:effectLst>
                  <a:outerShdw blurRad="38100" dist="38100" dir="2700000" algn="tl">
                    <a:srgbClr val="C0C0C0"/>
                  </a:outerShdw>
                </a:effectLst>
                <a:latin typeface="Arial" charset="0"/>
                <a:cs typeface="Arial" charset="0"/>
              </a:rPr>
              <a:t>                                 </a:t>
            </a:r>
            <a:r>
              <a:rPr lang="en-CA" sz="2000" dirty="0" smtClean="0">
                <a:solidFill>
                  <a:srgbClr val="008000"/>
                </a:solidFill>
                <a:effectLst>
                  <a:outerShdw blurRad="38100" dist="38100" dir="2700000" algn="tl">
                    <a:srgbClr val="C0C0C0"/>
                  </a:outerShdw>
                </a:effectLst>
                <a:latin typeface="Arial" charset="0"/>
                <a:cs typeface="Arial" charset="0"/>
              </a:rPr>
              <a:t>DDF                                                       </a:t>
            </a:r>
            <a:r>
              <a:rPr lang="en-CA" sz="2000" dirty="0" err="1" smtClean="0">
                <a:solidFill>
                  <a:srgbClr val="FF0000"/>
                </a:solidFill>
                <a:effectLst>
                  <a:outerShdw blurRad="38100" dist="38100" dir="2700000" algn="tl">
                    <a:srgbClr val="C0C0C0"/>
                  </a:outerShdw>
                </a:effectLst>
                <a:latin typeface="Arial" charset="0"/>
                <a:cs typeface="Arial" charset="0"/>
              </a:rPr>
              <a:t>DDF</a:t>
            </a:r>
            <a:endParaRPr lang="en-CA" sz="2000" dirty="0">
              <a:solidFill>
                <a:srgbClr val="FF0000"/>
              </a:solidFill>
              <a:effectLst>
                <a:outerShdw blurRad="38100" dist="38100" dir="2700000" algn="tl">
                  <a:srgbClr val="C0C0C0"/>
                </a:outerShdw>
              </a:effectLst>
              <a:latin typeface="Arial" charset="0"/>
              <a:cs typeface="Arial" charset="0"/>
            </a:endParaRPr>
          </a:p>
          <a:p>
            <a:pPr eaLnBrk="1" hangingPunct="1">
              <a:spcBef>
                <a:spcPct val="50000"/>
              </a:spcBef>
              <a:defRPr/>
            </a:pPr>
            <a:r>
              <a:rPr lang="en-CA" sz="2000" dirty="0">
                <a:effectLst>
                  <a:outerShdw blurRad="38100" dist="38100" dir="2700000" algn="tl">
                    <a:srgbClr val="C0C0C0"/>
                  </a:outerShdw>
                </a:effectLst>
                <a:latin typeface="Arial" charset="0"/>
                <a:cs typeface="Arial" charset="0"/>
              </a:rPr>
              <a:t>               </a:t>
            </a:r>
            <a:r>
              <a:rPr lang="en-CA" sz="2000" dirty="0" smtClean="0">
                <a:effectLst>
                  <a:outerShdw blurRad="38100" dist="38100" dir="2700000" algn="tl">
                    <a:srgbClr val="C0C0C0"/>
                  </a:outerShdw>
                </a:effectLst>
                <a:latin typeface="Arial" charset="0"/>
                <a:cs typeface="Arial" charset="0"/>
              </a:rPr>
              <a:t>                 </a:t>
            </a:r>
            <a:r>
              <a:rPr lang="en-CA" sz="2000" dirty="0" smtClean="0">
                <a:solidFill>
                  <a:srgbClr val="008000"/>
                </a:solidFill>
                <a:effectLst>
                  <a:outerShdw blurRad="38100" dist="38100" dir="2700000" algn="tl">
                    <a:srgbClr val="C0C0C0"/>
                  </a:outerShdw>
                </a:effectLst>
                <a:latin typeface="Arial" charset="0"/>
                <a:cs typeface="Arial" charset="0"/>
              </a:rPr>
              <a:t>$20,375.33</a:t>
            </a:r>
            <a:r>
              <a:rPr lang="en-CA" sz="2000" dirty="0" smtClean="0">
                <a:effectLst>
                  <a:outerShdw blurRad="38100" dist="38100" dir="2700000" algn="tl">
                    <a:srgbClr val="C0C0C0"/>
                  </a:outerShdw>
                </a:effectLst>
                <a:latin typeface="Arial" charset="0"/>
                <a:cs typeface="Arial" charset="0"/>
              </a:rPr>
              <a:t>                                               </a:t>
            </a:r>
            <a:r>
              <a:rPr lang="en-CA" sz="2000" dirty="0" smtClean="0">
                <a:solidFill>
                  <a:srgbClr val="FF0000"/>
                </a:solidFill>
                <a:effectLst>
                  <a:outerShdw blurRad="38100" dist="38100" dir="2700000" algn="tl">
                    <a:srgbClr val="C0C0C0"/>
                  </a:outerShdw>
                </a:effectLst>
                <a:latin typeface="Arial" charset="0"/>
                <a:cs typeface="Arial" charset="0"/>
              </a:rPr>
              <a:t>$20,375.33</a:t>
            </a:r>
            <a:endParaRPr lang="en-CA" sz="2000" dirty="0">
              <a:solidFill>
                <a:srgbClr val="FF0000"/>
              </a:solidFill>
              <a:effectLst>
                <a:outerShdw blurRad="38100" dist="38100" dir="2700000" algn="tl">
                  <a:srgbClr val="C0C0C0"/>
                </a:outerShdw>
              </a:effectLst>
              <a:latin typeface="Arial" charset="0"/>
              <a:cs typeface="Arial" charset="0"/>
            </a:endParaRPr>
          </a:p>
          <a:p>
            <a:pPr eaLnBrk="1" hangingPunct="1">
              <a:spcBef>
                <a:spcPct val="50000"/>
              </a:spcBef>
              <a:defRPr/>
            </a:pPr>
            <a:endParaRPr lang="en-CA" sz="1400" dirty="0">
              <a:effectLst>
                <a:outerShdw blurRad="38100" dist="38100" dir="2700000" algn="tl">
                  <a:srgbClr val="C0C0C0"/>
                </a:outerShdw>
              </a:effectLst>
              <a:latin typeface="Arial" charset="0"/>
              <a:cs typeface="Arial" charset="0"/>
            </a:endParaRPr>
          </a:p>
          <a:p>
            <a:pPr eaLnBrk="1" hangingPunct="1">
              <a:spcBef>
                <a:spcPct val="50000"/>
              </a:spcBef>
              <a:defRPr/>
            </a:pPr>
            <a:r>
              <a:rPr lang="en-CA" sz="2000" dirty="0">
                <a:effectLst>
                  <a:outerShdw blurRad="38100" dist="38100" dir="2700000" algn="tl">
                    <a:srgbClr val="C0C0C0"/>
                  </a:outerShdw>
                </a:effectLst>
                <a:latin typeface="Arial" charset="0"/>
                <a:cs typeface="Arial" charset="0"/>
              </a:rPr>
              <a:t>                                                                         </a:t>
            </a:r>
          </a:p>
        </p:txBody>
      </p:sp>
      <p:sp>
        <p:nvSpPr>
          <p:cNvPr id="26627" name="Line 4"/>
          <p:cNvSpPr>
            <a:spLocks noChangeShapeType="1"/>
          </p:cNvSpPr>
          <p:nvPr/>
        </p:nvSpPr>
        <p:spPr bwMode="auto">
          <a:xfrm>
            <a:off x="5410200" y="2514600"/>
            <a:ext cx="1752600"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29" name="Line 6"/>
          <p:cNvSpPr>
            <a:spLocks noChangeShapeType="1"/>
          </p:cNvSpPr>
          <p:nvPr/>
        </p:nvSpPr>
        <p:spPr bwMode="auto">
          <a:xfrm>
            <a:off x="3048000" y="2667000"/>
            <a:ext cx="0" cy="5334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0" name="Line 7"/>
          <p:cNvSpPr>
            <a:spLocks noChangeShapeType="1"/>
          </p:cNvSpPr>
          <p:nvPr/>
        </p:nvSpPr>
        <p:spPr bwMode="auto">
          <a:xfrm>
            <a:off x="7467600" y="2590800"/>
            <a:ext cx="0" cy="5334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1" name="Line 12"/>
          <p:cNvSpPr>
            <a:spLocks noChangeShapeType="1"/>
          </p:cNvSpPr>
          <p:nvPr/>
        </p:nvSpPr>
        <p:spPr bwMode="auto">
          <a:xfrm>
            <a:off x="4953000" y="21336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2" name="Line 13"/>
          <p:cNvSpPr>
            <a:spLocks noChangeShapeType="1"/>
          </p:cNvSpPr>
          <p:nvPr/>
        </p:nvSpPr>
        <p:spPr bwMode="auto">
          <a:xfrm>
            <a:off x="4953000" y="16002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3" name="Text Box 2"/>
          <p:cNvSpPr txBox="1">
            <a:spLocks noChangeArrowheads="1"/>
          </p:cNvSpPr>
          <p:nvPr/>
        </p:nvSpPr>
        <p:spPr bwMode="auto">
          <a:xfrm>
            <a:off x="304800" y="381000"/>
            <a:ext cx="8153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CA" altLang="en-US" sz="2800" b="1" dirty="0">
                <a:solidFill>
                  <a:srgbClr val="C00000"/>
                </a:solidFill>
              </a:rPr>
              <a:t>Distributable Funds 2020 – 2021 Program Year</a:t>
            </a:r>
          </a:p>
        </p:txBody>
      </p:sp>
      <p:cxnSp>
        <p:nvCxnSpPr>
          <p:cNvPr id="11" name="Straight Arrow Connector 10"/>
          <p:cNvCxnSpPr/>
          <p:nvPr/>
        </p:nvCxnSpPr>
        <p:spPr>
          <a:xfrm rot="10800000">
            <a:off x="3810000" y="25146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1000" y="2286000"/>
            <a:ext cx="1524000" cy="1323439"/>
          </a:xfrm>
          <a:prstGeom prst="rect">
            <a:avLst/>
          </a:prstGeom>
          <a:noFill/>
        </p:spPr>
        <p:txBody>
          <a:bodyPr wrap="square" rtlCol="0">
            <a:spAutoFit/>
          </a:bodyPr>
          <a:lstStyle/>
          <a:p>
            <a:pPr algn="ctr"/>
            <a:r>
              <a:rPr lang="en-US" sz="2000" b="1" dirty="0" smtClean="0">
                <a:solidFill>
                  <a:srgbClr val="0000CC"/>
                </a:solidFill>
                <a:latin typeface="Arial" pitchFamily="34" charset="0"/>
                <a:cs typeface="Arial" pitchFamily="34" charset="0"/>
              </a:rPr>
              <a:t>0%</a:t>
            </a:r>
          </a:p>
          <a:p>
            <a:pPr algn="ctr"/>
            <a:endParaRPr lang="en-US" sz="2000" b="1" dirty="0" smtClean="0">
              <a:solidFill>
                <a:srgbClr val="0000CC"/>
              </a:solidFill>
              <a:latin typeface="Arial" pitchFamily="34" charset="0"/>
              <a:cs typeface="Arial" pitchFamily="34" charset="0"/>
            </a:endParaRPr>
          </a:p>
          <a:p>
            <a:pPr algn="ctr"/>
            <a:endParaRPr lang="en-US" sz="2000" b="1" dirty="0" smtClean="0">
              <a:solidFill>
                <a:srgbClr val="0000CC"/>
              </a:solidFill>
              <a:latin typeface="Arial" pitchFamily="34" charset="0"/>
              <a:cs typeface="Arial" pitchFamily="34" charset="0"/>
            </a:endParaRPr>
          </a:p>
          <a:p>
            <a:pPr algn="ctr"/>
            <a:r>
              <a:rPr lang="en-US" sz="2000" b="1" dirty="0" smtClean="0">
                <a:solidFill>
                  <a:srgbClr val="0000CC"/>
                </a:solidFill>
                <a:latin typeface="Arial" pitchFamily="34" charset="0"/>
                <a:cs typeface="Arial" pitchFamily="34" charset="0"/>
              </a:rPr>
              <a:t>PolioPlus</a:t>
            </a:r>
          </a:p>
        </p:txBody>
      </p:sp>
      <p:sp>
        <p:nvSpPr>
          <p:cNvPr id="13" name="Line 6"/>
          <p:cNvSpPr>
            <a:spLocks noChangeShapeType="1"/>
          </p:cNvSpPr>
          <p:nvPr/>
        </p:nvSpPr>
        <p:spPr bwMode="auto">
          <a:xfrm>
            <a:off x="1143000" y="2667000"/>
            <a:ext cx="0" cy="5334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6" name="Rectangle 15"/>
          <p:cNvSpPr/>
          <p:nvPr/>
        </p:nvSpPr>
        <p:spPr>
          <a:xfrm>
            <a:off x="757820" y="5638800"/>
            <a:ext cx="761747" cy="369332"/>
          </a:xfrm>
          <a:prstGeom prst="rect">
            <a:avLst/>
          </a:prstGeom>
          <a:ln w="57150">
            <a:solidFill>
              <a:srgbClr val="0000CC"/>
            </a:solidFill>
          </a:ln>
        </p:spPr>
        <p:txBody>
          <a:bodyPr wrap="none">
            <a:spAutoFit/>
          </a:bodyPr>
          <a:lstStyle/>
          <a:p>
            <a:pPr algn="ctr"/>
            <a:r>
              <a:rPr lang="en-US" b="1" dirty="0" smtClean="0">
                <a:solidFill>
                  <a:srgbClr val="0000CC"/>
                </a:solidFill>
                <a:latin typeface="Arial" pitchFamily="34" charset="0"/>
                <a:cs typeface="Arial" pitchFamily="34" charset="0"/>
              </a:rPr>
              <a:t>$0,00</a:t>
            </a:r>
            <a:endParaRPr lang="en-US" b="1" dirty="0">
              <a:solidFill>
                <a:srgbClr val="0000CC"/>
              </a:solidFill>
              <a:latin typeface="Arial" pitchFamily="34" charset="0"/>
              <a:cs typeface="Arial" pitchFamily="34" charset="0"/>
            </a:endParaRPr>
          </a:p>
        </p:txBody>
      </p:sp>
      <p:cxnSp>
        <p:nvCxnSpPr>
          <p:cNvPr id="18" name="Straight Arrow Connector 17"/>
          <p:cNvCxnSpPr/>
          <p:nvPr/>
        </p:nvCxnSpPr>
        <p:spPr>
          <a:xfrm>
            <a:off x="3581400" y="3886200"/>
            <a:ext cx="3124200" cy="53108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06035" y="3967075"/>
            <a:ext cx="646331" cy="369332"/>
          </a:xfrm>
          <a:prstGeom prst="rect">
            <a:avLst/>
          </a:prstGeom>
          <a:solidFill>
            <a:schemeClr val="bg1"/>
          </a:solidFill>
          <a:ln>
            <a:solidFill>
              <a:srgbClr val="FF0000"/>
            </a:solidFill>
          </a:ln>
        </p:spPr>
        <p:txBody>
          <a:bodyPr wrap="none">
            <a:spAutoFit/>
          </a:bodyPr>
          <a:lstStyle/>
          <a:p>
            <a:r>
              <a:rPr lang="en-CA" dirty="0" smtClean="0">
                <a:solidFill>
                  <a:srgbClr val="FF0000"/>
                </a:solidFill>
                <a:effectLst>
                  <a:outerShdw blurRad="38100" dist="38100" dir="2700000" algn="tl">
                    <a:srgbClr val="C0C0C0"/>
                  </a:outerShdw>
                </a:effectLst>
                <a:latin typeface="Arial" charset="0"/>
                <a:cs typeface="Arial" charset="0"/>
              </a:rPr>
              <a:t>75%</a:t>
            </a:r>
            <a:endParaRPr lang="en-US" dirty="0"/>
          </a:p>
        </p:txBody>
      </p:sp>
      <p:cxnSp>
        <p:nvCxnSpPr>
          <p:cNvPr id="21" name="Straight Arrow Connector 20"/>
          <p:cNvCxnSpPr/>
          <p:nvPr/>
        </p:nvCxnSpPr>
        <p:spPr>
          <a:xfrm rot="5400000">
            <a:off x="2667000" y="4419600"/>
            <a:ext cx="7620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05600" y="4267200"/>
            <a:ext cx="1752600" cy="400110"/>
          </a:xfrm>
          <a:prstGeom prst="rect">
            <a:avLst/>
          </a:prstGeom>
          <a:noFill/>
        </p:spPr>
        <p:txBody>
          <a:bodyPr wrap="square" rtlCol="0">
            <a:spAutoFit/>
          </a:bodyPr>
          <a:lstStyle/>
          <a:p>
            <a:pPr algn="ctr"/>
            <a:r>
              <a:rPr lang="en-US" sz="2000" dirty="0" smtClean="0">
                <a:solidFill>
                  <a:srgbClr val="FF0000"/>
                </a:solidFill>
                <a:latin typeface="Arial" pitchFamily="34" charset="0"/>
                <a:cs typeface="Arial" pitchFamily="34" charset="0"/>
              </a:rPr>
              <a:t>$15,281.50</a:t>
            </a:r>
            <a:endParaRPr lang="en-US" sz="2000" dirty="0">
              <a:solidFill>
                <a:srgbClr val="FF0000"/>
              </a:solidFill>
              <a:latin typeface="Arial" pitchFamily="34" charset="0"/>
              <a:cs typeface="Arial" pitchFamily="34" charset="0"/>
            </a:endParaRPr>
          </a:p>
        </p:txBody>
      </p:sp>
      <p:sp>
        <p:nvSpPr>
          <p:cNvPr id="23" name="TextBox 22"/>
          <p:cNvSpPr txBox="1"/>
          <p:nvPr/>
        </p:nvSpPr>
        <p:spPr>
          <a:xfrm>
            <a:off x="2209800" y="5619690"/>
            <a:ext cx="1752600" cy="400110"/>
          </a:xfrm>
          <a:prstGeom prst="rect">
            <a:avLst/>
          </a:prstGeom>
          <a:noFill/>
          <a:ln w="57150">
            <a:solidFill>
              <a:srgbClr val="00B050"/>
            </a:solidFill>
          </a:ln>
        </p:spPr>
        <p:txBody>
          <a:bodyPr wrap="square" rtlCol="0">
            <a:spAutoFit/>
          </a:bodyPr>
          <a:lstStyle/>
          <a:p>
            <a:pPr algn="ctr"/>
            <a:r>
              <a:rPr lang="en-US" sz="2000" b="1" dirty="0" smtClean="0">
                <a:solidFill>
                  <a:srgbClr val="00B050"/>
                </a:solidFill>
                <a:latin typeface="Arial" pitchFamily="34" charset="0"/>
                <a:cs typeface="Arial" pitchFamily="34" charset="0"/>
              </a:rPr>
              <a:t>$5,093,83</a:t>
            </a:r>
            <a:endParaRPr lang="en-US" sz="2000" b="1" dirty="0">
              <a:solidFill>
                <a:srgbClr val="00B050"/>
              </a:solidFill>
              <a:latin typeface="Arial" pitchFamily="34" charset="0"/>
              <a:cs typeface="Arial" pitchFamily="34" charset="0"/>
            </a:endParaRPr>
          </a:p>
        </p:txBody>
      </p:sp>
      <p:sp>
        <p:nvSpPr>
          <p:cNvPr id="24" name="TextBox 23"/>
          <p:cNvSpPr txBox="1"/>
          <p:nvPr/>
        </p:nvSpPr>
        <p:spPr>
          <a:xfrm>
            <a:off x="7315200" y="4038600"/>
            <a:ext cx="304800" cy="369332"/>
          </a:xfrm>
          <a:prstGeom prst="rect">
            <a:avLst/>
          </a:prstGeom>
          <a:noFill/>
        </p:spPr>
        <p:txBody>
          <a:bodyPr wrap="square" rtlCol="0">
            <a:spAutoFit/>
          </a:bodyPr>
          <a:lstStyle/>
          <a:p>
            <a:r>
              <a:rPr lang="en-US" b="1" dirty="0" smtClean="0">
                <a:solidFill>
                  <a:srgbClr val="FF0000"/>
                </a:solidFill>
              </a:rPr>
              <a:t>+</a:t>
            </a:r>
            <a:endParaRPr lang="en-US" b="1" dirty="0">
              <a:solidFill>
                <a:srgbClr val="FF0000"/>
              </a:solidFill>
            </a:endParaRPr>
          </a:p>
        </p:txBody>
      </p:sp>
      <p:sp>
        <p:nvSpPr>
          <p:cNvPr id="25" name="TextBox 24"/>
          <p:cNvSpPr txBox="1"/>
          <p:nvPr/>
        </p:nvSpPr>
        <p:spPr>
          <a:xfrm>
            <a:off x="6705600" y="5619690"/>
            <a:ext cx="1676400" cy="400110"/>
          </a:xfrm>
          <a:prstGeom prst="rect">
            <a:avLst/>
          </a:prstGeom>
          <a:noFill/>
          <a:ln w="57150">
            <a:solidFill>
              <a:srgbClr val="FF0000"/>
            </a:solidFill>
          </a:ln>
        </p:spPr>
        <p:txBody>
          <a:bodyPr wrap="square" rtlCol="0">
            <a:spAutoFit/>
          </a:bodyPr>
          <a:lstStyle/>
          <a:p>
            <a:pPr algn="ctr"/>
            <a:r>
              <a:rPr lang="en-US" sz="2000" b="1" dirty="0" smtClean="0">
                <a:solidFill>
                  <a:srgbClr val="FF0000"/>
                </a:solidFill>
                <a:latin typeface="Arial" pitchFamily="34" charset="0"/>
                <a:cs typeface="Arial" pitchFamily="34" charset="0"/>
              </a:rPr>
              <a:t>$35,656.83</a:t>
            </a:r>
            <a:endParaRPr lang="en-US" sz="2000" b="1" dirty="0">
              <a:solidFill>
                <a:srgbClr val="FF0000"/>
              </a:solidFill>
              <a:latin typeface="Arial" pitchFamily="34" charset="0"/>
              <a:cs typeface="Arial" pitchFamily="34" charset="0"/>
            </a:endParaRPr>
          </a:p>
        </p:txBody>
      </p:sp>
      <p:cxnSp>
        <p:nvCxnSpPr>
          <p:cNvPr id="26" name="Straight Arrow Connector 25"/>
          <p:cNvCxnSpPr/>
          <p:nvPr/>
        </p:nvCxnSpPr>
        <p:spPr>
          <a:xfrm flipH="1">
            <a:off x="1138693" y="3810000"/>
            <a:ext cx="5895" cy="16764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7" name="Line 7"/>
          <p:cNvSpPr>
            <a:spLocks noChangeShapeType="1"/>
          </p:cNvSpPr>
          <p:nvPr/>
        </p:nvSpPr>
        <p:spPr bwMode="auto">
          <a:xfrm>
            <a:off x="7467600" y="4572000"/>
            <a:ext cx="0" cy="533400"/>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TextBox 1"/>
          <p:cNvSpPr txBox="1"/>
          <p:nvPr/>
        </p:nvSpPr>
        <p:spPr>
          <a:xfrm>
            <a:off x="2590800" y="5040868"/>
            <a:ext cx="990600" cy="369332"/>
          </a:xfrm>
          <a:prstGeom prst="rect">
            <a:avLst/>
          </a:prstGeom>
          <a:noFill/>
          <a:ln>
            <a:solidFill>
              <a:srgbClr val="00B050"/>
            </a:solidFill>
          </a:ln>
        </p:spPr>
        <p:txBody>
          <a:bodyPr wrap="square" rtlCol="0">
            <a:spAutoFit/>
          </a:bodyPr>
          <a:lstStyle/>
          <a:p>
            <a:r>
              <a:rPr lang="en-US" b="1" dirty="0" smtClean="0">
                <a:solidFill>
                  <a:srgbClr val="00B050"/>
                </a:solidFill>
              </a:rPr>
              <a:t>DGrants</a:t>
            </a:r>
            <a:endParaRPr lang="en-US" b="1" dirty="0">
              <a:solidFill>
                <a:srgbClr val="00B050"/>
              </a:solidFill>
            </a:endParaRPr>
          </a:p>
        </p:txBody>
      </p:sp>
      <p:sp>
        <p:nvSpPr>
          <p:cNvPr id="28" name="Rectangle 27"/>
          <p:cNvSpPr/>
          <p:nvPr/>
        </p:nvSpPr>
        <p:spPr>
          <a:xfrm>
            <a:off x="2706470" y="4234934"/>
            <a:ext cx="646331" cy="369332"/>
          </a:xfrm>
          <a:prstGeom prst="rect">
            <a:avLst/>
          </a:prstGeom>
          <a:solidFill>
            <a:schemeClr val="bg1"/>
          </a:solidFill>
          <a:ln>
            <a:solidFill>
              <a:srgbClr val="00B050"/>
            </a:solidFill>
          </a:ln>
        </p:spPr>
        <p:txBody>
          <a:bodyPr wrap="none">
            <a:spAutoFit/>
          </a:bodyPr>
          <a:lstStyle/>
          <a:p>
            <a:r>
              <a:rPr lang="en-CA" dirty="0" smtClean="0">
                <a:solidFill>
                  <a:srgbClr val="FF0000"/>
                </a:solidFill>
                <a:effectLst>
                  <a:outerShdw blurRad="38100" dist="38100" dir="2700000" algn="tl">
                    <a:srgbClr val="C0C0C0"/>
                  </a:outerShdw>
                </a:effectLst>
                <a:latin typeface="Arial" charset="0"/>
                <a:cs typeface="Arial" charset="0"/>
              </a:rPr>
              <a:t>25%</a:t>
            </a:r>
            <a:endParaRPr lang="en-US" dirty="0"/>
          </a:p>
        </p:txBody>
      </p:sp>
      <p:sp>
        <p:nvSpPr>
          <p:cNvPr id="29" name="TextBox 28"/>
          <p:cNvSpPr txBox="1"/>
          <p:nvPr/>
        </p:nvSpPr>
        <p:spPr>
          <a:xfrm>
            <a:off x="7048500" y="5117068"/>
            <a:ext cx="990600" cy="369332"/>
          </a:xfrm>
          <a:prstGeom prst="rect">
            <a:avLst/>
          </a:prstGeom>
          <a:noFill/>
          <a:ln>
            <a:solidFill>
              <a:srgbClr val="FF0000"/>
            </a:solidFill>
          </a:ln>
        </p:spPr>
        <p:txBody>
          <a:bodyPr wrap="square" rtlCol="0">
            <a:spAutoFit/>
          </a:bodyPr>
          <a:lstStyle/>
          <a:p>
            <a:r>
              <a:rPr lang="en-US" b="1" dirty="0" smtClean="0">
                <a:solidFill>
                  <a:srgbClr val="FF0000"/>
                </a:solidFill>
              </a:rPr>
              <a:t>GGrants</a:t>
            </a:r>
            <a:endParaRPr lang="en-US" b="1" dirty="0">
              <a:solidFill>
                <a:srgbClr val="FF0000"/>
              </a:solidFill>
            </a:endParaRPr>
          </a:p>
        </p:txBody>
      </p:sp>
    </p:spTree>
    <p:extLst>
      <p:ext uri="{BB962C8B-B14F-4D97-AF65-F5344CB8AC3E}">
        <p14:creationId xmlns:p14="http://schemas.microsoft.com/office/powerpoint/2010/main" xmlns="" val="2055538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0" y="1866900"/>
            <a:ext cx="9144000" cy="3848100"/>
          </a:xfrm>
        </p:spPr>
        <p:txBody>
          <a:bodyPr>
            <a:noAutofit/>
          </a:bodyPr>
          <a:lstStyle/>
          <a:p>
            <a:r>
              <a:rPr lang="en-US" altLang="en-US" sz="3600" dirty="0" smtClean="0">
                <a:solidFill>
                  <a:srgbClr val="0000CC"/>
                </a:solidFill>
              </a:rPr>
              <a:t>District governor 2020-21</a:t>
            </a:r>
          </a:p>
          <a:p>
            <a:r>
              <a:rPr lang="en-US" altLang="en-US" sz="3600" dirty="0" smtClean="0">
                <a:solidFill>
                  <a:srgbClr val="0000CC"/>
                </a:solidFill>
              </a:rPr>
              <a:t>District governor-elect 2021-22</a:t>
            </a:r>
          </a:p>
          <a:p>
            <a:r>
              <a:rPr lang="en-US" altLang="en-US" sz="3600" dirty="0" smtClean="0">
                <a:solidFill>
                  <a:srgbClr val="0000CC"/>
                </a:solidFill>
              </a:rPr>
              <a:t>District Rotary Foundation committee chair-DRFC 2020-2021, 2021-2022</a:t>
            </a:r>
          </a:p>
          <a:p>
            <a:r>
              <a:rPr lang="en-US" altLang="en-US" sz="3600" dirty="0" smtClean="0">
                <a:solidFill>
                  <a:srgbClr val="0000CC"/>
                </a:solidFill>
              </a:rPr>
              <a:t>3 District Rotary Foundation subcommittee chairs: APF/GGs/</a:t>
            </a:r>
            <a:r>
              <a:rPr lang="en-US" altLang="en-US" sz="3600" dirty="0" err="1" smtClean="0">
                <a:solidFill>
                  <a:srgbClr val="0000CC"/>
                </a:solidFill>
              </a:rPr>
              <a:t>DGrs</a:t>
            </a:r>
            <a:endParaRPr lang="en-US" altLang="en-US" sz="3600" dirty="0" smtClean="0">
              <a:solidFill>
                <a:srgbClr val="0000CC"/>
              </a:solidFill>
            </a:endParaRPr>
          </a:p>
          <a:p>
            <a:endParaRPr lang="en-US" altLang="en-US" sz="3600" dirty="0" smtClean="0">
              <a:solidFill>
                <a:srgbClr val="0000CC"/>
              </a:solidFill>
            </a:endParaRPr>
          </a:p>
        </p:txBody>
      </p:sp>
      <p:sp>
        <p:nvSpPr>
          <p:cNvPr id="91140" name="Rectangle 4"/>
          <p:cNvSpPr>
            <a:spLocks noGrp="1" noChangeArrowheads="1"/>
          </p:cNvSpPr>
          <p:nvPr>
            <p:ph type="title"/>
          </p:nvPr>
        </p:nvSpPr>
        <p:spPr>
          <a:xfrm>
            <a:off x="0" y="274638"/>
            <a:ext cx="9144000" cy="1143000"/>
          </a:xfrm>
        </p:spPr>
        <p:txBody>
          <a:bodyPr/>
          <a:lstStyle/>
          <a:p>
            <a:pPr>
              <a:defRPr/>
            </a:pPr>
            <a:r>
              <a:rPr lang="en-US" dirty="0">
                <a:solidFill>
                  <a:srgbClr val="C00000"/>
                </a:solidFill>
              </a:rPr>
              <a:t>Who </a:t>
            </a:r>
            <a:r>
              <a:rPr lang="en-US" dirty="0" smtClean="0">
                <a:solidFill>
                  <a:srgbClr val="C00000"/>
                </a:solidFill>
              </a:rPr>
              <a:t>was </a:t>
            </a:r>
            <a:r>
              <a:rPr lang="en-US" dirty="0">
                <a:solidFill>
                  <a:srgbClr val="C00000"/>
                </a:solidFill>
              </a:rPr>
              <a:t>involved in planning?</a:t>
            </a:r>
          </a:p>
        </p:txBody>
      </p:sp>
    </p:spTree>
    <p:extLst>
      <p:ext uri="{BB962C8B-B14F-4D97-AF65-F5344CB8AC3E}">
        <p14:creationId xmlns:p14="http://schemas.microsoft.com/office/powerpoint/2010/main" xmlns="" val="42756174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342" y="518940"/>
            <a:ext cx="3962400" cy="914400"/>
          </a:xfrm>
          <a:ln>
            <a:solidFill>
              <a:srgbClr val="000099"/>
            </a:solidFill>
          </a:ln>
        </p:spPr>
        <p:txBody>
          <a:bodyPr>
            <a:normAutofit fontScale="90000"/>
          </a:bodyPr>
          <a:lstStyle/>
          <a:p>
            <a:pPr algn="l"/>
            <a:r>
              <a:rPr lang="en-US" sz="2800" dirty="0" smtClean="0">
                <a:solidFill>
                  <a:srgbClr val="FF0000"/>
                </a:solidFill>
              </a:rPr>
              <a:t>To what Grants are related ?</a:t>
            </a:r>
            <a:endParaRPr lang="en-US" sz="2800" dirty="0">
              <a:solidFill>
                <a:srgbClr val="FF0000"/>
              </a:solidFill>
            </a:endParaRPr>
          </a:p>
        </p:txBody>
      </p:sp>
      <p:sp>
        <p:nvSpPr>
          <p:cNvPr id="4" name="Content Placeholder 3"/>
          <p:cNvSpPr>
            <a:spLocks noGrp="1"/>
          </p:cNvSpPr>
          <p:nvPr>
            <p:ph sz="half" idx="1"/>
          </p:nvPr>
        </p:nvSpPr>
        <p:spPr>
          <a:xfrm>
            <a:off x="152400" y="1447800"/>
            <a:ext cx="2895600" cy="4525963"/>
          </a:xfrm>
          <a:ln>
            <a:solidFill>
              <a:srgbClr val="000099"/>
            </a:solidFill>
          </a:ln>
        </p:spPr>
        <p:txBody>
          <a:bodyPr>
            <a:noAutofit/>
          </a:bodyPr>
          <a:lstStyle/>
          <a:p>
            <a:pPr>
              <a:buFont typeface="Wingdings" pitchFamily="2" charset="2"/>
              <a:buChar char="Ø"/>
            </a:pPr>
            <a:r>
              <a:rPr lang="en-US" sz="3600" dirty="0" smtClean="0">
                <a:solidFill>
                  <a:srgbClr val="FF0000"/>
                </a:solidFill>
              </a:rPr>
              <a:t>D</a:t>
            </a:r>
            <a:r>
              <a:rPr lang="en-US" sz="3600" dirty="0" smtClean="0">
                <a:solidFill>
                  <a:srgbClr val="000099"/>
                </a:solidFill>
              </a:rPr>
              <a:t>Grants </a:t>
            </a:r>
            <a:r>
              <a:rPr lang="en-US" sz="1600" dirty="0" smtClean="0">
                <a:solidFill>
                  <a:srgbClr val="FF0000"/>
                </a:solidFill>
              </a:rPr>
              <a:t>2014</a:t>
            </a:r>
            <a:endParaRPr lang="en-US" sz="4000" dirty="0" smtClean="0">
              <a:solidFill>
                <a:srgbClr val="FF0000"/>
              </a:solidFill>
            </a:endParaRPr>
          </a:p>
          <a:p>
            <a:pPr>
              <a:buFont typeface="Wingdings" pitchFamily="2" charset="2"/>
              <a:buChar char="Ø"/>
            </a:pPr>
            <a:r>
              <a:rPr lang="en-US" sz="3600" dirty="0" smtClean="0">
                <a:solidFill>
                  <a:srgbClr val="000099"/>
                </a:solidFill>
              </a:rPr>
              <a:t>GGrants </a:t>
            </a:r>
            <a:r>
              <a:rPr lang="en-US" sz="1600" dirty="0" smtClean="0">
                <a:solidFill>
                  <a:srgbClr val="FF0000"/>
                </a:solidFill>
              </a:rPr>
              <a:t>2014</a:t>
            </a:r>
            <a:endParaRPr lang="en-US" sz="3600" dirty="0" smtClean="0">
              <a:solidFill>
                <a:srgbClr val="FF0000"/>
              </a:solidFill>
            </a:endParaRPr>
          </a:p>
          <a:p>
            <a:pPr>
              <a:buFont typeface="Wingdings" pitchFamily="2" charset="2"/>
              <a:buChar char="Ø"/>
            </a:pPr>
            <a:r>
              <a:rPr lang="en-US" sz="3600" dirty="0" err="1" smtClean="0">
                <a:solidFill>
                  <a:srgbClr val="000099"/>
                </a:solidFill>
              </a:rPr>
              <a:t>SGrants</a:t>
            </a:r>
            <a:r>
              <a:rPr lang="en-US" sz="3600" dirty="0" smtClean="0">
                <a:solidFill>
                  <a:srgbClr val="000099"/>
                </a:solidFill>
              </a:rPr>
              <a:t> </a:t>
            </a:r>
            <a:r>
              <a:rPr lang="en-US" sz="2000" u="sng" dirty="0" smtClean="0">
                <a:solidFill>
                  <a:srgbClr val="FF0000"/>
                </a:solidFill>
              </a:rPr>
              <a:t>2020</a:t>
            </a:r>
            <a:endParaRPr lang="en-US" sz="3200" u="sng" dirty="0" smtClean="0">
              <a:solidFill>
                <a:srgbClr val="FF0000"/>
              </a:solidFill>
            </a:endParaRPr>
          </a:p>
          <a:p>
            <a:pPr>
              <a:buFont typeface="Wingdings" pitchFamily="2" charset="2"/>
              <a:buChar char="Ø"/>
            </a:pPr>
            <a:r>
              <a:rPr lang="en-US" sz="3600" dirty="0" err="1" smtClean="0">
                <a:solidFill>
                  <a:srgbClr val="FF0000"/>
                </a:solidFill>
              </a:rPr>
              <a:t>D</a:t>
            </a:r>
            <a:r>
              <a:rPr lang="en-US" sz="3600" dirty="0" err="1" smtClean="0">
                <a:solidFill>
                  <a:srgbClr val="000099"/>
                </a:solidFill>
              </a:rPr>
              <a:t>RGrants</a:t>
            </a:r>
            <a:endParaRPr lang="en-US" sz="3600" dirty="0" smtClean="0">
              <a:solidFill>
                <a:srgbClr val="000099"/>
              </a:solidFill>
            </a:endParaRPr>
          </a:p>
          <a:p>
            <a:pPr>
              <a:buFont typeface="Wingdings" pitchFamily="2" charset="2"/>
              <a:buChar char="Ø"/>
            </a:pPr>
            <a:r>
              <a:rPr lang="en-US" sz="3600" dirty="0" err="1" smtClean="0">
                <a:solidFill>
                  <a:srgbClr val="000099"/>
                </a:solidFill>
              </a:rPr>
              <a:t>EGrants</a:t>
            </a:r>
            <a:endParaRPr lang="en-US" sz="3600" dirty="0" smtClean="0">
              <a:solidFill>
                <a:srgbClr val="000099"/>
              </a:solidFill>
            </a:endParaRPr>
          </a:p>
          <a:p>
            <a:pPr>
              <a:buFont typeface="Wingdings" pitchFamily="2" charset="2"/>
              <a:buChar char="Ø"/>
            </a:pPr>
            <a:r>
              <a:rPr lang="en-US" sz="3600" dirty="0" err="1" smtClean="0">
                <a:solidFill>
                  <a:srgbClr val="000099"/>
                </a:solidFill>
              </a:rPr>
              <a:t>PPGrants</a:t>
            </a:r>
            <a:r>
              <a:rPr lang="en-US" sz="3600" dirty="0" smtClean="0">
                <a:solidFill>
                  <a:srgbClr val="000099"/>
                </a:solidFill>
              </a:rPr>
              <a:t> </a:t>
            </a:r>
            <a:r>
              <a:rPr lang="en-US" sz="1800" dirty="0" smtClean="0">
                <a:solidFill>
                  <a:srgbClr val="FF0000"/>
                </a:solidFill>
              </a:rPr>
              <a:t>1985</a:t>
            </a:r>
            <a:endParaRPr lang="en-US" sz="1800" dirty="0">
              <a:solidFill>
                <a:srgbClr val="FF0000"/>
              </a:solidFill>
            </a:endParaRPr>
          </a:p>
        </p:txBody>
      </p:sp>
      <p:sp>
        <p:nvSpPr>
          <p:cNvPr id="5" name="Content Placeholder 4"/>
          <p:cNvSpPr>
            <a:spLocks noGrp="1"/>
          </p:cNvSpPr>
          <p:nvPr>
            <p:ph sz="half" idx="2"/>
          </p:nvPr>
        </p:nvSpPr>
        <p:spPr>
          <a:xfrm>
            <a:off x="3200400" y="1600200"/>
            <a:ext cx="4038600" cy="381000"/>
          </a:xfrm>
          <a:ln>
            <a:solidFill>
              <a:schemeClr val="accent1"/>
            </a:solidFill>
          </a:ln>
        </p:spPr>
        <p:txBody>
          <a:bodyPr>
            <a:noAutofit/>
          </a:bodyPr>
          <a:lstStyle/>
          <a:p>
            <a:pPr algn="ctr">
              <a:buNone/>
            </a:pPr>
            <a:r>
              <a:rPr lang="en-US" sz="2000" dirty="0" smtClean="0">
                <a:solidFill>
                  <a:srgbClr val="000099"/>
                </a:solidFill>
              </a:rPr>
              <a:t>Mission of TRF</a:t>
            </a:r>
            <a:endParaRPr lang="en-US" sz="2000" dirty="0">
              <a:solidFill>
                <a:srgbClr val="000099"/>
              </a:solidFill>
            </a:endParaRPr>
          </a:p>
        </p:txBody>
      </p:sp>
      <p:sp>
        <p:nvSpPr>
          <p:cNvPr id="7" name="Content Placeholder 4"/>
          <p:cNvSpPr txBox="1">
            <a:spLocks/>
          </p:cNvSpPr>
          <p:nvPr/>
        </p:nvSpPr>
        <p:spPr>
          <a:xfrm>
            <a:off x="3124200" y="2286000"/>
            <a:ext cx="4038600" cy="381000"/>
          </a:xfrm>
          <a:prstGeom prst="rect">
            <a:avLst/>
          </a:prstGeom>
          <a:ln>
            <a:solidFill>
              <a:schemeClr val="accent1"/>
            </a:solidFill>
          </a:ln>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000" dirty="0" smtClean="0">
                <a:solidFill>
                  <a:srgbClr val="000099"/>
                </a:solidFill>
              </a:rPr>
              <a:t>Areas of Focus</a:t>
            </a:r>
            <a:endParaRPr kumimoji="0" lang="en-US" sz="2000" b="0" i="0" u="none" strike="noStrike" kern="1200" cap="none" spc="0" normalizeH="0" baseline="0" noProof="0" dirty="0">
              <a:ln>
                <a:noFill/>
              </a:ln>
              <a:solidFill>
                <a:srgbClr val="000099"/>
              </a:solidFill>
              <a:effectLst/>
              <a:uLnTx/>
              <a:uFillTx/>
              <a:latin typeface="+mn-lt"/>
              <a:ea typeface="+mn-ea"/>
              <a:cs typeface="+mn-cs"/>
            </a:endParaRPr>
          </a:p>
        </p:txBody>
      </p:sp>
      <p:sp>
        <p:nvSpPr>
          <p:cNvPr id="8" name="Content Placeholder 4"/>
          <p:cNvSpPr txBox="1">
            <a:spLocks/>
          </p:cNvSpPr>
          <p:nvPr/>
        </p:nvSpPr>
        <p:spPr>
          <a:xfrm>
            <a:off x="3124200" y="2971800"/>
            <a:ext cx="4038600" cy="304800"/>
          </a:xfrm>
          <a:prstGeom prst="rect">
            <a:avLst/>
          </a:prstGeom>
          <a:ln>
            <a:solidFill>
              <a:schemeClr val="accent1"/>
            </a:solidFill>
          </a:ln>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rgbClr val="000099"/>
                </a:solidFill>
                <a:effectLst/>
                <a:uLnTx/>
                <a:uFillTx/>
                <a:latin typeface="+mn-lt"/>
                <a:ea typeface="+mn-ea"/>
                <a:cs typeface="+mn-cs"/>
              </a:rPr>
              <a:t>Area of Focus</a:t>
            </a:r>
            <a:endParaRPr kumimoji="0" lang="en-US" b="0" i="0" u="none" strike="noStrike" kern="1200" cap="none" spc="0" normalizeH="0" baseline="0" noProof="0" dirty="0">
              <a:ln>
                <a:noFill/>
              </a:ln>
              <a:solidFill>
                <a:srgbClr val="000099"/>
              </a:solidFill>
              <a:effectLst/>
              <a:uLnTx/>
              <a:uFillTx/>
              <a:latin typeface="+mn-lt"/>
              <a:ea typeface="+mn-ea"/>
              <a:cs typeface="+mn-cs"/>
            </a:endParaRPr>
          </a:p>
        </p:txBody>
      </p:sp>
      <p:sp>
        <p:nvSpPr>
          <p:cNvPr id="9" name="Content Placeholder 4"/>
          <p:cNvSpPr txBox="1">
            <a:spLocks/>
          </p:cNvSpPr>
          <p:nvPr/>
        </p:nvSpPr>
        <p:spPr>
          <a:xfrm>
            <a:off x="3124200" y="3657600"/>
            <a:ext cx="4038600" cy="304800"/>
          </a:xfrm>
          <a:prstGeom prst="rect">
            <a:avLst/>
          </a:prstGeom>
          <a:ln>
            <a:solidFill>
              <a:schemeClr val="accent1"/>
            </a:solidFill>
          </a:ln>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rgbClr val="000099"/>
                </a:solidFill>
                <a:effectLst/>
                <a:uLnTx/>
                <a:uFillTx/>
                <a:latin typeface="+mn-lt"/>
                <a:ea typeface="+mn-ea"/>
                <a:cs typeface="+mn-cs"/>
              </a:rPr>
              <a:t>Affected area</a:t>
            </a:r>
            <a:endParaRPr kumimoji="0" lang="en-US" b="0" i="0" u="none" strike="noStrike" kern="1200" cap="none" spc="0" normalizeH="0" baseline="0" noProof="0" dirty="0">
              <a:ln>
                <a:noFill/>
              </a:ln>
              <a:solidFill>
                <a:srgbClr val="000099"/>
              </a:solidFill>
              <a:effectLst/>
              <a:uLnTx/>
              <a:uFillTx/>
              <a:latin typeface="+mn-lt"/>
              <a:ea typeface="+mn-ea"/>
              <a:cs typeface="+mn-cs"/>
            </a:endParaRPr>
          </a:p>
        </p:txBody>
      </p:sp>
      <p:sp>
        <p:nvSpPr>
          <p:cNvPr id="10" name="Content Placeholder 4"/>
          <p:cNvSpPr txBox="1">
            <a:spLocks/>
          </p:cNvSpPr>
          <p:nvPr/>
        </p:nvSpPr>
        <p:spPr>
          <a:xfrm>
            <a:off x="3124200" y="4396580"/>
            <a:ext cx="4038600" cy="455258"/>
          </a:xfrm>
          <a:prstGeom prst="rect">
            <a:avLst/>
          </a:prstGeom>
          <a:ln>
            <a:solidFill>
              <a:schemeClr val="accent1"/>
            </a:solidFill>
          </a:ln>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rgbClr val="FF0000"/>
                </a:solidFill>
                <a:effectLst/>
                <a:uLnTx/>
                <a:uFillTx/>
                <a:latin typeface="+mn-lt"/>
                <a:ea typeface="+mn-ea"/>
                <a:cs typeface="+mn-cs"/>
              </a:rPr>
              <a:t>Peace</a:t>
            </a:r>
            <a:r>
              <a:rPr kumimoji="0" lang="en-US" b="0" i="0" u="none" strike="noStrike" kern="1200" cap="none" spc="0" normalizeH="0" baseline="0" noProof="0" dirty="0" smtClean="0">
                <a:ln>
                  <a:noFill/>
                </a:ln>
                <a:solidFill>
                  <a:srgbClr val="000099"/>
                </a:solidFill>
                <a:effectLst/>
                <a:uLnTx/>
                <a:uFillTx/>
                <a:latin typeface="+mn-lt"/>
                <a:ea typeface="+mn-ea"/>
                <a:cs typeface="+mn-cs"/>
              </a:rPr>
              <a:t> and </a:t>
            </a:r>
            <a:r>
              <a:rPr lang="en-US" dirty="0" smtClean="0">
                <a:solidFill>
                  <a:srgbClr val="00B0F0"/>
                </a:solidFill>
              </a:rPr>
              <a:t>W</a:t>
            </a:r>
            <a:r>
              <a:rPr kumimoji="0" lang="en-US" b="0" i="0" u="none" strike="noStrike" kern="1200" cap="none" spc="0" normalizeH="0" baseline="0" noProof="0" dirty="0" err="1" smtClean="0">
                <a:ln>
                  <a:noFill/>
                </a:ln>
                <a:solidFill>
                  <a:srgbClr val="00B0F0"/>
                </a:solidFill>
                <a:effectLst/>
                <a:uLnTx/>
                <a:uFillTx/>
                <a:latin typeface="+mn-lt"/>
                <a:ea typeface="+mn-ea"/>
                <a:cs typeface="+mn-cs"/>
              </a:rPr>
              <a:t>ater</a:t>
            </a:r>
            <a:r>
              <a:rPr kumimoji="0" lang="en-US" b="0" i="0" u="none" strike="noStrike" kern="1200" cap="none" spc="0" normalizeH="0" baseline="0" noProof="0" dirty="0" smtClean="0">
                <a:ln>
                  <a:noFill/>
                </a:ln>
                <a:solidFill>
                  <a:srgbClr val="00B0F0"/>
                </a:solidFill>
                <a:effectLst/>
                <a:uLnTx/>
                <a:uFillTx/>
                <a:latin typeface="+mn-lt"/>
                <a:ea typeface="+mn-ea"/>
                <a:cs typeface="+mn-cs"/>
              </a:rPr>
              <a:t> management</a:t>
            </a:r>
            <a:endParaRPr kumimoji="0" lang="en-US" b="0" i="0" u="none" strike="noStrike" kern="1200" cap="none" spc="0" normalizeH="0" baseline="0" noProof="0" dirty="0">
              <a:ln>
                <a:noFill/>
              </a:ln>
              <a:solidFill>
                <a:srgbClr val="00B0F0"/>
              </a:solidFill>
              <a:effectLst/>
              <a:uLnTx/>
              <a:uFillTx/>
              <a:latin typeface="+mn-lt"/>
              <a:ea typeface="+mn-ea"/>
              <a:cs typeface="+mn-cs"/>
            </a:endParaRPr>
          </a:p>
        </p:txBody>
      </p:sp>
      <p:sp>
        <p:nvSpPr>
          <p:cNvPr id="11" name="Content Placeholder 4"/>
          <p:cNvSpPr txBox="1">
            <a:spLocks/>
          </p:cNvSpPr>
          <p:nvPr/>
        </p:nvSpPr>
        <p:spPr>
          <a:xfrm>
            <a:off x="3124200" y="5029200"/>
            <a:ext cx="4038600" cy="304800"/>
          </a:xfrm>
          <a:prstGeom prst="rect">
            <a:avLst/>
          </a:prstGeom>
          <a:ln>
            <a:solidFill>
              <a:schemeClr val="accent1"/>
            </a:solidFill>
          </a:ln>
        </p:spPr>
        <p:txBody>
          <a:bodyPr vert="horz" lIns="91440" tIns="45720" rIns="91440" bIns="45720" rtlCol="0">
            <a:noAutofit/>
          </a:bodyPr>
          <a:lstStyle/>
          <a:p>
            <a:pPr marL="342900" lvl="0" indent="-342900" algn="ctr">
              <a:spcBef>
                <a:spcPct val="20000"/>
              </a:spcBef>
            </a:pPr>
            <a:r>
              <a:rPr lang="en-US" dirty="0" smtClean="0">
                <a:solidFill>
                  <a:srgbClr val="000099"/>
                </a:solidFill>
              </a:rPr>
              <a:t>Polio-endemic countries</a:t>
            </a:r>
            <a:endParaRPr kumimoji="0" lang="en-US" sz="4000" b="0" i="0" u="none" strike="noStrike" kern="1200" cap="none" spc="0" normalizeH="0" baseline="0" noProof="0" dirty="0">
              <a:ln>
                <a:noFill/>
              </a:ln>
              <a:solidFill>
                <a:srgbClr val="000099"/>
              </a:solidFill>
              <a:effectLst/>
              <a:uLnTx/>
              <a:uFillTx/>
              <a:latin typeface="+mn-lt"/>
              <a:ea typeface="+mn-ea"/>
              <a:cs typeface="+mn-cs"/>
            </a:endParaRPr>
          </a:p>
        </p:txBody>
      </p:sp>
      <p:pic>
        <p:nvPicPr>
          <p:cNvPr id="1026" name="Picture 2"/>
          <p:cNvPicPr>
            <a:picLocks noChangeAspect="1" noChangeArrowheads="1"/>
          </p:cNvPicPr>
          <p:nvPr/>
        </p:nvPicPr>
        <p:blipFill>
          <a:blip r:embed="rId3"/>
          <a:srcRect/>
          <a:stretch>
            <a:fillRect/>
          </a:stretch>
        </p:blipFill>
        <p:spPr bwMode="auto">
          <a:xfrm>
            <a:off x="3124200" y="990600"/>
            <a:ext cx="4114800" cy="1176089"/>
          </a:xfrm>
          <a:prstGeom prst="rect">
            <a:avLst/>
          </a:prstGeom>
          <a:noFill/>
          <a:ln w="9525">
            <a:solidFill>
              <a:srgbClr val="000099"/>
            </a:solidFill>
            <a:miter lim="800000"/>
            <a:headEnd/>
            <a:tailEnd/>
          </a:ln>
          <a:effectLst/>
        </p:spPr>
      </p:pic>
      <p:sp>
        <p:nvSpPr>
          <p:cNvPr id="13" name="Rectangle 12"/>
          <p:cNvSpPr/>
          <p:nvPr/>
        </p:nvSpPr>
        <p:spPr>
          <a:xfrm>
            <a:off x="3581400" y="2819400"/>
            <a:ext cx="2971800" cy="646331"/>
          </a:xfrm>
          <a:prstGeom prst="rect">
            <a:avLst/>
          </a:prstGeom>
          <a:solidFill>
            <a:schemeClr val="bg1"/>
          </a:solidFill>
          <a:ln>
            <a:solidFill>
              <a:srgbClr val="000099"/>
            </a:solidFill>
          </a:ln>
        </p:spPr>
        <p:txBody>
          <a:bodyPr wrap="square">
            <a:spAutoFit/>
          </a:bodyPr>
          <a:lstStyle/>
          <a:p>
            <a:pPr algn="ctr"/>
            <a:r>
              <a:rPr lang="en-US" b="1" dirty="0" smtClean="0">
                <a:solidFill>
                  <a:srgbClr val="000099"/>
                </a:solidFill>
              </a:rPr>
              <a:t>number of people in </a:t>
            </a:r>
          </a:p>
          <a:p>
            <a:pPr algn="ctr"/>
            <a:r>
              <a:rPr lang="en-US" b="1" dirty="0" smtClean="0">
                <a:solidFill>
                  <a:srgbClr val="000099"/>
                </a:solidFill>
              </a:rPr>
              <a:t>a significant geographic area </a:t>
            </a:r>
            <a:endParaRPr lang="en-US" b="1" dirty="0">
              <a:solidFill>
                <a:srgbClr val="000099"/>
              </a:solidFill>
            </a:endParaRPr>
          </a:p>
        </p:txBody>
      </p:sp>
      <p:sp>
        <p:nvSpPr>
          <p:cNvPr id="14" name="TextBox 13"/>
          <p:cNvSpPr txBox="1"/>
          <p:nvPr/>
        </p:nvSpPr>
        <p:spPr>
          <a:xfrm>
            <a:off x="7391400" y="1600200"/>
            <a:ext cx="1524000" cy="381000"/>
          </a:xfrm>
          <a:prstGeom prst="rect">
            <a:avLst/>
          </a:prstGeom>
          <a:noFill/>
          <a:ln>
            <a:solidFill>
              <a:srgbClr val="000099"/>
            </a:solidFill>
          </a:ln>
        </p:spPr>
        <p:txBody>
          <a:bodyPr wrap="square" rtlCol="0">
            <a:spAutoFit/>
          </a:bodyPr>
          <a:lstStyle/>
          <a:p>
            <a:r>
              <a:rPr lang="en-US" dirty="0" smtClean="0">
                <a:sym typeface="Wingdings" pitchFamily="2" charset="2"/>
              </a:rPr>
              <a:t> 10.000$</a:t>
            </a:r>
            <a:endParaRPr lang="en-US" dirty="0"/>
          </a:p>
        </p:txBody>
      </p:sp>
      <p:sp>
        <p:nvSpPr>
          <p:cNvPr id="15" name="TextBox 14"/>
          <p:cNvSpPr txBox="1"/>
          <p:nvPr/>
        </p:nvSpPr>
        <p:spPr>
          <a:xfrm>
            <a:off x="7391400" y="2209800"/>
            <a:ext cx="1524000" cy="381000"/>
          </a:xfrm>
          <a:prstGeom prst="rect">
            <a:avLst/>
          </a:prstGeom>
          <a:noFill/>
          <a:ln>
            <a:solidFill>
              <a:srgbClr val="000099"/>
            </a:solidFill>
          </a:ln>
        </p:spPr>
        <p:txBody>
          <a:bodyPr wrap="square" rtlCol="0">
            <a:spAutoFit/>
          </a:bodyPr>
          <a:lstStyle/>
          <a:p>
            <a:r>
              <a:rPr lang="en-US" dirty="0" smtClean="0">
                <a:sym typeface="Wingdings" pitchFamily="2" charset="2"/>
              </a:rPr>
              <a:t> 400.000$</a:t>
            </a:r>
            <a:endParaRPr lang="en-US" dirty="0"/>
          </a:p>
        </p:txBody>
      </p:sp>
      <p:sp>
        <p:nvSpPr>
          <p:cNvPr id="16" name="TextBox 15"/>
          <p:cNvSpPr txBox="1"/>
          <p:nvPr/>
        </p:nvSpPr>
        <p:spPr>
          <a:xfrm>
            <a:off x="7315200" y="2895600"/>
            <a:ext cx="1524000" cy="381000"/>
          </a:xfrm>
          <a:prstGeom prst="rect">
            <a:avLst/>
          </a:prstGeom>
          <a:noFill/>
          <a:ln>
            <a:solidFill>
              <a:srgbClr val="000099"/>
            </a:solidFill>
          </a:ln>
        </p:spPr>
        <p:txBody>
          <a:bodyPr wrap="square" rtlCol="0">
            <a:spAutoFit/>
          </a:bodyPr>
          <a:lstStyle/>
          <a:p>
            <a:r>
              <a:rPr lang="en-US" dirty="0" smtClean="0">
                <a:sym typeface="Wingdings" pitchFamily="2" charset="2"/>
              </a:rPr>
              <a:t> 2.000.000$</a:t>
            </a:r>
            <a:endParaRPr lang="en-US" dirty="0"/>
          </a:p>
        </p:txBody>
      </p:sp>
      <p:sp>
        <p:nvSpPr>
          <p:cNvPr id="17" name="TextBox 16"/>
          <p:cNvSpPr txBox="1"/>
          <p:nvPr/>
        </p:nvSpPr>
        <p:spPr>
          <a:xfrm>
            <a:off x="7391400" y="3581400"/>
            <a:ext cx="1524000" cy="381000"/>
          </a:xfrm>
          <a:prstGeom prst="rect">
            <a:avLst/>
          </a:prstGeom>
          <a:noFill/>
          <a:ln>
            <a:solidFill>
              <a:srgbClr val="000099"/>
            </a:solidFill>
          </a:ln>
        </p:spPr>
        <p:txBody>
          <a:bodyPr wrap="square" rtlCol="0">
            <a:spAutoFit/>
          </a:bodyPr>
          <a:lstStyle/>
          <a:p>
            <a:r>
              <a:rPr lang="en-US" dirty="0" smtClean="0">
                <a:sym typeface="Wingdings" pitchFamily="2" charset="2"/>
              </a:rPr>
              <a:t> 25.000$</a:t>
            </a:r>
            <a:endParaRPr lang="en-US" dirty="0"/>
          </a:p>
        </p:txBody>
      </p:sp>
      <p:sp>
        <p:nvSpPr>
          <p:cNvPr id="18" name="TextBox 17"/>
          <p:cNvSpPr txBox="1"/>
          <p:nvPr/>
        </p:nvSpPr>
        <p:spPr>
          <a:xfrm>
            <a:off x="7391400" y="4419600"/>
            <a:ext cx="1524000" cy="381000"/>
          </a:xfrm>
          <a:prstGeom prst="rect">
            <a:avLst/>
          </a:prstGeom>
          <a:noFill/>
          <a:ln>
            <a:solidFill>
              <a:srgbClr val="000099"/>
            </a:solidFill>
          </a:ln>
        </p:spPr>
        <p:txBody>
          <a:bodyPr wrap="square" rtlCol="0">
            <a:spAutoFit/>
          </a:bodyPr>
          <a:lstStyle/>
          <a:p>
            <a:r>
              <a:rPr lang="en-US" dirty="0" smtClean="0">
                <a:sym typeface="Wingdings" pitchFamily="2" charset="2"/>
              </a:rPr>
              <a:t> 40.000$</a:t>
            </a:r>
            <a:endParaRPr lang="en-US" dirty="0"/>
          </a:p>
        </p:txBody>
      </p:sp>
      <p:sp>
        <p:nvSpPr>
          <p:cNvPr id="19" name="TextBox 18"/>
          <p:cNvSpPr txBox="1"/>
          <p:nvPr/>
        </p:nvSpPr>
        <p:spPr>
          <a:xfrm>
            <a:off x="7239000" y="5029200"/>
            <a:ext cx="1905000" cy="369332"/>
          </a:xfrm>
          <a:prstGeom prst="rect">
            <a:avLst/>
          </a:prstGeom>
          <a:noFill/>
          <a:ln>
            <a:solidFill>
              <a:srgbClr val="000099"/>
            </a:solidFill>
          </a:ln>
        </p:spPr>
        <p:txBody>
          <a:bodyPr wrap="square" rtlCol="0">
            <a:spAutoFit/>
          </a:bodyPr>
          <a:lstStyle/>
          <a:p>
            <a:r>
              <a:rPr lang="en-US" dirty="0" smtClean="0">
                <a:sym typeface="Wingdings" pitchFamily="2" charset="2"/>
              </a:rPr>
              <a:t> +50.000.000$</a:t>
            </a:r>
            <a:endParaRPr lang="en-US" dirty="0"/>
          </a:p>
        </p:txBody>
      </p:sp>
      <p:sp>
        <p:nvSpPr>
          <p:cNvPr id="20" name="TextBox 19"/>
          <p:cNvSpPr txBox="1"/>
          <p:nvPr/>
        </p:nvSpPr>
        <p:spPr>
          <a:xfrm>
            <a:off x="7239000" y="228600"/>
            <a:ext cx="1752600" cy="584775"/>
          </a:xfrm>
          <a:prstGeom prst="rect">
            <a:avLst/>
          </a:prstGeom>
          <a:noFill/>
          <a:ln>
            <a:solidFill>
              <a:srgbClr val="000099"/>
            </a:solidFill>
          </a:ln>
        </p:spPr>
        <p:txBody>
          <a:bodyPr wrap="square" rtlCol="0">
            <a:spAutoFit/>
          </a:bodyPr>
          <a:lstStyle/>
          <a:p>
            <a:pPr algn="ctr"/>
            <a:r>
              <a:rPr lang="en-US" sz="3200" dirty="0" smtClean="0">
                <a:solidFill>
                  <a:srgbClr val="000099"/>
                </a:solidFill>
              </a:rPr>
              <a:t>Funding</a:t>
            </a:r>
            <a:endParaRPr lang="en-US" sz="3200" dirty="0">
              <a:solidFill>
                <a:srgbClr val="000099"/>
              </a:solidFill>
            </a:endParaRPr>
          </a:p>
        </p:txBody>
      </p:sp>
      <p:cxnSp>
        <p:nvCxnSpPr>
          <p:cNvPr id="6" name="Straight Arrow Connector 5"/>
          <p:cNvCxnSpPr>
            <a:stCxn id="29" idx="3"/>
          </p:cNvCxnSpPr>
          <p:nvPr/>
        </p:nvCxnSpPr>
        <p:spPr>
          <a:xfrm>
            <a:off x="2819400" y="4351527"/>
            <a:ext cx="1066800" cy="1640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91400" y="914400"/>
            <a:ext cx="1524000" cy="646331"/>
          </a:xfrm>
          <a:prstGeom prst="rect">
            <a:avLst/>
          </a:prstGeom>
          <a:noFill/>
          <a:ln>
            <a:solidFill>
              <a:srgbClr val="FF0000"/>
            </a:solidFill>
          </a:ln>
        </p:spPr>
        <p:txBody>
          <a:bodyPr wrap="square" rtlCol="0">
            <a:spAutoFit/>
          </a:bodyPr>
          <a:lstStyle/>
          <a:p>
            <a:pPr algn="ctr"/>
            <a:r>
              <a:rPr lang="en-US" b="1" dirty="0" smtClean="0">
                <a:solidFill>
                  <a:srgbClr val="FF0000"/>
                </a:solidFill>
              </a:rPr>
              <a:t>Per Grant or per year</a:t>
            </a:r>
            <a:endParaRPr lang="en-US" b="1" dirty="0">
              <a:solidFill>
                <a:srgbClr val="FF0000"/>
              </a:solidFill>
            </a:endParaRPr>
          </a:p>
        </p:txBody>
      </p:sp>
      <p:sp>
        <p:nvSpPr>
          <p:cNvPr id="21" name="Down Arrow 20"/>
          <p:cNvSpPr/>
          <p:nvPr/>
        </p:nvSpPr>
        <p:spPr>
          <a:xfrm>
            <a:off x="8610600" y="1447800"/>
            <a:ext cx="533400" cy="3581400"/>
          </a:xfrm>
          <a:prstGeom prst="downArrow">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81200" y="4380448"/>
            <a:ext cx="838200" cy="369332"/>
          </a:xfrm>
          <a:prstGeom prst="rect">
            <a:avLst/>
          </a:prstGeom>
          <a:noFill/>
        </p:spPr>
        <p:txBody>
          <a:bodyPr wrap="square" rtlCol="0">
            <a:spAutoFit/>
          </a:bodyPr>
          <a:lstStyle/>
          <a:p>
            <a:pPr algn="ctr"/>
            <a:r>
              <a:rPr lang="en-US" dirty="0" smtClean="0">
                <a:solidFill>
                  <a:srgbClr val="00B0F0"/>
                </a:solidFill>
              </a:rPr>
              <a:t>2011</a:t>
            </a:r>
            <a:endParaRPr lang="en-US" dirty="0">
              <a:solidFill>
                <a:srgbClr val="00B0F0"/>
              </a:solidFill>
            </a:endParaRPr>
          </a:p>
        </p:txBody>
      </p:sp>
      <p:cxnSp>
        <p:nvCxnSpPr>
          <p:cNvPr id="27" name="Straight Arrow Connector 26"/>
          <p:cNvCxnSpPr>
            <a:stCxn id="22" idx="3"/>
          </p:cNvCxnSpPr>
          <p:nvPr/>
        </p:nvCxnSpPr>
        <p:spPr>
          <a:xfrm>
            <a:off x="2819400" y="4565114"/>
            <a:ext cx="2057400" cy="135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81200" y="4166861"/>
            <a:ext cx="838200" cy="369332"/>
          </a:xfrm>
          <a:prstGeom prst="rect">
            <a:avLst/>
          </a:prstGeom>
          <a:noFill/>
        </p:spPr>
        <p:txBody>
          <a:bodyPr wrap="square" rtlCol="0">
            <a:spAutoFit/>
          </a:bodyPr>
          <a:lstStyle/>
          <a:p>
            <a:pPr algn="ctr"/>
            <a:r>
              <a:rPr lang="en-US" dirty="0" smtClean="0">
                <a:solidFill>
                  <a:srgbClr val="FF0000"/>
                </a:solidFill>
              </a:rPr>
              <a:t>2002</a:t>
            </a:r>
            <a:endParaRPr lang="en-US" dirty="0">
              <a:solidFill>
                <a:srgbClr val="FF0000"/>
              </a:solidFill>
            </a:endParaRPr>
          </a:p>
        </p:txBody>
      </p:sp>
      <p:sp>
        <p:nvSpPr>
          <p:cNvPr id="25" name="TextBox 24"/>
          <p:cNvSpPr txBox="1"/>
          <p:nvPr/>
        </p:nvSpPr>
        <p:spPr>
          <a:xfrm>
            <a:off x="558466" y="304448"/>
            <a:ext cx="1752600" cy="584775"/>
          </a:xfrm>
          <a:prstGeom prst="rect">
            <a:avLst/>
          </a:prstGeom>
          <a:noFill/>
          <a:ln>
            <a:solidFill>
              <a:srgbClr val="000099"/>
            </a:solidFill>
          </a:ln>
        </p:spPr>
        <p:txBody>
          <a:bodyPr wrap="square" rtlCol="0">
            <a:spAutoFit/>
          </a:bodyPr>
          <a:lstStyle/>
          <a:p>
            <a:pPr algn="ctr"/>
            <a:r>
              <a:rPr lang="en-US" sz="3200" dirty="0" smtClean="0">
                <a:solidFill>
                  <a:srgbClr val="000099"/>
                </a:solidFill>
              </a:rPr>
              <a:t>Grants</a:t>
            </a:r>
            <a:endParaRPr lang="en-US" sz="3200" dirty="0">
              <a:solidFill>
                <a:srgbClr val="000099"/>
              </a:solidFill>
            </a:endParaRPr>
          </a:p>
        </p:txBody>
      </p:sp>
      <p:sp>
        <p:nvSpPr>
          <p:cNvPr id="3" name="Rectangle 2"/>
          <p:cNvSpPr/>
          <p:nvPr/>
        </p:nvSpPr>
        <p:spPr>
          <a:xfrm>
            <a:off x="152400" y="6162015"/>
            <a:ext cx="3229730" cy="369332"/>
          </a:xfrm>
          <a:prstGeom prst="rect">
            <a:avLst/>
          </a:prstGeom>
        </p:spPr>
        <p:txBody>
          <a:bodyPr wrap="none">
            <a:spAutoFit/>
          </a:bodyPr>
          <a:lstStyle/>
          <a:p>
            <a:r>
              <a:rPr lang="fr-FR" dirty="0"/>
              <a:t>DR Fund: </a:t>
            </a:r>
            <a:r>
              <a:rPr lang="fr-FR" dirty="0" err="1"/>
              <a:t>Disater</a:t>
            </a:r>
            <a:r>
              <a:rPr lang="fr-FR" dirty="0"/>
              <a:t> </a:t>
            </a:r>
            <a:r>
              <a:rPr lang="fr-FR" dirty="0" err="1"/>
              <a:t>Response</a:t>
            </a:r>
            <a:r>
              <a:rPr lang="fr-FR" dirty="0"/>
              <a:t> Fund</a:t>
            </a:r>
          </a:p>
        </p:txBody>
      </p:sp>
      <p:sp>
        <p:nvSpPr>
          <p:cNvPr id="23" name="Rectangle 22"/>
          <p:cNvSpPr/>
          <p:nvPr/>
        </p:nvSpPr>
        <p:spPr>
          <a:xfrm>
            <a:off x="127528" y="6506142"/>
            <a:ext cx="2792944" cy="369332"/>
          </a:xfrm>
          <a:prstGeom prst="rect">
            <a:avLst/>
          </a:prstGeom>
        </p:spPr>
        <p:txBody>
          <a:bodyPr wrap="none">
            <a:spAutoFit/>
          </a:bodyPr>
          <a:lstStyle/>
          <a:p>
            <a:r>
              <a:rPr lang="fr-FR" dirty="0"/>
              <a:t>EGrants: </a:t>
            </a:r>
            <a:r>
              <a:rPr lang="fr-FR" dirty="0" err="1"/>
              <a:t>Educational</a:t>
            </a:r>
            <a:r>
              <a:rPr lang="fr-FR" dirty="0"/>
              <a:t> Grants</a:t>
            </a:r>
          </a:p>
        </p:txBody>
      </p:sp>
      <p:sp>
        <p:nvSpPr>
          <p:cNvPr id="24" name="Down Arrow 23"/>
          <p:cNvSpPr/>
          <p:nvPr/>
        </p:nvSpPr>
        <p:spPr>
          <a:xfrm>
            <a:off x="1219200" y="914400"/>
            <a:ext cx="548065"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138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bwMode="auto">
          <a:xfrm>
            <a:off x="-4997" y="1981200"/>
            <a:ext cx="9144000" cy="2362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r>
              <a:rPr lang="en-US" altLang="en-US" sz="7200" b="1" dirty="0" smtClean="0">
                <a:solidFill>
                  <a:srgbClr val="000099"/>
                </a:solidFill>
                <a:latin typeface="Arial Narrow" panose="020B0606020202030204" pitchFamily="34" charset="0"/>
              </a:rPr>
              <a:t>What are the </a:t>
            </a:r>
            <a:br>
              <a:rPr lang="en-US" altLang="en-US" sz="7200" b="1" dirty="0" smtClean="0">
                <a:solidFill>
                  <a:srgbClr val="000099"/>
                </a:solidFill>
                <a:latin typeface="Arial Narrow" panose="020B0606020202030204" pitchFamily="34" charset="0"/>
              </a:rPr>
            </a:br>
            <a:r>
              <a:rPr lang="en-US" altLang="en-US" sz="7200" b="1" dirty="0" smtClean="0">
                <a:solidFill>
                  <a:srgbClr val="000099"/>
                </a:solidFill>
                <a:latin typeface="Arial Narrow" panose="020B0606020202030204" pitchFamily="34" charset="0"/>
              </a:rPr>
              <a:t>Foundation Grants?</a:t>
            </a:r>
          </a:p>
        </p:txBody>
      </p:sp>
      <p:pic>
        <p:nvPicPr>
          <p:cNvPr id="4" name="Picture 3"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43676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28600" y="4800600"/>
            <a:ext cx="8686800" cy="1446550"/>
          </a:xfrm>
          <a:prstGeom prst="rect">
            <a:avLst/>
          </a:prstGeom>
          <a:noFill/>
          <a:ln>
            <a:solidFill>
              <a:srgbClr val="0000CC"/>
            </a:solidFill>
          </a:ln>
        </p:spPr>
        <p:txBody>
          <a:bodyPr wrap="square" rtlCol="0">
            <a:spAutoFit/>
          </a:bodyPr>
          <a:lstStyle/>
          <a:p>
            <a:pPr algn="ctr"/>
            <a:r>
              <a:rPr lang="en-US" sz="4800" dirty="0" smtClean="0">
                <a:solidFill>
                  <a:srgbClr val="FF0000"/>
                </a:solidFill>
              </a:rPr>
              <a:t>by PP </a:t>
            </a:r>
            <a:r>
              <a:rPr lang="en-US" sz="4800" dirty="0" err="1">
                <a:solidFill>
                  <a:srgbClr val="FF0000"/>
                </a:solidFill>
              </a:rPr>
              <a:t>Iacovos</a:t>
            </a:r>
            <a:r>
              <a:rPr lang="en-US" sz="4800" dirty="0">
                <a:solidFill>
                  <a:srgbClr val="FF0000"/>
                </a:solidFill>
              </a:rPr>
              <a:t> </a:t>
            </a:r>
            <a:r>
              <a:rPr lang="en-US" sz="4800" dirty="0" err="1" smtClean="0">
                <a:solidFill>
                  <a:srgbClr val="FF0000"/>
                </a:solidFill>
              </a:rPr>
              <a:t>Constantinides</a:t>
            </a:r>
            <a:endParaRPr lang="en-US" sz="4800" dirty="0" smtClean="0">
              <a:solidFill>
                <a:srgbClr val="FF0000"/>
              </a:solidFill>
            </a:endParaRPr>
          </a:p>
          <a:p>
            <a:pPr algn="ctr"/>
            <a:r>
              <a:rPr lang="en-US" sz="4000" dirty="0" smtClean="0">
                <a:solidFill>
                  <a:srgbClr val="FF0000"/>
                </a:solidFill>
              </a:rPr>
              <a:t>TRF Country chair – Cyprus [10 </a:t>
            </a:r>
            <a:r>
              <a:rPr lang="en-US" sz="4000" dirty="0" err="1" smtClean="0">
                <a:solidFill>
                  <a:srgbClr val="FF0000"/>
                </a:solidFill>
              </a:rPr>
              <a:t>mns</a:t>
            </a:r>
            <a:r>
              <a:rPr lang="en-US"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xmlns="" val="1888033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09" y="106363"/>
            <a:ext cx="8229600" cy="1143000"/>
          </a:xfrm>
        </p:spPr>
        <p:txBody>
          <a:bodyPr>
            <a:normAutofit/>
          </a:bodyPr>
          <a:lstStyle/>
          <a:p>
            <a:pPr algn="l"/>
            <a:r>
              <a:rPr lang="en-US" sz="5400" dirty="0">
                <a:solidFill>
                  <a:srgbClr val="FF0000"/>
                </a:solidFill>
              </a:rPr>
              <a:t>GLOBAL GRANTS</a:t>
            </a:r>
          </a:p>
        </p:txBody>
      </p:sp>
      <p:sp>
        <p:nvSpPr>
          <p:cNvPr id="4" name="Content Placeholder 3"/>
          <p:cNvSpPr>
            <a:spLocks noGrp="1"/>
          </p:cNvSpPr>
          <p:nvPr>
            <p:ph idx="1"/>
          </p:nvPr>
        </p:nvSpPr>
        <p:spPr>
          <a:xfrm>
            <a:off x="326366" y="1524000"/>
            <a:ext cx="5029200" cy="4525963"/>
          </a:xfrm>
        </p:spPr>
        <p:txBody>
          <a:bodyPr>
            <a:normAutofit lnSpcReduction="10000"/>
          </a:bodyPr>
          <a:lstStyle/>
          <a:p>
            <a:r>
              <a:rPr lang="en-US" dirty="0">
                <a:solidFill>
                  <a:srgbClr val="17458F"/>
                </a:solidFill>
                <a:latin typeface="Arial Narrow" panose="020B0606020202030204" pitchFamily="34" charset="0"/>
              </a:rPr>
              <a:t>Large, </a:t>
            </a:r>
            <a:r>
              <a:rPr lang="en-US" dirty="0">
                <a:solidFill>
                  <a:srgbClr val="FF0000"/>
                </a:solidFill>
                <a:latin typeface="Arial Narrow" panose="020B0606020202030204" pitchFamily="34" charset="0"/>
              </a:rPr>
              <a:t>long-term</a:t>
            </a:r>
            <a:r>
              <a:rPr lang="en-US" dirty="0">
                <a:solidFill>
                  <a:srgbClr val="17458F"/>
                </a:solidFill>
                <a:latin typeface="Arial Narrow" panose="020B0606020202030204" pitchFamily="34" charset="0"/>
              </a:rPr>
              <a:t> projects</a:t>
            </a:r>
          </a:p>
          <a:p>
            <a:r>
              <a:rPr lang="en-US" dirty="0">
                <a:solidFill>
                  <a:srgbClr val="FF0000"/>
                </a:solidFill>
                <a:latin typeface="Arial Narrow" panose="020B0606020202030204" pitchFamily="34" charset="0"/>
              </a:rPr>
              <a:t>Sustainable</a:t>
            </a:r>
            <a:r>
              <a:rPr lang="en-US" dirty="0">
                <a:solidFill>
                  <a:srgbClr val="17458F"/>
                </a:solidFill>
                <a:latin typeface="Arial Narrow" panose="020B0606020202030204" pitchFamily="34" charset="0"/>
              </a:rPr>
              <a:t>, </a:t>
            </a:r>
            <a:r>
              <a:rPr lang="en-US" dirty="0">
                <a:solidFill>
                  <a:srgbClr val="FF0000"/>
                </a:solidFill>
                <a:latin typeface="Arial Narrow" panose="020B0606020202030204" pitchFamily="34" charset="0"/>
              </a:rPr>
              <a:t>measurable</a:t>
            </a:r>
            <a:r>
              <a:rPr lang="en-US" dirty="0">
                <a:solidFill>
                  <a:srgbClr val="17458F"/>
                </a:solidFill>
                <a:latin typeface="Arial Narrow" panose="020B0606020202030204" pitchFamily="34" charset="0"/>
              </a:rPr>
              <a:t> outcomes</a:t>
            </a:r>
          </a:p>
          <a:p>
            <a:r>
              <a:rPr lang="en-US" dirty="0">
                <a:solidFill>
                  <a:srgbClr val="17458F"/>
                </a:solidFill>
                <a:latin typeface="Arial Narrow" panose="020B0606020202030204" pitchFamily="34" charset="0"/>
              </a:rPr>
              <a:t>Alignment with </a:t>
            </a:r>
            <a:r>
              <a:rPr lang="en-US" dirty="0">
                <a:solidFill>
                  <a:srgbClr val="FF0000"/>
                </a:solidFill>
                <a:latin typeface="Arial Narrow" panose="020B0606020202030204" pitchFamily="34" charset="0"/>
              </a:rPr>
              <a:t>areas of focus</a:t>
            </a:r>
          </a:p>
          <a:p>
            <a:r>
              <a:rPr lang="en-US" dirty="0">
                <a:solidFill>
                  <a:srgbClr val="17458F"/>
                </a:solidFill>
                <a:latin typeface="Arial Narrow" panose="020B0606020202030204" pitchFamily="34" charset="0"/>
              </a:rPr>
              <a:t>International </a:t>
            </a:r>
            <a:r>
              <a:rPr lang="en-US" dirty="0">
                <a:solidFill>
                  <a:srgbClr val="FF0000"/>
                </a:solidFill>
                <a:latin typeface="Arial Narrow" panose="020B0606020202030204" pitchFamily="34" charset="0"/>
              </a:rPr>
              <a:t>partnership</a:t>
            </a:r>
          </a:p>
          <a:p>
            <a:r>
              <a:rPr lang="en-US" dirty="0">
                <a:solidFill>
                  <a:srgbClr val="FF0000"/>
                </a:solidFill>
                <a:latin typeface="Arial Narrow" panose="020B0606020202030204" pitchFamily="34" charset="0"/>
              </a:rPr>
              <a:t>$30,000 minimum </a:t>
            </a:r>
            <a:r>
              <a:rPr lang="en-US" u="sng" dirty="0" smtClean="0">
                <a:solidFill>
                  <a:srgbClr val="17458F"/>
                </a:solidFill>
                <a:latin typeface="Arial Narrow" panose="020B0606020202030204" pitchFamily="34" charset="0"/>
              </a:rPr>
              <a:t>budget</a:t>
            </a:r>
          </a:p>
          <a:p>
            <a:r>
              <a:rPr lang="en-US" dirty="0" smtClean="0">
                <a:solidFill>
                  <a:srgbClr val="FF0000"/>
                </a:solidFill>
                <a:latin typeface="Arial Narrow" panose="020B0606020202030204" pitchFamily="34" charset="0"/>
              </a:rPr>
              <a:t>$15,000 minimum </a:t>
            </a:r>
            <a:r>
              <a:rPr lang="en-US" u="sng" dirty="0" smtClean="0">
                <a:solidFill>
                  <a:srgbClr val="FF0000"/>
                </a:solidFill>
                <a:latin typeface="Arial Narrow" panose="020B0606020202030204" pitchFamily="34" charset="0"/>
              </a:rPr>
              <a:t>grant</a:t>
            </a:r>
            <a:endParaRPr lang="en-US" u="sng" dirty="0">
              <a:solidFill>
                <a:srgbClr val="FF0000"/>
              </a:solidFill>
              <a:latin typeface="Arial Narrow" panose="020B0606020202030204" pitchFamily="34" charset="0"/>
            </a:endParaRPr>
          </a:p>
          <a:p>
            <a:r>
              <a:rPr lang="en-US" dirty="0">
                <a:solidFill>
                  <a:srgbClr val="FF0000"/>
                </a:solidFill>
                <a:latin typeface="Arial Narrow" panose="020B0606020202030204" pitchFamily="34" charset="0"/>
              </a:rPr>
              <a:t>World Fund </a:t>
            </a:r>
            <a:r>
              <a:rPr lang="en-US" dirty="0" smtClean="0">
                <a:solidFill>
                  <a:srgbClr val="FF0000"/>
                </a:solidFill>
                <a:latin typeface="Arial Narrow" panose="020B0606020202030204" pitchFamily="34" charset="0"/>
              </a:rPr>
              <a:t>match</a:t>
            </a:r>
            <a:r>
              <a:rPr lang="en-US" dirty="0" smtClean="0">
                <a:solidFill>
                  <a:srgbClr val="17458F"/>
                </a:solidFill>
                <a:latin typeface="Arial Narrow" panose="020B0606020202030204" pitchFamily="34" charset="0"/>
              </a:rPr>
              <a:t> only DDF</a:t>
            </a:r>
            <a:endParaRPr lang="en-US" dirty="0">
              <a:solidFill>
                <a:srgbClr val="17458F"/>
              </a:solidFill>
              <a:latin typeface="Arial Narrow" panose="020B0606020202030204" pitchFamily="34" charset="0"/>
            </a:endParaRPr>
          </a:p>
        </p:txBody>
      </p:sp>
      <p:pic>
        <p:nvPicPr>
          <p:cNvPr id="6" name="Picture 5">
            <a:extLst>
              <a:ext uri="{FF2B5EF4-FFF2-40B4-BE49-F238E27FC236}">
                <a16:creationId xmlns:a16="http://schemas.microsoft.com/office/drawing/2014/main" xmlns="" id="{8C7920A1-BB69-43B8-8921-4BE908D79832}"/>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5355566" y="1043781"/>
            <a:ext cx="3886200" cy="5486400"/>
          </a:xfrm>
          <a:prstGeom prst="rect">
            <a:avLst/>
          </a:prstGeom>
        </p:spPr>
      </p:pic>
    </p:spTree>
    <p:extLst>
      <p:ext uri="{BB962C8B-B14F-4D97-AF65-F5344CB8AC3E}">
        <p14:creationId xmlns:p14="http://schemas.microsoft.com/office/powerpoint/2010/main" xmlns="" val="14536924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3124200"/>
          </a:xfrm>
        </p:spPr>
        <p:txBody>
          <a:bodyPr>
            <a:noAutofit/>
          </a:bodyPr>
          <a:lstStyle/>
          <a:p>
            <a:r>
              <a:rPr lang="en-US" sz="6000" b="1" dirty="0" smtClean="0">
                <a:solidFill>
                  <a:srgbClr val="0000CC"/>
                </a:solidFill>
              </a:rPr>
              <a:t>Global Grants new  options: </a:t>
            </a:r>
            <a:br>
              <a:rPr lang="en-US" sz="6000" b="1" dirty="0" smtClean="0">
                <a:solidFill>
                  <a:srgbClr val="0000CC"/>
                </a:solidFill>
              </a:rPr>
            </a:br>
            <a:r>
              <a:rPr lang="en-US" sz="6000" b="1" dirty="0" smtClean="0">
                <a:solidFill>
                  <a:srgbClr val="0000CC"/>
                </a:solidFill>
              </a:rPr>
              <a:t>1-to </a:t>
            </a:r>
            <a:r>
              <a:rPr lang="en-US" sz="6000" b="1" dirty="0">
                <a:solidFill>
                  <a:srgbClr val="0000CC"/>
                </a:solidFill>
              </a:rPr>
              <a:t>respond to </a:t>
            </a:r>
            <a:r>
              <a:rPr lang="en-US" sz="6000" b="1" dirty="0" smtClean="0">
                <a:solidFill>
                  <a:srgbClr val="000099"/>
                </a:solidFill>
              </a:rPr>
              <a:t>outbreak</a:t>
            </a:r>
            <a:r>
              <a:rPr lang="en-US" sz="6000" b="1" dirty="0" smtClean="0">
                <a:solidFill>
                  <a:srgbClr val="FF0000"/>
                </a:solidFill>
              </a:rPr>
              <a:t/>
            </a:r>
            <a:br>
              <a:rPr lang="en-US" sz="6000" b="1" dirty="0" smtClean="0">
                <a:solidFill>
                  <a:srgbClr val="FF0000"/>
                </a:solidFill>
              </a:rPr>
            </a:br>
            <a:r>
              <a:rPr lang="en-US" sz="6000" b="1" dirty="0" smtClean="0">
                <a:solidFill>
                  <a:srgbClr val="000099"/>
                </a:solidFill>
              </a:rPr>
              <a:t>2-in Partnership</a:t>
            </a:r>
            <a:endParaRPr lang="en-US" sz="6000" dirty="0">
              <a:solidFill>
                <a:srgbClr val="000099"/>
              </a:solidFill>
            </a:endParaRPr>
          </a:p>
        </p:txBody>
      </p:sp>
    </p:spTree>
    <p:extLst>
      <p:ext uri="{BB962C8B-B14F-4D97-AF65-F5344CB8AC3E}">
        <p14:creationId xmlns:p14="http://schemas.microsoft.com/office/powerpoint/2010/main" xmlns="" val="2042837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pPr algn="r"/>
            <a:r>
              <a:rPr lang="en-US" b="1" dirty="0" smtClean="0">
                <a:solidFill>
                  <a:srgbClr val="FF0000"/>
                </a:solidFill>
              </a:rPr>
              <a:t>GG to </a:t>
            </a:r>
            <a:r>
              <a:rPr lang="en-US" b="1" dirty="0">
                <a:solidFill>
                  <a:srgbClr val="FF0000"/>
                </a:solidFill>
              </a:rPr>
              <a:t>respond to </a:t>
            </a:r>
            <a:r>
              <a:rPr lang="en-US" b="1" dirty="0" smtClean="0">
                <a:solidFill>
                  <a:srgbClr val="FF0000"/>
                </a:solidFill>
              </a:rPr>
              <a:t>outbreak: COVID-19</a:t>
            </a:r>
            <a:endParaRPr lang="en-US" dirty="0">
              <a:solidFill>
                <a:srgbClr val="FF0000"/>
              </a:solidFill>
            </a:endParaRPr>
          </a:p>
        </p:txBody>
      </p:sp>
      <p:sp>
        <p:nvSpPr>
          <p:cNvPr id="3" name="Content Placeholder 2"/>
          <p:cNvSpPr>
            <a:spLocks noGrp="1"/>
          </p:cNvSpPr>
          <p:nvPr>
            <p:ph idx="1"/>
          </p:nvPr>
        </p:nvSpPr>
        <p:spPr>
          <a:xfrm>
            <a:off x="0" y="762000"/>
            <a:ext cx="9144000" cy="5029199"/>
          </a:xfrm>
        </p:spPr>
        <p:txBody>
          <a:bodyPr>
            <a:normAutofit lnSpcReduction="10000"/>
          </a:bodyPr>
          <a:lstStyle/>
          <a:p>
            <a:r>
              <a:rPr lang="en-US" b="1" dirty="0">
                <a:solidFill>
                  <a:srgbClr val="000099"/>
                </a:solidFill>
                <a:hlinkClick r:id="rId2"/>
              </a:rPr>
              <a:t>Global grants</a:t>
            </a:r>
            <a:r>
              <a:rPr lang="en-US" dirty="0">
                <a:solidFill>
                  <a:srgbClr val="000099"/>
                </a:solidFill>
              </a:rPr>
              <a:t> remain an excellent way to make a transformative impact in a community. </a:t>
            </a:r>
            <a:endParaRPr lang="en-US" dirty="0" smtClean="0">
              <a:solidFill>
                <a:srgbClr val="000099"/>
              </a:solidFill>
            </a:endParaRPr>
          </a:p>
          <a:p>
            <a:r>
              <a:rPr lang="en-US" dirty="0" smtClean="0">
                <a:solidFill>
                  <a:srgbClr val="000099"/>
                </a:solidFill>
              </a:rPr>
              <a:t>If </a:t>
            </a:r>
            <a:r>
              <a:rPr lang="en-US" dirty="0">
                <a:solidFill>
                  <a:srgbClr val="000099"/>
                </a:solidFill>
              </a:rPr>
              <a:t>medical equipment is needed in order to respond effectively to COVID-19, global grants can help pay for these items. </a:t>
            </a:r>
            <a:endParaRPr lang="en-US" dirty="0" smtClean="0">
              <a:solidFill>
                <a:srgbClr val="000099"/>
              </a:solidFill>
            </a:endParaRPr>
          </a:p>
          <a:p>
            <a:r>
              <a:rPr lang="en-US" dirty="0" smtClean="0">
                <a:solidFill>
                  <a:srgbClr val="000099"/>
                </a:solidFill>
              </a:rPr>
              <a:t>The </a:t>
            </a:r>
            <a:r>
              <a:rPr lang="en-US" dirty="0">
                <a:solidFill>
                  <a:srgbClr val="000099"/>
                </a:solidFill>
              </a:rPr>
              <a:t>Foundation is waiving the </a:t>
            </a:r>
            <a:r>
              <a:rPr lang="en-US" dirty="0" smtClean="0">
                <a:solidFill>
                  <a:srgbClr val="000099"/>
                </a:solidFill>
              </a:rPr>
              <a:t>30% foreign </a:t>
            </a:r>
            <a:r>
              <a:rPr lang="en-US" dirty="0">
                <a:solidFill>
                  <a:srgbClr val="000099"/>
                </a:solidFill>
              </a:rPr>
              <a:t>financing requirement for any new global grant that addresses COVID-19. Note that these grants still require both a host and international partner.</a:t>
            </a:r>
          </a:p>
          <a:p>
            <a:r>
              <a:rPr lang="en-US" dirty="0" smtClean="0">
                <a:solidFill>
                  <a:srgbClr val="000099"/>
                </a:solidFill>
              </a:rPr>
              <a:t>Contact </a:t>
            </a:r>
            <a:r>
              <a:rPr lang="en-US" dirty="0">
                <a:solidFill>
                  <a:srgbClr val="000099"/>
                </a:solidFill>
              </a:rPr>
              <a:t>your </a:t>
            </a:r>
            <a:r>
              <a:rPr lang="en-US" b="1" dirty="0">
                <a:solidFill>
                  <a:srgbClr val="000099"/>
                </a:solidFill>
                <a:hlinkClick r:id="rId3"/>
              </a:rPr>
              <a:t>regional grants officer</a:t>
            </a:r>
            <a:r>
              <a:rPr lang="en-US" dirty="0">
                <a:solidFill>
                  <a:srgbClr val="000099"/>
                </a:solidFill>
              </a:rPr>
              <a:t>.</a:t>
            </a:r>
          </a:p>
          <a:p>
            <a:endParaRPr lang="en-US" dirty="0">
              <a:solidFill>
                <a:srgbClr val="000099"/>
              </a:solidFill>
            </a:endParaRPr>
          </a:p>
        </p:txBody>
      </p:sp>
      <p:sp>
        <p:nvSpPr>
          <p:cNvPr id="4" name="Rectangle 3"/>
          <p:cNvSpPr/>
          <p:nvPr/>
        </p:nvSpPr>
        <p:spPr>
          <a:xfrm>
            <a:off x="914400" y="6488668"/>
            <a:ext cx="7772400" cy="369332"/>
          </a:xfrm>
          <a:prstGeom prst="rect">
            <a:avLst/>
          </a:prstGeom>
        </p:spPr>
        <p:txBody>
          <a:bodyPr wrap="square">
            <a:spAutoFit/>
          </a:bodyPr>
          <a:lstStyle/>
          <a:p>
            <a:r>
              <a:rPr lang="en-US" dirty="0">
                <a:hlinkClick r:id="rId2"/>
              </a:rPr>
              <a:t>https://my.rotary.org/en/take-action/apply-grants/global-grants</a:t>
            </a:r>
            <a:endParaRPr lang="en-US" dirty="0"/>
          </a:p>
        </p:txBody>
      </p:sp>
      <p:pic>
        <p:nvPicPr>
          <p:cNvPr id="5" name="Picture 4"/>
          <p:cNvPicPr>
            <a:picLocks noChangeAspect="1"/>
          </p:cNvPicPr>
          <p:nvPr/>
        </p:nvPicPr>
        <p:blipFill>
          <a:blip r:embed="rId4"/>
          <a:stretch>
            <a:fillRect/>
          </a:stretch>
        </p:blipFill>
        <p:spPr>
          <a:xfrm>
            <a:off x="0" y="5791200"/>
            <a:ext cx="9144000" cy="697467"/>
          </a:xfrm>
          <a:prstGeom prst="rect">
            <a:avLst/>
          </a:prstGeom>
        </p:spPr>
      </p:pic>
      <p:sp>
        <p:nvSpPr>
          <p:cNvPr id="6" name="TextBox 5"/>
          <p:cNvSpPr txBox="1"/>
          <p:nvPr/>
        </p:nvSpPr>
        <p:spPr>
          <a:xfrm>
            <a:off x="0" y="6096000"/>
            <a:ext cx="990600" cy="307777"/>
          </a:xfrm>
          <a:prstGeom prst="rect">
            <a:avLst/>
          </a:prstGeom>
          <a:noFill/>
        </p:spPr>
        <p:txBody>
          <a:bodyPr wrap="square" rtlCol="0">
            <a:spAutoFit/>
          </a:bodyPr>
          <a:lstStyle/>
          <a:p>
            <a:pPr algn="ctr"/>
            <a:r>
              <a:rPr lang="en-US" sz="1400" b="1" dirty="0" smtClean="0">
                <a:solidFill>
                  <a:srgbClr val="FF0000"/>
                </a:solidFill>
              </a:rPr>
              <a:t>2019-2020</a:t>
            </a:r>
            <a:endParaRPr lang="en-US" sz="1400" b="1" dirty="0">
              <a:solidFill>
                <a:srgbClr val="FF0000"/>
              </a:solidFill>
            </a:endParaRPr>
          </a:p>
        </p:txBody>
      </p:sp>
      <p:sp>
        <p:nvSpPr>
          <p:cNvPr id="7" name="Rectangle 6"/>
          <p:cNvSpPr/>
          <p:nvPr/>
        </p:nvSpPr>
        <p:spPr>
          <a:xfrm>
            <a:off x="520284" y="470063"/>
            <a:ext cx="8382000" cy="369332"/>
          </a:xfrm>
          <a:prstGeom prst="rect">
            <a:avLst/>
          </a:prstGeom>
        </p:spPr>
        <p:txBody>
          <a:bodyPr wrap="square">
            <a:spAutoFit/>
          </a:bodyPr>
          <a:lstStyle/>
          <a:p>
            <a:r>
              <a:rPr lang="en-US" dirty="0">
                <a:hlinkClick r:id="rId5"/>
              </a:rPr>
              <a:t>https://www.rotary.org/en/rotary-monitors-coronavirus-outbreak#grants</a:t>
            </a:r>
            <a:endParaRPr lang="en-US" dirty="0"/>
          </a:p>
        </p:txBody>
      </p:sp>
      <p:sp>
        <p:nvSpPr>
          <p:cNvPr id="8" name="TextBox 7"/>
          <p:cNvSpPr txBox="1"/>
          <p:nvPr/>
        </p:nvSpPr>
        <p:spPr>
          <a:xfrm>
            <a:off x="0" y="0"/>
            <a:ext cx="520284" cy="646331"/>
          </a:xfrm>
          <a:prstGeom prst="rect">
            <a:avLst/>
          </a:prstGeom>
          <a:noFill/>
          <a:ln w="38100">
            <a:solidFill>
              <a:srgbClr val="7030A0"/>
            </a:solidFill>
          </a:ln>
        </p:spPr>
        <p:txBody>
          <a:bodyPr wrap="square" rtlCol="0">
            <a:spAutoFit/>
          </a:bodyPr>
          <a:lstStyle/>
          <a:p>
            <a:pPr algn="ctr"/>
            <a:r>
              <a:rPr lang="en-US" sz="3600" b="1" dirty="0" smtClean="0">
                <a:solidFill>
                  <a:srgbClr val="7030A0"/>
                </a:solidFill>
              </a:rPr>
              <a:t>1</a:t>
            </a:r>
            <a:endParaRPr lang="en-US" sz="3600" b="1" dirty="0">
              <a:solidFill>
                <a:srgbClr val="7030A0"/>
              </a:solidFill>
            </a:endParaRPr>
          </a:p>
        </p:txBody>
      </p:sp>
    </p:spTree>
    <p:extLst>
      <p:ext uri="{BB962C8B-B14F-4D97-AF65-F5344CB8AC3E}">
        <p14:creationId xmlns:p14="http://schemas.microsoft.com/office/powerpoint/2010/main" xmlns="" val="4154239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794596"/>
            <a:ext cx="8229600" cy="580664"/>
          </a:xfrm>
        </p:spPr>
        <p:txBody>
          <a:bodyPr>
            <a:normAutofit fontScale="90000"/>
          </a:bodyPr>
          <a:lstStyle/>
          <a:p>
            <a:r>
              <a:rPr lang="en-US" b="1" dirty="0">
                <a:solidFill>
                  <a:srgbClr val="0000CC"/>
                </a:solidFill>
              </a:rPr>
              <a:t>Hearts </a:t>
            </a:r>
            <a:r>
              <a:rPr lang="en-US" b="1" dirty="0">
                <a:solidFill>
                  <a:srgbClr val="000099"/>
                </a:solidFill>
              </a:rPr>
              <a:t>of</a:t>
            </a:r>
            <a:r>
              <a:rPr lang="en-US" b="1" dirty="0">
                <a:solidFill>
                  <a:srgbClr val="0000CC"/>
                </a:solidFill>
              </a:rPr>
              <a:t> Europe </a:t>
            </a:r>
            <a:r>
              <a:rPr lang="en-US" b="1" dirty="0">
                <a:solidFill>
                  <a:srgbClr val="FF0000"/>
                </a:solidFill>
              </a:rPr>
              <a:t>Global </a:t>
            </a:r>
            <a:r>
              <a:rPr lang="en-US" b="1" dirty="0" smtClean="0">
                <a:solidFill>
                  <a:srgbClr val="FF0000"/>
                </a:solidFill>
              </a:rPr>
              <a:t>Grants</a:t>
            </a:r>
            <a:r>
              <a:rPr lang="en-US" b="1" dirty="0" smtClean="0">
                <a:solidFill>
                  <a:srgbClr val="0000CC"/>
                </a:solidFill>
              </a:rPr>
              <a:t>*</a:t>
            </a:r>
            <a:endParaRPr lang="en-US" dirty="0">
              <a:solidFill>
                <a:srgbClr val="0000CC"/>
              </a:solidFill>
            </a:endParaRPr>
          </a:p>
        </p:txBody>
      </p:sp>
      <p:sp>
        <p:nvSpPr>
          <p:cNvPr id="5" name="Rectangle 4"/>
          <p:cNvSpPr/>
          <p:nvPr/>
        </p:nvSpPr>
        <p:spPr>
          <a:xfrm>
            <a:off x="472190" y="6322466"/>
            <a:ext cx="6934200" cy="369332"/>
          </a:xfrm>
          <a:prstGeom prst="rect">
            <a:avLst/>
          </a:prstGeom>
        </p:spPr>
        <p:txBody>
          <a:bodyPr wrap="square">
            <a:spAutoFit/>
          </a:bodyPr>
          <a:lstStyle/>
          <a:p>
            <a:r>
              <a:rPr lang="en-US" u="sng" dirty="0" smtClean="0">
                <a:solidFill>
                  <a:srgbClr val="0000FF"/>
                </a:solidFill>
                <a:latin typeface="Calibri" panose="020F0502020204030204" pitchFamily="34" charset="0"/>
                <a:ea typeface="Calibri" panose="020F0502020204030204" pitchFamily="34" charset="0"/>
                <a:cs typeface="Arial" panose="020B0604020202020204" pitchFamily="34" charset="0"/>
                <a:hlinkClick r:id="rId2"/>
              </a:rPr>
              <a:t>*https</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2"/>
              </a:rPr>
              <a:t>://my.rotary.org/en/hearts-europe-global-grants</a:t>
            </a:r>
            <a:endParaRPr lang="en-US" dirty="0"/>
          </a:p>
        </p:txBody>
      </p:sp>
      <p:pic>
        <p:nvPicPr>
          <p:cNvPr id="6" name="Picture 5" descr="USAID"/>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905" y="1781175"/>
            <a:ext cx="2667000" cy="1038225"/>
          </a:xfrm>
          <a:prstGeom prst="rect">
            <a:avLst/>
          </a:prstGeom>
          <a:noFill/>
          <a:ln>
            <a:noFill/>
          </a:ln>
        </p:spPr>
      </p:pic>
      <p:cxnSp>
        <p:nvCxnSpPr>
          <p:cNvPr id="8" name="Straight Connector 7"/>
          <p:cNvCxnSpPr/>
          <p:nvPr/>
        </p:nvCxnSpPr>
        <p:spPr>
          <a:xfrm>
            <a:off x="4724400" y="1704975"/>
            <a:ext cx="0" cy="1066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35405" y="2946722"/>
            <a:ext cx="8763000" cy="923330"/>
          </a:xfrm>
          <a:prstGeom prst="rect">
            <a:avLst/>
          </a:prstGeom>
        </p:spPr>
        <p:txBody>
          <a:bodyPr wrap="square">
            <a:spAutoFit/>
          </a:bodyPr>
          <a:lstStyle/>
          <a:p>
            <a:r>
              <a:rPr lang="en-US" u="sng" dirty="0">
                <a:solidFill>
                  <a:srgbClr val="000099"/>
                </a:solidFill>
                <a:latin typeface="Helvetica" panose="020B0604020202020204" pitchFamily="34" charset="0"/>
                <a:ea typeface="Times New Roman" panose="02020603050405020304" pitchFamily="18" charset="0"/>
              </a:rPr>
              <a:t>The host </a:t>
            </a:r>
            <a:r>
              <a:rPr lang="en-US" u="sng" dirty="0" smtClean="0">
                <a:solidFill>
                  <a:srgbClr val="000099"/>
                </a:solidFill>
                <a:latin typeface="Helvetica" panose="020B0604020202020204" pitchFamily="34" charset="0"/>
                <a:ea typeface="Times New Roman" panose="02020603050405020304" pitchFamily="18" charset="0"/>
              </a:rPr>
              <a:t>sponsor: </a:t>
            </a:r>
            <a:endParaRPr lang="en-US" u="sng" dirty="0">
              <a:solidFill>
                <a:srgbClr val="000099"/>
              </a:solidFill>
            </a:endParaRPr>
          </a:p>
          <a:p>
            <a:r>
              <a:rPr lang="en-US" dirty="0" smtClean="0">
                <a:solidFill>
                  <a:srgbClr val="000099"/>
                </a:solidFill>
                <a:latin typeface="Helvetica" panose="020B0604020202020204" pitchFamily="34" charset="0"/>
                <a:ea typeface="Times New Roman" panose="02020603050405020304" pitchFamily="18" charset="0"/>
              </a:rPr>
              <a:t>Albania</a:t>
            </a:r>
            <a:r>
              <a:rPr lang="en-US" dirty="0">
                <a:solidFill>
                  <a:srgbClr val="000099"/>
                </a:solidFill>
                <a:latin typeface="Helvetica" panose="020B0604020202020204" pitchFamily="34" charset="0"/>
                <a:ea typeface="Times New Roman" panose="02020603050405020304" pitchFamily="18" charset="0"/>
              </a:rPr>
              <a:t>, </a:t>
            </a:r>
            <a:r>
              <a:rPr lang="en-US" b="1" dirty="0">
                <a:solidFill>
                  <a:srgbClr val="FF0000"/>
                </a:solidFill>
                <a:latin typeface="Helvetica" panose="020B0604020202020204" pitchFamily="34" charset="0"/>
                <a:ea typeface="Times New Roman" panose="02020603050405020304" pitchFamily="18" charset="0"/>
              </a:rPr>
              <a:t>Armenia</a:t>
            </a:r>
            <a:r>
              <a:rPr lang="en-US" dirty="0">
                <a:solidFill>
                  <a:srgbClr val="000099"/>
                </a:solidFill>
                <a:latin typeface="Helvetica" panose="020B0604020202020204" pitchFamily="34" charset="0"/>
                <a:ea typeface="Times New Roman" panose="02020603050405020304" pitchFamily="18" charset="0"/>
              </a:rPr>
              <a:t>, Azerbaijan, Belarus, Bosnia and Herzegovina, </a:t>
            </a:r>
            <a:r>
              <a:rPr lang="en-US" b="1" dirty="0">
                <a:solidFill>
                  <a:srgbClr val="FF0000"/>
                </a:solidFill>
                <a:latin typeface="Helvetica" panose="020B0604020202020204" pitchFamily="34" charset="0"/>
                <a:ea typeface="Times New Roman" panose="02020603050405020304" pitchFamily="18" charset="0"/>
              </a:rPr>
              <a:t>Georgia</a:t>
            </a:r>
            <a:r>
              <a:rPr lang="en-US" dirty="0">
                <a:solidFill>
                  <a:srgbClr val="000099"/>
                </a:solidFill>
                <a:latin typeface="Helvetica" panose="020B0604020202020204" pitchFamily="34" charset="0"/>
                <a:ea typeface="Times New Roman" panose="02020603050405020304" pitchFamily="18" charset="0"/>
              </a:rPr>
              <a:t>, Kosovo, Moldova, Montenegro, North Macedonia, Serbia, and Ukraine. </a:t>
            </a:r>
            <a:endParaRPr lang="en-US" dirty="0">
              <a:solidFill>
                <a:srgbClr val="000099"/>
              </a:solidFill>
            </a:endParaRPr>
          </a:p>
        </p:txBody>
      </p:sp>
      <p:sp>
        <p:nvSpPr>
          <p:cNvPr id="10" name="Rectangle 9"/>
          <p:cNvSpPr/>
          <p:nvPr/>
        </p:nvSpPr>
        <p:spPr>
          <a:xfrm>
            <a:off x="300427" y="4195672"/>
            <a:ext cx="8797977" cy="892039"/>
          </a:xfrm>
          <a:prstGeom prst="rect">
            <a:avLst/>
          </a:prstGeom>
        </p:spPr>
        <p:txBody>
          <a:bodyPr wrap="square">
            <a:spAutoFit/>
          </a:bodyPr>
          <a:lstStyle/>
          <a:p>
            <a:pPr>
              <a:lnSpc>
                <a:spcPts val="1715"/>
              </a:lnSpc>
              <a:spcBef>
                <a:spcPts val="1370"/>
              </a:spcBef>
              <a:spcAft>
                <a:spcPts val="1370"/>
              </a:spcAft>
            </a:pPr>
            <a:r>
              <a:rPr lang="en-US" u="sng" dirty="0">
                <a:solidFill>
                  <a:srgbClr val="000099"/>
                </a:solidFill>
                <a:latin typeface="Helvetica" panose="020B0604020202020204" pitchFamily="34" charset="0"/>
                <a:ea typeface="Times New Roman" panose="02020603050405020304" pitchFamily="18" charset="0"/>
                <a:cs typeface="Arial" panose="020B0604020202020204" pitchFamily="34" charset="0"/>
              </a:rPr>
              <a:t>The international </a:t>
            </a:r>
            <a:r>
              <a:rPr lang="en-US" u="sng" dirty="0" smtClean="0">
                <a:solidFill>
                  <a:srgbClr val="000099"/>
                </a:solidFill>
                <a:latin typeface="Helvetica" panose="020B0604020202020204" pitchFamily="34" charset="0"/>
                <a:ea typeface="Times New Roman" panose="02020603050405020304" pitchFamily="18" charset="0"/>
                <a:cs typeface="Arial" panose="020B0604020202020204" pitchFamily="34" charset="0"/>
              </a:rPr>
              <a:t>sponsor </a:t>
            </a:r>
            <a:r>
              <a:rPr lang="en-US" u="sng" dirty="0">
                <a:solidFill>
                  <a:srgbClr val="000099"/>
                </a:solidFill>
                <a:latin typeface="Helvetica" panose="020B0604020202020204" pitchFamily="34" charset="0"/>
                <a:ea typeface="Times New Roman" panose="02020603050405020304" pitchFamily="18" charset="0"/>
                <a:cs typeface="Arial" panose="020B0604020202020204" pitchFamily="34" charset="0"/>
              </a:rPr>
              <a:t>for the </a:t>
            </a:r>
            <a:r>
              <a:rPr lang="en-US" u="sng" dirty="0" smtClean="0">
                <a:solidFill>
                  <a:srgbClr val="000099"/>
                </a:solidFill>
                <a:latin typeface="Helvetica" panose="020B0604020202020204" pitchFamily="34" charset="0"/>
                <a:ea typeface="Times New Roman" panose="02020603050405020304" pitchFamily="18" charset="0"/>
                <a:cs typeface="Arial" panose="020B0604020202020204" pitchFamily="34" charset="0"/>
              </a:rPr>
              <a:t>grant:</a:t>
            </a:r>
          </a:p>
          <a:p>
            <a:pPr>
              <a:lnSpc>
                <a:spcPts val="1715"/>
              </a:lnSpc>
              <a:spcBef>
                <a:spcPts val="1370"/>
              </a:spcBef>
              <a:spcAft>
                <a:spcPts val="1370"/>
              </a:spcAft>
            </a:pPr>
            <a:r>
              <a:rPr lang="en-US" dirty="0" smtClean="0">
                <a:solidFill>
                  <a:srgbClr val="000099"/>
                </a:solidFill>
                <a:latin typeface="Helvetica" panose="020B0604020202020204" pitchFamily="34" charset="0"/>
                <a:ea typeface="Times New Roman" panose="02020603050405020304" pitchFamily="18" charset="0"/>
                <a:cs typeface="Arial" panose="020B0604020202020204" pitchFamily="34" charset="0"/>
              </a:rPr>
              <a:t>must </a:t>
            </a:r>
            <a:r>
              <a:rPr lang="en-US" dirty="0">
                <a:solidFill>
                  <a:srgbClr val="000099"/>
                </a:solidFill>
                <a:latin typeface="Helvetica" panose="020B0604020202020204" pitchFamily="34" charset="0"/>
                <a:ea typeface="Times New Roman" panose="02020603050405020304" pitchFamily="18" charset="0"/>
                <a:cs typeface="Arial" panose="020B0604020202020204" pitchFamily="34" charset="0"/>
              </a:rPr>
              <a:t>be a club or district in the </a:t>
            </a:r>
            <a:r>
              <a:rPr lang="en-US" b="1" dirty="0">
                <a:solidFill>
                  <a:srgbClr val="FF0000"/>
                </a:solidFill>
                <a:latin typeface="Helvetica" panose="020B0604020202020204" pitchFamily="34" charset="0"/>
                <a:ea typeface="Times New Roman" panose="02020603050405020304" pitchFamily="18" charset="0"/>
                <a:cs typeface="Arial" panose="020B0604020202020204" pitchFamily="34" charset="0"/>
              </a:rPr>
              <a:t>United States</a:t>
            </a:r>
            <a:r>
              <a:rPr lang="en-US" dirty="0">
                <a:solidFill>
                  <a:srgbClr val="000099"/>
                </a:solidFill>
                <a:latin typeface="Helvetica" panose="020B0604020202020204" pitchFamily="34" charset="0"/>
                <a:ea typeface="Times New Roman" panose="02020603050405020304" pitchFamily="18" charset="0"/>
                <a:cs typeface="Arial" panose="020B0604020202020204" pitchFamily="34" charset="0"/>
              </a:rPr>
              <a:t>.</a:t>
            </a:r>
            <a:endParaRPr lang="en-US" sz="2000" dirty="0">
              <a:solidFill>
                <a:srgbClr val="000099"/>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18279" y="1824683"/>
            <a:ext cx="2081136" cy="912529"/>
          </a:xfrm>
          <a:prstGeom prst="rect">
            <a:avLst/>
          </a:prstGeom>
        </p:spPr>
      </p:pic>
      <p:sp>
        <p:nvSpPr>
          <p:cNvPr id="11" name="TextBox 10"/>
          <p:cNvSpPr txBox="1"/>
          <p:nvPr/>
        </p:nvSpPr>
        <p:spPr>
          <a:xfrm>
            <a:off x="0" y="0"/>
            <a:ext cx="520284" cy="646331"/>
          </a:xfrm>
          <a:prstGeom prst="rect">
            <a:avLst/>
          </a:prstGeom>
          <a:noFill/>
          <a:ln w="38100">
            <a:solidFill>
              <a:srgbClr val="7030A0"/>
            </a:solidFill>
          </a:ln>
        </p:spPr>
        <p:txBody>
          <a:bodyPr wrap="square" rtlCol="0">
            <a:spAutoFit/>
          </a:bodyPr>
          <a:lstStyle/>
          <a:p>
            <a:pPr algn="ctr"/>
            <a:r>
              <a:rPr lang="en-US" sz="3600" b="1" dirty="0" smtClean="0">
                <a:solidFill>
                  <a:srgbClr val="7030A0"/>
                </a:solidFill>
              </a:rPr>
              <a:t>2</a:t>
            </a:r>
            <a:endParaRPr lang="en-US" sz="3600" b="1" dirty="0">
              <a:solidFill>
                <a:srgbClr val="7030A0"/>
              </a:solidFill>
            </a:endParaRPr>
          </a:p>
        </p:txBody>
      </p:sp>
      <p:sp>
        <p:nvSpPr>
          <p:cNvPr id="2" name="Rectangle 1"/>
          <p:cNvSpPr/>
          <p:nvPr/>
        </p:nvSpPr>
        <p:spPr>
          <a:xfrm>
            <a:off x="762000" y="0"/>
            <a:ext cx="7238999" cy="646331"/>
          </a:xfrm>
          <a:prstGeom prst="rect">
            <a:avLst/>
          </a:prstGeom>
        </p:spPr>
        <p:txBody>
          <a:bodyPr wrap="square">
            <a:spAutoFit/>
          </a:bodyPr>
          <a:lstStyle/>
          <a:p>
            <a:pPr algn="ctr"/>
            <a:r>
              <a:rPr lang="en-US" sz="3600" b="1" dirty="0" smtClean="0">
                <a:solidFill>
                  <a:srgbClr val="000099"/>
                </a:solidFill>
              </a:rPr>
              <a:t>GGs in Partnership with </a:t>
            </a:r>
            <a:endParaRPr lang="en-US" sz="3600" dirty="0"/>
          </a:p>
        </p:txBody>
      </p:sp>
    </p:spTree>
    <p:extLst>
      <p:ext uri="{BB962C8B-B14F-4D97-AF65-F5344CB8AC3E}">
        <p14:creationId xmlns:p14="http://schemas.microsoft.com/office/powerpoint/2010/main" xmlns="" val="3894624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CC"/>
                </a:solidFill>
              </a:rPr>
              <a:t>Hearts of Europe </a:t>
            </a:r>
            <a:r>
              <a:rPr lang="en-US" b="1" dirty="0">
                <a:solidFill>
                  <a:srgbClr val="FF0000"/>
                </a:solidFill>
              </a:rPr>
              <a:t>Global </a:t>
            </a:r>
            <a:r>
              <a:rPr lang="en-US" b="1" dirty="0" smtClean="0">
                <a:solidFill>
                  <a:srgbClr val="FF0000"/>
                </a:solidFill>
              </a:rPr>
              <a:t>Grants</a:t>
            </a:r>
            <a:r>
              <a:rPr lang="en-US" b="1" dirty="0" smtClean="0">
                <a:solidFill>
                  <a:srgbClr val="0000CC"/>
                </a:solidFill>
              </a:rPr>
              <a:t>*</a:t>
            </a:r>
            <a:endParaRPr lang="en-US" dirty="0">
              <a:solidFill>
                <a:srgbClr val="0000CC"/>
              </a:solidFill>
            </a:endParaRPr>
          </a:p>
        </p:txBody>
      </p:sp>
      <p:sp>
        <p:nvSpPr>
          <p:cNvPr id="3" name="Content Placeholder 2"/>
          <p:cNvSpPr>
            <a:spLocks noGrp="1"/>
          </p:cNvSpPr>
          <p:nvPr>
            <p:ph idx="1"/>
          </p:nvPr>
        </p:nvSpPr>
        <p:spPr>
          <a:xfrm>
            <a:off x="457200" y="2209800"/>
            <a:ext cx="8229600" cy="3200400"/>
          </a:xfrm>
        </p:spPr>
        <p:txBody>
          <a:bodyPr>
            <a:normAutofit/>
          </a:bodyPr>
          <a:lstStyle/>
          <a:p>
            <a:pPr marL="0" indent="0">
              <a:buNone/>
            </a:pPr>
            <a:r>
              <a:rPr lang="en-US" dirty="0">
                <a:solidFill>
                  <a:srgbClr val="000099"/>
                </a:solidFill>
              </a:rPr>
              <a:t>The Hearts of Europe initiative, funded jointly by </a:t>
            </a:r>
            <a:r>
              <a:rPr lang="en-US" dirty="0">
                <a:solidFill>
                  <a:srgbClr val="FF0000"/>
                </a:solidFill>
              </a:rPr>
              <a:t>USAID and the Rotary Foundation</a:t>
            </a:r>
            <a:r>
              <a:rPr lang="en-US" dirty="0">
                <a:solidFill>
                  <a:srgbClr val="000099"/>
                </a:solidFill>
              </a:rPr>
              <a:t>, is a </a:t>
            </a:r>
            <a:r>
              <a:rPr lang="en-US" dirty="0">
                <a:solidFill>
                  <a:srgbClr val="FF0000"/>
                </a:solidFill>
              </a:rPr>
              <a:t>three-year program </a:t>
            </a:r>
            <a:r>
              <a:rPr lang="en-US" dirty="0">
                <a:solidFill>
                  <a:srgbClr val="000099"/>
                </a:solidFill>
              </a:rPr>
              <a:t>that aims to </a:t>
            </a:r>
            <a:r>
              <a:rPr lang="en-US" dirty="0">
                <a:solidFill>
                  <a:srgbClr val="FF0000"/>
                </a:solidFill>
              </a:rPr>
              <a:t>foster collaboration, networking, and friendship </a:t>
            </a:r>
            <a:r>
              <a:rPr lang="en-US" dirty="0">
                <a:solidFill>
                  <a:srgbClr val="000099"/>
                </a:solidFill>
              </a:rPr>
              <a:t>among Rotary clubs in select Eastern European countries and the United States. </a:t>
            </a:r>
            <a:endParaRPr lang="en-US" dirty="0" smtClean="0">
              <a:solidFill>
                <a:srgbClr val="000099"/>
              </a:solidFill>
            </a:endParaRPr>
          </a:p>
          <a:p>
            <a:pPr marL="0" indent="0">
              <a:buNone/>
            </a:pPr>
            <a:endParaRPr lang="en-US" dirty="0">
              <a:solidFill>
                <a:srgbClr val="000099"/>
              </a:solidFill>
            </a:endParaRPr>
          </a:p>
        </p:txBody>
      </p:sp>
      <p:sp>
        <p:nvSpPr>
          <p:cNvPr id="4" name="Rectangle 3"/>
          <p:cNvSpPr/>
          <p:nvPr/>
        </p:nvSpPr>
        <p:spPr>
          <a:xfrm>
            <a:off x="457200" y="6248400"/>
            <a:ext cx="6934200" cy="369332"/>
          </a:xfrm>
          <a:prstGeom prst="rect">
            <a:avLst/>
          </a:prstGeom>
        </p:spPr>
        <p:txBody>
          <a:bodyPr wrap="square">
            <a:spAutoFit/>
          </a:bodyPr>
          <a:lstStyle/>
          <a:p>
            <a:r>
              <a:rPr lang="en-US" u="sng" dirty="0" smtClean="0">
                <a:solidFill>
                  <a:srgbClr val="0000FF"/>
                </a:solidFill>
                <a:latin typeface="Calibri" panose="020F0502020204030204" pitchFamily="34" charset="0"/>
                <a:ea typeface="Calibri" panose="020F0502020204030204" pitchFamily="34" charset="0"/>
                <a:cs typeface="Arial" panose="020B0604020202020204" pitchFamily="34" charset="0"/>
                <a:hlinkClick r:id="rId3"/>
              </a:rPr>
              <a:t>*https</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3"/>
              </a:rPr>
              <a:t>://my.rotary.org/en/hearts-europe-global-grants</a:t>
            </a:r>
            <a:endParaRPr lang="en-US" dirty="0"/>
          </a:p>
        </p:txBody>
      </p:sp>
    </p:spTree>
    <p:extLst>
      <p:ext uri="{BB962C8B-B14F-4D97-AF65-F5344CB8AC3E}">
        <p14:creationId xmlns:p14="http://schemas.microsoft.com/office/powerpoint/2010/main" xmlns="" val="2833273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6046788" y="1355726"/>
            <a:ext cx="18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 name="Rectangle 4"/>
          <p:cNvSpPr>
            <a:spLocks noChangeArrowheads="1"/>
          </p:cNvSpPr>
          <p:nvPr/>
        </p:nvSpPr>
        <p:spPr bwMode="auto">
          <a:xfrm>
            <a:off x="40105" y="2028544"/>
            <a:ext cx="9144000" cy="877160"/>
          </a:xfrm>
          <a:prstGeom prst="rect">
            <a:avLst/>
          </a:prstGeom>
          <a:solidFill>
            <a:schemeClr val="accent1"/>
          </a:solidFill>
          <a:ln>
            <a:noFill/>
          </a:ln>
          <a:effectLst>
            <a:outerShdw blurRad="40000" dist="23000" dir="5400000" rotWithShape="0">
              <a:srgbClr val="808080">
                <a:alpha val="34999"/>
              </a:srgbClr>
            </a:outerShdw>
          </a:effectLst>
          <a:extLst/>
        </p:spPr>
        <p:txBody>
          <a:bodyPr anchor="ctr"/>
          <a:lstStyle/>
          <a:p>
            <a:pPr algn="ctr">
              <a:defRPr/>
            </a:pPr>
            <a:endParaRPr lang="en-US">
              <a:solidFill>
                <a:schemeClr val="lt1"/>
              </a:solidFill>
            </a:endParaRPr>
          </a:p>
        </p:txBody>
      </p:sp>
      <p:sp>
        <p:nvSpPr>
          <p:cNvPr id="17413" name="Title 1"/>
          <p:cNvSpPr txBox="1">
            <a:spLocks/>
          </p:cNvSpPr>
          <p:nvPr/>
        </p:nvSpPr>
        <p:spPr bwMode="auto">
          <a:xfrm>
            <a:off x="40105" y="1905000"/>
            <a:ext cx="8991600" cy="1038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tIns="0" bIns="91440"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sz="4800" b="1" dirty="0" smtClean="0">
                <a:solidFill>
                  <a:srgbClr val="FFFF00"/>
                </a:solidFill>
              </a:rPr>
              <a:t>Contributors</a:t>
            </a:r>
            <a:endParaRPr lang="en-US" altLang="en-US" sz="4800" b="1" dirty="0">
              <a:solidFill>
                <a:srgbClr val="FFFF00"/>
              </a:solidFill>
            </a:endParaRPr>
          </a:p>
        </p:txBody>
      </p:sp>
      <p:pic>
        <p:nvPicPr>
          <p:cNvPr id="6" name="Picture 6" descr="C:\Documents and Settings\User\My Documents\My Pictures\My Pictures\Rotary\Logos\TRF\trf logo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21038" y="44328"/>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8619" y="138245"/>
            <a:ext cx="1402457" cy="1233355"/>
          </a:xfrm>
          <a:prstGeom prst="rect">
            <a:avLst/>
          </a:prstGeom>
        </p:spPr>
      </p:pic>
      <p:pic>
        <p:nvPicPr>
          <p:cNvPr id="8" name="Picture 7"/>
          <p:cNvPicPr>
            <a:picLocks noChangeAspect="1"/>
          </p:cNvPicPr>
          <p:nvPr/>
        </p:nvPicPr>
        <p:blipFill>
          <a:blip r:embed="rId5"/>
          <a:stretch>
            <a:fillRect/>
          </a:stretch>
        </p:blipFill>
        <p:spPr>
          <a:xfrm>
            <a:off x="7162800" y="38885"/>
            <a:ext cx="1661755" cy="1282075"/>
          </a:xfrm>
          <a:prstGeom prst="rect">
            <a:avLst/>
          </a:prstGeom>
        </p:spPr>
      </p:pic>
      <p:sp>
        <p:nvSpPr>
          <p:cNvPr id="9" name="Rectangle 8"/>
          <p:cNvSpPr/>
          <p:nvPr/>
        </p:nvSpPr>
        <p:spPr>
          <a:xfrm>
            <a:off x="0" y="1411069"/>
            <a:ext cx="9144000" cy="646331"/>
          </a:xfrm>
          <a:prstGeom prst="rect">
            <a:avLst/>
          </a:prstGeom>
        </p:spPr>
        <p:txBody>
          <a:bodyPr wrap="square">
            <a:spAutoFit/>
          </a:bodyPr>
          <a:lstStyle/>
          <a:p>
            <a:pPr algn="ctr"/>
            <a:r>
              <a:rPr lang="en-US" sz="3600" b="1" dirty="0" smtClean="0">
                <a:solidFill>
                  <a:srgbClr val="0000CC"/>
                </a:solidFill>
              </a:rPr>
              <a:t>G.M.S 2020-2021 </a:t>
            </a:r>
            <a:r>
              <a:rPr lang="ar-LB" sz="3600" b="1" dirty="0">
                <a:solidFill>
                  <a:srgbClr val="0000CC"/>
                </a:solidFill>
              </a:rPr>
              <a:t>ندوة إدارة المنح</a:t>
            </a:r>
            <a:r>
              <a:rPr lang="en-US" sz="3600" b="1" dirty="0">
                <a:solidFill>
                  <a:srgbClr val="0000CC"/>
                </a:solidFill>
              </a:rPr>
              <a:t> </a:t>
            </a:r>
          </a:p>
        </p:txBody>
      </p:sp>
      <p:sp>
        <p:nvSpPr>
          <p:cNvPr id="11" name="Rectangle 10"/>
          <p:cNvSpPr txBox="1">
            <a:spLocks noChangeArrowheads="1"/>
          </p:cNvSpPr>
          <p:nvPr/>
        </p:nvSpPr>
        <p:spPr bwMode="auto">
          <a:xfrm>
            <a:off x="350222" y="2971800"/>
            <a:ext cx="844355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DG </a:t>
            </a:r>
            <a:r>
              <a:rPr lang="en-US" altLang="en-US" sz="2000" dirty="0" err="1" smtClean="0">
                <a:solidFill>
                  <a:srgbClr val="0000CC"/>
                </a:solidFill>
                <a:latin typeface="Georgia" panose="02040502050405020303" pitchFamily="18" charset="0"/>
              </a:rPr>
              <a:t>Mazen</a:t>
            </a:r>
            <a:r>
              <a:rPr lang="en-US" altLang="en-US" sz="2000" dirty="0" smtClean="0">
                <a:solidFill>
                  <a:srgbClr val="0000CC"/>
                </a:solidFill>
                <a:latin typeface="Georgia" panose="02040502050405020303" pitchFamily="18" charset="0"/>
              </a:rPr>
              <a:t> Al-</a:t>
            </a:r>
            <a:r>
              <a:rPr lang="en-US" altLang="en-US" sz="2000" dirty="0" err="1" smtClean="0">
                <a:solidFill>
                  <a:srgbClr val="0000CC"/>
                </a:solidFill>
                <a:latin typeface="Georgia" panose="02040502050405020303" pitchFamily="18" charset="0"/>
              </a:rPr>
              <a:t>Umran</a:t>
            </a:r>
            <a:r>
              <a:rPr lang="en-US" altLang="en-US" sz="2000" dirty="0" smtClean="0">
                <a:solidFill>
                  <a:srgbClr val="0000CC"/>
                </a:solidFill>
                <a:latin typeface="Georgia" panose="02040502050405020303" pitchFamily="18" charset="0"/>
              </a:rPr>
              <a:t> [Strategy and Disaster funds]</a:t>
            </a:r>
          </a:p>
          <a:p>
            <a:pPr marL="457200" indent="-457200">
              <a:buFont typeface="+mj-lt"/>
              <a:buAutoNum type="arabicPeriod"/>
            </a:pPr>
            <a:r>
              <a:rPr lang="en-US" altLang="en-US" sz="2000" dirty="0">
                <a:solidFill>
                  <a:srgbClr val="0000CC"/>
                </a:solidFill>
                <a:latin typeface="Georgia" panose="02040502050405020303" pitchFamily="18" charset="0"/>
              </a:rPr>
              <a:t>PP </a:t>
            </a:r>
            <a:r>
              <a:rPr lang="en-US" altLang="en-US" sz="2000" dirty="0" err="1">
                <a:solidFill>
                  <a:srgbClr val="0000CC"/>
                </a:solidFill>
                <a:latin typeface="Georgia" panose="02040502050405020303" pitchFamily="18" charset="0"/>
              </a:rPr>
              <a:t>Ghassoub</a:t>
            </a:r>
            <a:r>
              <a:rPr lang="en-US" altLang="en-US" sz="2000" dirty="0">
                <a:solidFill>
                  <a:srgbClr val="0000CC"/>
                </a:solidFill>
                <a:latin typeface="Georgia" panose="02040502050405020303" pitchFamily="18" charset="0"/>
              </a:rPr>
              <a:t> Kawar [Scale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Jocelyn </a:t>
            </a:r>
            <a:r>
              <a:rPr lang="en-US" altLang="en-US" sz="2000" dirty="0" err="1" smtClean="0">
                <a:solidFill>
                  <a:srgbClr val="0000CC"/>
                </a:solidFill>
                <a:latin typeface="Georgia" panose="02040502050405020303" pitchFamily="18" charset="0"/>
              </a:rPr>
              <a:t>Shidiac</a:t>
            </a:r>
            <a:r>
              <a:rPr lang="en-US" altLang="en-US" sz="2000" dirty="0" smtClean="0">
                <a:solidFill>
                  <a:srgbClr val="0000CC"/>
                </a:solidFill>
                <a:latin typeface="Georgia" panose="02040502050405020303" pitchFamily="18" charset="0"/>
              </a:rPr>
              <a:t> [Resources]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a:t>
            </a:r>
            <a:r>
              <a:rPr lang="en-US" altLang="en-US" sz="2000" dirty="0" err="1" smtClean="0">
                <a:solidFill>
                  <a:srgbClr val="0000CC"/>
                </a:solidFill>
                <a:latin typeface="Georgia" panose="02040502050405020303" pitchFamily="18" charset="0"/>
              </a:rPr>
              <a:t>Jiries</a:t>
            </a:r>
            <a:r>
              <a:rPr lang="en-US" altLang="en-US" sz="2000" dirty="0" smtClean="0">
                <a:solidFill>
                  <a:srgbClr val="0000CC"/>
                </a:solidFill>
                <a:latin typeface="Georgia" panose="02040502050405020303" pitchFamily="18" charset="0"/>
              </a:rPr>
              <a:t> </a:t>
            </a:r>
            <a:r>
              <a:rPr lang="en-US" altLang="en-US" sz="2000" dirty="0" err="1" smtClean="0">
                <a:solidFill>
                  <a:srgbClr val="0000CC"/>
                </a:solidFill>
                <a:latin typeface="Georgia" panose="02040502050405020303" pitchFamily="18" charset="0"/>
              </a:rPr>
              <a:t>Shahine</a:t>
            </a:r>
            <a:r>
              <a:rPr lang="en-US" altLang="en-US" sz="2000" dirty="0" smtClean="0">
                <a:solidFill>
                  <a:srgbClr val="0000CC"/>
                </a:solidFill>
                <a:latin typeface="Georgia" panose="02040502050405020303" pitchFamily="18" charset="0"/>
              </a:rPr>
              <a:t> [Global Grants]</a:t>
            </a:r>
          </a:p>
          <a:p>
            <a:pPr marL="457200" indent="-457200">
              <a:buFont typeface="+mj-lt"/>
              <a:buAutoNum type="arabicPeriod"/>
            </a:pPr>
            <a:r>
              <a:rPr lang="en-US" altLang="en-US" sz="2000" dirty="0" smtClean="0">
                <a:solidFill>
                  <a:srgbClr val="0000CC"/>
                </a:solidFill>
                <a:latin typeface="Georgia" panose="02040502050405020303" pitchFamily="18" charset="0"/>
              </a:rPr>
              <a:t>PP </a:t>
            </a:r>
            <a:r>
              <a:rPr lang="en-US" sz="2000" dirty="0">
                <a:solidFill>
                  <a:srgbClr val="0000CC"/>
                </a:solidFill>
                <a:latin typeface="Georgia" panose="02040502050405020303" pitchFamily="18" charset="0"/>
              </a:rPr>
              <a:t>Iacovos </a:t>
            </a:r>
            <a:r>
              <a:rPr lang="en-US" sz="2000" dirty="0" smtClean="0">
                <a:solidFill>
                  <a:srgbClr val="0000CC"/>
                </a:solidFill>
                <a:latin typeface="Georgia" panose="02040502050405020303" pitchFamily="18" charset="0"/>
              </a:rPr>
              <a:t>Constantinides </a:t>
            </a:r>
            <a:r>
              <a:rPr lang="en-US" altLang="en-US" sz="2000" dirty="0" smtClean="0">
                <a:solidFill>
                  <a:srgbClr val="0000CC"/>
                </a:solidFill>
                <a:latin typeface="Georgia" panose="02040502050405020303" pitchFamily="18" charset="0"/>
              </a:rPr>
              <a:t>[Foundation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Georges </a:t>
            </a:r>
            <a:r>
              <a:rPr lang="en-US" altLang="en-US" sz="2000" dirty="0" err="1" smtClean="0">
                <a:solidFill>
                  <a:srgbClr val="0000CC"/>
                </a:solidFill>
                <a:latin typeface="Georgia" panose="02040502050405020303" pitchFamily="18" charset="0"/>
              </a:rPr>
              <a:t>Beyrouti</a:t>
            </a:r>
            <a:r>
              <a:rPr lang="en-US" altLang="en-US" sz="2000" dirty="0" smtClean="0">
                <a:solidFill>
                  <a:srgbClr val="0000CC"/>
                </a:solidFill>
                <a:latin typeface="Georgia" panose="02040502050405020303" pitchFamily="18" charset="0"/>
              </a:rPr>
              <a:t> [Peace &amp; Water fellowships]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Joseph </a:t>
            </a:r>
            <a:r>
              <a:rPr lang="en-US" altLang="en-US" sz="2000" dirty="0" err="1" smtClean="0">
                <a:solidFill>
                  <a:srgbClr val="0000CC"/>
                </a:solidFill>
                <a:latin typeface="Georgia" panose="02040502050405020303" pitchFamily="18" charset="0"/>
              </a:rPr>
              <a:t>Rachkidi</a:t>
            </a:r>
            <a:r>
              <a:rPr lang="en-US" altLang="en-US" sz="2000" dirty="0" smtClean="0">
                <a:solidFill>
                  <a:srgbClr val="0000CC"/>
                </a:solidFill>
                <a:latin typeface="Georgia" panose="02040502050405020303" pitchFamily="18" charset="0"/>
              </a:rPr>
              <a:t> [PolioPlus]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Rot. Khaled El </a:t>
            </a:r>
            <a:r>
              <a:rPr lang="en-US" altLang="en-US" sz="2000" dirty="0" err="1" smtClean="0">
                <a:solidFill>
                  <a:srgbClr val="0000CC"/>
                </a:solidFill>
                <a:latin typeface="Georgia" panose="02040502050405020303" pitchFamily="18" charset="0"/>
              </a:rPr>
              <a:t>Atawi</a:t>
            </a:r>
            <a:r>
              <a:rPr lang="en-US" altLang="en-US" sz="2000" dirty="0" smtClean="0">
                <a:solidFill>
                  <a:srgbClr val="0000CC"/>
                </a:solidFill>
                <a:latin typeface="Georgia" panose="02040502050405020303" pitchFamily="18" charset="0"/>
              </a:rPr>
              <a:t> [Annual Fund Programs]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Hassan Al </a:t>
            </a:r>
            <a:r>
              <a:rPr lang="en-US" altLang="en-US" sz="2000" dirty="0" err="1" smtClean="0">
                <a:solidFill>
                  <a:srgbClr val="0000CC"/>
                </a:solidFill>
                <a:latin typeface="Georgia" panose="02040502050405020303" pitchFamily="18" charset="0"/>
              </a:rPr>
              <a:t>Rais</a:t>
            </a:r>
            <a:r>
              <a:rPr lang="en-US" altLang="en-US" sz="2000" dirty="0" smtClean="0">
                <a:solidFill>
                  <a:srgbClr val="0000CC"/>
                </a:solidFill>
                <a:latin typeface="Georgia" panose="02040502050405020303" pitchFamily="18" charset="0"/>
              </a:rPr>
              <a:t> [District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PP Khaled </a:t>
            </a:r>
            <a:r>
              <a:rPr lang="en-US" altLang="en-US" sz="2000" dirty="0" err="1" smtClean="0">
                <a:solidFill>
                  <a:srgbClr val="0000CC"/>
                </a:solidFill>
                <a:latin typeface="Georgia" panose="02040502050405020303" pitchFamily="18" charset="0"/>
              </a:rPr>
              <a:t>Tabbarah</a:t>
            </a:r>
            <a:r>
              <a:rPr lang="en-US" altLang="en-US" sz="2000" dirty="0" smtClean="0">
                <a:solidFill>
                  <a:srgbClr val="0000CC"/>
                </a:solidFill>
                <a:latin typeface="Georgia" panose="02040502050405020303" pitchFamily="18" charset="0"/>
              </a:rPr>
              <a:t> [TRF mission and programs]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DT/PDG Ignace Mouawad [Apply for grants]</a:t>
            </a:r>
          </a:p>
          <a:p>
            <a:pPr marL="457200" indent="-457200" eaLnBrk="1" hangingPunct="1">
              <a:buFont typeface="+mj-lt"/>
              <a:buAutoNum type="arabicPeriod"/>
            </a:pPr>
            <a:r>
              <a:rPr lang="en-US" altLang="en-US" sz="2000" dirty="0" smtClean="0">
                <a:solidFill>
                  <a:srgbClr val="0000CC"/>
                </a:solidFill>
                <a:latin typeface="Georgia" panose="02040502050405020303" pitchFamily="18" charset="0"/>
              </a:rPr>
              <a:t>DRFCC/PDG Michel Jazzar [Hints-Qualification]</a:t>
            </a:r>
          </a:p>
        </p:txBody>
      </p:sp>
    </p:spTree>
    <p:extLst>
      <p:ext uri="{BB962C8B-B14F-4D97-AF65-F5344CB8AC3E}">
        <p14:creationId xmlns:p14="http://schemas.microsoft.com/office/powerpoint/2010/main" xmlns="" val="87701084"/>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000099"/>
                </a:solidFill>
              </a:rPr>
              <a:t>Rotary clubs and districts that apply to sponsor these grants may receive a double World Fund match. </a:t>
            </a:r>
            <a:endParaRPr lang="en-US" dirty="0" smtClean="0">
              <a:solidFill>
                <a:srgbClr val="000099"/>
              </a:solidFill>
            </a:endParaRPr>
          </a:p>
          <a:p>
            <a:r>
              <a:rPr lang="en-US" dirty="0" smtClean="0">
                <a:solidFill>
                  <a:srgbClr val="000099"/>
                </a:solidFill>
              </a:rPr>
              <a:t>For </a:t>
            </a:r>
            <a:r>
              <a:rPr lang="en-US" dirty="0">
                <a:solidFill>
                  <a:srgbClr val="000099"/>
                </a:solidFill>
              </a:rPr>
              <a:t>example, if they request $15,000 from the World Fund, they can receive up to an additional $15,000 for a total of $30,000 in matching funds.</a:t>
            </a:r>
          </a:p>
          <a:p>
            <a:endParaRPr lang="en-US" dirty="0">
              <a:solidFill>
                <a:srgbClr val="000099"/>
              </a:solidFill>
            </a:endParaRPr>
          </a:p>
        </p:txBody>
      </p:sp>
      <p:sp>
        <p:nvSpPr>
          <p:cNvPr id="4" name="Title 1"/>
          <p:cNvSpPr>
            <a:spLocks noGrp="1"/>
          </p:cNvSpPr>
          <p:nvPr>
            <p:ph type="title"/>
          </p:nvPr>
        </p:nvSpPr>
        <p:spPr>
          <a:xfrm>
            <a:off x="457200" y="274638"/>
            <a:ext cx="8229600" cy="1143000"/>
          </a:xfrm>
        </p:spPr>
        <p:txBody>
          <a:bodyPr>
            <a:normAutofit/>
          </a:bodyPr>
          <a:lstStyle/>
          <a:p>
            <a:r>
              <a:rPr lang="en-US" b="1" dirty="0">
                <a:solidFill>
                  <a:srgbClr val="0000CC"/>
                </a:solidFill>
              </a:rPr>
              <a:t>Hearts of Europe </a:t>
            </a:r>
            <a:r>
              <a:rPr lang="en-US" b="1" dirty="0">
                <a:solidFill>
                  <a:srgbClr val="FF0000"/>
                </a:solidFill>
              </a:rPr>
              <a:t>Global </a:t>
            </a:r>
            <a:r>
              <a:rPr lang="en-US" b="1" dirty="0" smtClean="0">
                <a:solidFill>
                  <a:srgbClr val="FF0000"/>
                </a:solidFill>
              </a:rPr>
              <a:t>Grants</a:t>
            </a:r>
            <a:r>
              <a:rPr lang="en-US" b="1" dirty="0" smtClean="0">
                <a:solidFill>
                  <a:srgbClr val="0000CC"/>
                </a:solidFill>
              </a:rPr>
              <a:t>*</a:t>
            </a:r>
            <a:endParaRPr lang="en-US" dirty="0">
              <a:solidFill>
                <a:srgbClr val="0000CC"/>
              </a:solidFill>
            </a:endParaRPr>
          </a:p>
        </p:txBody>
      </p:sp>
      <p:sp>
        <p:nvSpPr>
          <p:cNvPr id="5" name="Rectangle 4"/>
          <p:cNvSpPr/>
          <p:nvPr/>
        </p:nvSpPr>
        <p:spPr>
          <a:xfrm>
            <a:off x="457200" y="6292486"/>
            <a:ext cx="6934200" cy="369332"/>
          </a:xfrm>
          <a:prstGeom prst="rect">
            <a:avLst/>
          </a:prstGeom>
        </p:spPr>
        <p:txBody>
          <a:bodyPr wrap="square">
            <a:spAutoFit/>
          </a:bodyPr>
          <a:lstStyle/>
          <a:p>
            <a:r>
              <a:rPr lang="en-US" u="sng" dirty="0" smtClean="0">
                <a:solidFill>
                  <a:srgbClr val="0000FF"/>
                </a:solidFill>
                <a:latin typeface="Calibri" panose="020F0502020204030204" pitchFamily="34" charset="0"/>
                <a:ea typeface="Calibri" panose="020F0502020204030204" pitchFamily="34" charset="0"/>
                <a:cs typeface="Arial" panose="020B0604020202020204" pitchFamily="34" charset="0"/>
                <a:hlinkClick r:id="rId2"/>
              </a:rPr>
              <a:t>*https</a:t>
            </a:r>
            <a:r>
              <a:rPr lang="en-US"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2"/>
              </a:rPr>
              <a:t>://my.rotary.org/en/hearts-europe-global-grants</a:t>
            </a:r>
            <a:endParaRPr lang="en-US" dirty="0"/>
          </a:p>
        </p:txBody>
      </p:sp>
    </p:spTree>
    <p:extLst>
      <p:ext uri="{BB962C8B-B14F-4D97-AF65-F5344CB8AC3E}">
        <p14:creationId xmlns:p14="http://schemas.microsoft.com/office/powerpoint/2010/main" xmlns="" val="3030134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865"/>
            <a:ext cx="8229600" cy="1143000"/>
          </a:xfrm>
        </p:spPr>
        <p:txBody>
          <a:bodyPr>
            <a:normAutofit/>
          </a:bodyPr>
          <a:lstStyle/>
          <a:p>
            <a:pPr algn="l"/>
            <a:r>
              <a:rPr lang="en-US" sz="4800" dirty="0">
                <a:solidFill>
                  <a:srgbClr val="FF0000"/>
                </a:solidFill>
              </a:rPr>
              <a:t>DISTRICT GRANTS</a:t>
            </a:r>
          </a:p>
        </p:txBody>
      </p:sp>
      <p:sp>
        <p:nvSpPr>
          <p:cNvPr id="4" name="Content Placeholder 3"/>
          <p:cNvSpPr>
            <a:spLocks noGrp="1"/>
          </p:cNvSpPr>
          <p:nvPr>
            <p:ph idx="1"/>
          </p:nvPr>
        </p:nvSpPr>
        <p:spPr>
          <a:xfrm>
            <a:off x="258792" y="1661318"/>
            <a:ext cx="4572000" cy="4525963"/>
          </a:xfrm>
        </p:spPr>
        <p:txBody>
          <a:bodyPr/>
          <a:lstStyle/>
          <a:p>
            <a:r>
              <a:rPr lang="en-US" dirty="0">
                <a:solidFill>
                  <a:srgbClr val="17458F"/>
                </a:solidFill>
                <a:latin typeface="Arial Narrow" panose="020B0606020202030204" pitchFamily="34" charset="0"/>
              </a:rPr>
              <a:t>Small-scale, </a:t>
            </a:r>
            <a:r>
              <a:rPr lang="en-US" dirty="0">
                <a:solidFill>
                  <a:srgbClr val="FF0000"/>
                </a:solidFill>
                <a:latin typeface="Arial Narrow" panose="020B0606020202030204" pitchFamily="34" charset="0"/>
              </a:rPr>
              <a:t>short-term</a:t>
            </a:r>
          </a:p>
          <a:p>
            <a:r>
              <a:rPr lang="en-US" dirty="0">
                <a:solidFill>
                  <a:srgbClr val="17458F"/>
                </a:solidFill>
                <a:latin typeface="Arial Narrow" panose="020B0606020202030204" pitchFamily="34" charset="0"/>
              </a:rPr>
              <a:t>Local </a:t>
            </a:r>
            <a:r>
              <a:rPr lang="en-US" dirty="0">
                <a:solidFill>
                  <a:srgbClr val="FF0000"/>
                </a:solidFill>
                <a:latin typeface="Arial Narrow" panose="020B0606020202030204" pitchFamily="34" charset="0"/>
              </a:rPr>
              <a:t>or</a:t>
            </a:r>
            <a:r>
              <a:rPr lang="en-US" dirty="0">
                <a:solidFill>
                  <a:srgbClr val="17458F"/>
                </a:solidFill>
                <a:latin typeface="Arial Narrow" panose="020B0606020202030204" pitchFamily="34" charset="0"/>
              </a:rPr>
              <a:t> international activities</a:t>
            </a:r>
          </a:p>
          <a:p>
            <a:r>
              <a:rPr lang="en-US" dirty="0">
                <a:solidFill>
                  <a:srgbClr val="17458F"/>
                </a:solidFill>
                <a:latin typeface="Arial Narrow" panose="020B0606020202030204" pitchFamily="34" charset="0"/>
              </a:rPr>
              <a:t>Aligned with the Foundation’s </a:t>
            </a:r>
            <a:r>
              <a:rPr lang="en-US" dirty="0">
                <a:solidFill>
                  <a:srgbClr val="FF0000"/>
                </a:solidFill>
                <a:latin typeface="Arial Narrow" panose="020B0606020202030204" pitchFamily="34" charset="0"/>
              </a:rPr>
              <a:t>mission</a:t>
            </a:r>
          </a:p>
          <a:p>
            <a:r>
              <a:rPr lang="en-US" dirty="0">
                <a:solidFill>
                  <a:srgbClr val="17458F"/>
                </a:solidFill>
                <a:latin typeface="Arial Narrow" panose="020B0606020202030204" pitchFamily="34" charset="0"/>
              </a:rPr>
              <a:t>Single grant awarded </a:t>
            </a:r>
            <a:r>
              <a:rPr lang="en-US" dirty="0">
                <a:solidFill>
                  <a:srgbClr val="FF0000"/>
                </a:solidFill>
                <a:latin typeface="Arial Narrow" panose="020B0606020202030204" pitchFamily="34" charset="0"/>
              </a:rPr>
              <a:t>annually</a:t>
            </a:r>
          </a:p>
        </p:txBody>
      </p:sp>
      <p:pic>
        <p:nvPicPr>
          <p:cNvPr id="6" name="Picture 5">
            <a:extLst>
              <a:ext uri="{FF2B5EF4-FFF2-40B4-BE49-F238E27FC236}">
                <a16:creationId xmlns:a16="http://schemas.microsoft.com/office/drawing/2014/main" xmlns="" id="{B48F7EEE-B3A3-4714-801B-4FC99F3641A2}"/>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830792" y="1066800"/>
            <a:ext cx="3948545" cy="5334000"/>
          </a:xfrm>
          <a:prstGeom prst="rect">
            <a:avLst/>
          </a:prstGeom>
        </p:spPr>
      </p:pic>
    </p:spTree>
    <p:extLst>
      <p:ext uri="{BB962C8B-B14F-4D97-AF65-F5344CB8AC3E}">
        <p14:creationId xmlns:p14="http://schemas.microsoft.com/office/powerpoint/2010/main" xmlns="" val="31204656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152400" y="381000"/>
            <a:ext cx="94488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rmAutofit/>
          </a:bodyPr>
          <a:lstStyle/>
          <a:p>
            <a:r>
              <a:rPr lang="en-US" altLang="en-US" sz="4800" dirty="0" smtClean="0">
                <a:solidFill>
                  <a:srgbClr val="000099"/>
                </a:solidFill>
                <a:latin typeface="Cambria" panose="02040503050406030204" pitchFamily="18" charset="0"/>
                <a:ea typeface="Cambria" panose="02040503050406030204" pitchFamily="18" charset="0"/>
              </a:rPr>
              <a:t>Reminder: The </a:t>
            </a:r>
            <a:r>
              <a:rPr lang="en-US" altLang="en-US" sz="4800" b="1" dirty="0" smtClean="0">
                <a:solidFill>
                  <a:srgbClr val="FF0000"/>
                </a:solidFill>
                <a:latin typeface="Cambria" panose="02040503050406030204" pitchFamily="18" charset="0"/>
                <a:ea typeface="Cambria" panose="02040503050406030204" pitchFamily="18" charset="0"/>
              </a:rPr>
              <a:t>Mission</a:t>
            </a:r>
            <a:r>
              <a:rPr lang="en-US" altLang="en-US" sz="4800" dirty="0" smtClean="0">
                <a:solidFill>
                  <a:srgbClr val="000099"/>
                </a:solidFill>
                <a:latin typeface="Cambria" panose="02040503050406030204" pitchFamily="18" charset="0"/>
                <a:ea typeface="Cambria" panose="02040503050406030204" pitchFamily="18" charset="0"/>
              </a:rPr>
              <a:t> of TRF</a:t>
            </a:r>
          </a:p>
        </p:txBody>
      </p:sp>
      <p:sp>
        <p:nvSpPr>
          <p:cNvPr id="22531" name="Content Placeholder 2"/>
          <p:cNvSpPr>
            <a:spLocks noGrp="1"/>
          </p:cNvSpPr>
          <p:nvPr>
            <p:ph idx="1"/>
          </p:nvPr>
        </p:nvSpPr>
        <p:spPr bwMode="auto">
          <a:xfrm>
            <a:off x="0" y="1771650"/>
            <a:ext cx="9144000" cy="4552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 typeface="Arial" panose="020B0604020202020204" pitchFamily="34" charset="0"/>
              <a:buNone/>
            </a:pPr>
            <a:r>
              <a:rPr lang="en-US" altLang="en-US" sz="4400" dirty="0">
                <a:solidFill>
                  <a:srgbClr val="000099"/>
                </a:solidFill>
                <a:latin typeface="Georgia" panose="02040502050405020303" pitchFamily="18" charset="0"/>
              </a:rPr>
              <a:t>   Is to enable Rotary members to </a:t>
            </a:r>
            <a:r>
              <a:rPr lang="en-US" altLang="en-US" sz="4400" dirty="0">
                <a:solidFill>
                  <a:srgbClr val="D91B5C"/>
                </a:solidFill>
                <a:latin typeface="Georgia" panose="02040502050405020303" pitchFamily="18" charset="0"/>
              </a:rPr>
              <a:t>advance world understanding, goodwill, and </a:t>
            </a:r>
            <a:r>
              <a:rPr lang="en-US" altLang="en-US" sz="4400" u="sng" dirty="0">
                <a:solidFill>
                  <a:srgbClr val="FF0000"/>
                </a:solidFill>
                <a:latin typeface="Georgia" panose="02040502050405020303" pitchFamily="18" charset="0"/>
              </a:rPr>
              <a:t>peace </a:t>
            </a:r>
          </a:p>
          <a:p>
            <a:pPr>
              <a:buFont typeface="Arial" panose="020B0604020202020204" pitchFamily="34" charset="0"/>
              <a:buNone/>
            </a:pPr>
            <a:r>
              <a:rPr lang="en-US" altLang="en-US" sz="4400" dirty="0">
                <a:solidFill>
                  <a:srgbClr val="000099"/>
                </a:solidFill>
                <a:latin typeface="Georgia" panose="02040502050405020303" pitchFamily="18" charset="0"/>
              </a:rPr>
              <a:t>   </a:t>
            </a:r>
            <a:r>
              <a:rPr lang="en-US" altLang="en-US" sz="4400" dirty="0">
                <a:solidFill>
                  <a:srgbClr val="7030A0"/>
                </a:solidFill>
                <a:latin typeface="Georgia" panose="02040502050405020303" pitchFamily="18" charset="0"/>
              </a:rPr>
              <a:t>through</a:t>
            </a:r>
            <a:r>
              <a:rPr lang="en-US" altLang="en-US" sz="4400" dirty="0">
                <a:solidFill>
                  <a:srgbClr val="000099"/>
                </a:solidFill>
                <a:latin typeface="Georgia" panose="02040502050405020303" pitchFamily="18" charset="0"/>
              </a:rPr>
              <a:t> the </a:t>
            </a:r>
            <a:r>
              <a:rPr lang="en-US" altLang="en-US" sz="4400" dirty="0">
                <a:solidFill>
                  <a:srgbClr val="FF0000"/>
                </a:solidFill>
                <a:latin typeface="Georgia" panose="02040502050405020303" pitchFamily="18" charset="0"/>
              </a:rPr>
              <a:t>improvement of </a:t>
            </a:r>
            <a:r>
              <a:rPr lang="en-US" altLang="en-US" sz="4400" u="sng" dirty="0">
                <a:solidFill>
                  <a:srgbClr val="FF0000"/>
                </a:solidFill>
                <a:latin typeface="Georgia" panose="02040502050405020303" pitchFamily="18" charset="0"/>
              </a:rPr>
              <a:t>health</a:t>
            </a:r>
            <a:r>
              <a:rPr lang="en-US" altLang="en-US" sz="4400" dirty="0">
                <a:solidFill>
                  <a:srgbClr val="000099"/>
                </a:solidFill>
                <a:latin typeface="Georgia" panose="02040502050405020303" pitchFamily="18" charset="0"/>
              </a:rPr>
              <a:t>, the </a:t>
            </a:r>
            <a:r>
              <a:rPr lang="en-US" altLang="en-US" sz="4400" dirty="0">
                <a:solidFill>
                  <a:srgbClr val="FF0000"/>
                </a:solidFill>
                <a:latin typeface="Georgia" panose="02040502050405020303" pitchFamily="18" charset="0"/>
              </a:rPr>
              <a:t>support of </a:t>
            </a:r>
            <a:r>
              <a:rPr lang="en-US" altLang="en-US" sz="4400" u="sng" dirty="0">
                <a:solidFill>
                  <a:srgbClr val="FF0000"/>
                </a:solidFill>
                <a:latin typeface="Georgia" panose="02040502050405020303" pitchFamily="18" charset="0"/>
              </a:rPr>
              <a:t>education</a:t>
            </a:r>
            <a:r>
              <a:rPr lang="en-US" altLang="en-US" sz="4400" dirty="0">
                <a:solidFill>
                  <a:srgbClr val="000099"/>
                </a:solidFill>
                <a:latin typeface="Georgia" panose="02040502050405020303" pitchFamily="18" charset="0"/>
              </a:rPr>
              <a:t>, and the </a:t>
            </a:r>
            <a:r>
              <a:rPr lang="en-US" altLang="en-US" sz="4400" dirty="0">
                <a:solidFill>
                  <a:srgbClr val="FF0000"/>
                </a:solidFill>
                <a:latin typeface="Georgia" panose="02040502050405020303" pitchFamily="18" charset="0"/>
              </a:rPr>
              <a:t>alleviation of </a:t>
            </a:r>
            <a:r>
              <a:rPr lang="en-US" altLang="en-US" sz="4400" u="sng" dirty="0">
                <a:solidFill>
                  <a:srgbClr val="FF0000"/>
                </a:solidFill>
                <a:latin typeface="Georgia" panose="02040502050405020303" pitchFamily="18" charset="0"/>
              </a:rPr>
              <a:t>poverty</a:t>
            </a:r>
            <a:r>
              <a:rPr lang="en-US" altLang="en-US" sz="4400" dirty="0">
                <a:solidFill>
                  <a:srgbClr val="000099"/>
                </a:solidFill>
                <a:latin typeface="Georgia" panose="02040502050405020303" pitchFamily="18" charset="0"/>
              </a:rPr>
              <a:t>. </a:t>
            </a:r>
          </a:p>
        </p:txBody>
      </p:sp>
      <p:sp>
        <p:nvSpPr>
          <p:cNvPr id="4" name="Rectangle 3"/>
          <p:cNvSpPr/>
          <p:nvPr/>
        </p:nvSpPr>
        <p:spPr>
          <a:xfrm>
            <a:off x="457200" y="609600"/>
            <a:ext cx="28956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75687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1"/>
            <a:ext cx="8229600" cy="681789"/>
          </a:xfrm>
        </p:spPr>
        <p:txBody>
          <a:bodyPr>
            <a:normAutofit fontScale="90000"/>
          </a:bodyPr>
          <a:lstStyle/>
          <a:p>
            <a:r>
              <a:rPr lang="en-US" b="1" dirty="0" smtClean="0">
                <a:solidFill>
                  <a:srgbClr val="C00000"/>
                </a:solidFill>
              </a:rPr>
              <a:t>DGrants to </a:t>
            </a:r>
            <a:r>
              <a:rPr lang="en-US" b="1" dirty="0">
                <a:solidFill>
                  <a:srgbClr val="C00000"/>
                </a:solidFill>
              </a:rPr>
              <a:t>respond to </a:t>
            </a:r>
            <a:r>
              <a:rPr lang="en-US" b="1" dirty="0" smtClean="0">
                <a:solidFill>
                  <a:srgbClr val="C00000"/>
                </a:solidFill>
              </a:rPr>
              <a:t>COVID-19</a:t>
            </a:r>
            <a:endParaRPr lang="en-US" dirty="0">
              <a:solidFill>
                <a:srgbClr val="C00000"/>
              </a:solidFill>
            </a:endParaRPr>
          </a:p>
        </p:txBody>
      </p:sp>
      <p:sp>
        <p:nvSpPr>
          <p:cNvPr id="3" name="Content Placeholder 2"/>
          <p:cNvSpPr>
            <a:spLocks noGrp="1"/>
          </p:cNvSpPr>
          <p:nvPr>
            <p:ph idx="1"/>
          </p:nvPr>
        </p:nvSpPr>
        <p:spPr>
          <a:xfrm>
            <a:off x="228600" y="685801"/>
            <a:ext cx="8686800" cy="5181600"/>
          </a:xfrm>
        </p:spPr>
        <p:txBody>
          <a:bodyPr>
            <a:noAutofit/>
          </a:bodyPr>
          <a:lstStyle/>
          <a:p>
            <a:r>
              <a:rPr lang="en-US" sz="2400" dirty="0">
                <a:solidFill>
                  <a:srgbClr val="000099"/>
                </a:solidFill>
              </a:rPr>
              <a:t>Districts can use </a:t>
            </a:r>
            <a:r>
              <a:rPr lang="en-US" sz="2400" b="1" dirty="0">
                <a:solidFill>
                  <a:srgbClr val="000099"/>
                </a:solidFill>
                <a:hlinkClick r:id="rId3"/>
              </a:rPr>
              <a:t>district grant</a:t>
            </a:r>
            <a:r>
              <a:rPr lang="en-US" sz="2400" dirty="0">
                <a:solidFill>
                  <a:srgbClr val="000099"/>
                </a:solidFill>
              </a:rPr>
              <a:t> funds to support local activities, like purchasing thermometers, protective medical gear, or other items to donate to medical professionals who need them. </a:t>
            </a:r>
            <a:endParaRPr lang="en-US" sz="2400" dirty="0" smtClean="0">
              <a:solidFill>
                <a:srgbClr val="000099"/>
              </a:solidFill>
            </a:endParaRPr>
          </a:p>
          <a:p>
            <a:r>
              <a:rPr lang="en-US" sz="2400" dirty="0" smtClean="0">
                <a:solidFill>
                  <a:srgbClr val="000099"/>
                </a:solidFill>
              </a:rPr>
              <a:t>Districts </a:t>
            </a:r>
            <a:r>
              <a:rPr lang="en-US" sz="2400" dirty="0">
                <a:solidFill>
                  <a:srgbClr val="000099"/>
                </a:solidFill>
              </a:rPr>
              <a:t>can also use contingency funds from an open district grant or repurpose previously planned activities as a COVID-19 response. </a:t>
            </a:r>
            <a:r>
              <a:rPr lang="en-US" sz="2400" dirty="0" smtClean="0">
                <a:solidFill>
                  <a:srgbClr val="000099"/>
                </a:solidFill>
              </a:rPr>
              <a:t>[amount carry on  </a:t>
            </a:r>
            <a:r>
              <a:rPr lang="en-US" sz="2400" dirty="0">
                <a:solidFill>
                  <a:srgbClr val="000099"/>
                </a:solidFill>
              </a:rPr>
              <a:t>from </a:t>
            </a:r>
            <a:r>
              <a:rPr lang="en-US" sz="2400" dirty="0" smtClean="0">
                <a:solidFill>
                  <a:srgbClr val="000099"/>
                </a:solidFill>
              </a:rPr>
              <a:t>RY 2019-2020]</a:t>
            </a:r>
          </a:p>
          <a:p>
            <a:r>
              <a:rPr lang="en-US" sz="2400" dirty="0" smtClean="0">
                <a:solidFill>
                  <a:srgbClr val="FF0000"/>
                </a:solidFill>
              </a:rPr>
              <a:t>As </a:t>
            </a:r>
            <a:r>
              <a:rPr lang="en-US" sz="2400" dirty="0">
                <a:solidFill>
                  <a:srgbClr val="FF0000"/>
                </a:solidFill>
              </a:rPr>
              <a:t>districts prepare to submit new district grant applications for 2020-21, </a:t>
            </a:r>
            <a:r>
              <a:rPr lang="en-US" sz="2400" dirty="0" smtClean="0">
                <a:solidFill>
                  <a:srgbClr val="FF0000"/>
                </a:solidFill>
              </a:rPr>
              <a:t>TRF encourages Districts </a:t>
            </a:r>
            <a:r>
              <a:rPr lang="en-US" sz="2400" dirty="0">
                <a:solidFill>
                  <a:srgbClr val="FF0000"/>
                </a:solidFill>
              </a:rPr>
              <a:t>to designate funds for COVID-19 </a:t>
            </a:r>
            <a:r>
              <a:rPr lang="en-US" sz="2400" dirty="0" smtClean="0">
                <a:solidFill>
                  <a:srgbClr val="FF0000"/>
                </a:solidFill>
              </a:rPr>
              <a:t>responses, </a:t>
            </a:r>
            <a:r>
              <a:rPr lang="en-US" sz="2400" dirty="0" smtClean="0">
                <a:solidFill>
                  <a:srgbClr val="FF0000"/>
                </a:solidFill>
                <a:sym typeface="Wingdings" panose="05000000000000000000" pitchFamily="2" charset="2"/>
              </a:rPr>
              <a:t> 2452 DG choice. </a:t>
            </a:r>
            <a:endParaRPr lang="en-US" sz="2400" dirty="0" smtClean="0">
              <a:solidFill>
                <a:srgbClr val="FF0000"/>
              </a:solidFill>
            </a:endParaRPr>
          </a:p>
          <a:p>
            <a:r>
              <a:rPr lang="en-US" sz="2400" dirty="0" smtClean="0">
                <a:solidFill>
                  <a:srgbClr val="000099"/>
                </a:solidFill>
              </a:rPr>
              <a:t>As </a:t>
            </a:r>
            <a:r>
              <a:rPr lang="en-US" sz="2400" dirty="0">
                <a:solidFill>
                  <a:srgbClr val="000099"/>
                </a:solidFill>
              </a:rPr>
              <a:t>a one-time exception, the Foundation will allow expenses related to COVID-19 that were incurred since 15 March 2020 to be reimbursed through 2020-21 district grants.</a:t>
            </a:r>
          </a:p>
        </p:txBody>
      </p:sp>
      <p:sp>
        <p:nvSpPr>
          <p:cNvPr id="4" name="Rectangle 3"/>
          <p:cNvSpPr/>
          <p:nvPr/>
        </p:nvSpPr>
        <p:spPr>
          <a:xfrm>
            <a:off x="609600" y="5967467"/>
            <a:ext cx="8077200" cy="369332"/>
          </a:xfrm>
          <a:prstGeom prst="rect">
            <a:avLst/>
          </a:prstGeom>
        </p:spPr>
        <p:txBody>
          <a:bodyPr wrap="square">
            <a:spAutoFit/>
          </a:bodyPr>
          <a:lstStyle/>
          <a:p>
            <a:r>
              <a:rPr lang="en-US" dirty="0">
                <a:hlinkClick r:id="rId3"/>
              </a:rPr>
              <a:t>https://my.rotary.org/en/take-action/apply-grants/district-grants</a:t>
            </a:r>
            <a:endParaRPr lang="en-US" dirty="0"/>
          </a:p>
        </p:txBody>
      </p:sp>
      <p:sp>
        <p:nvSpPr>
          <p:cNvPr id="5" name="Rectangle 4"/>
          <p:cNvSpPr/>
          <p:nvPr/>
        </p:nvSpPr>
        <p:spPr>
          <a:xfrm>
            <a:off x="228600" y="2971800"/>
            <a:ext cx="8686800"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459337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955"/>
            <a:ext cx="8229600" cy="1143000"/>
          </a:xfrm>
        </p:spPr>
        <p:txBody>
          <a:bodyPr>
            <a:normAutofit/>
          </a:bodyPr>
          <a:lstStyle/>
          <a:p>
            <a:r>
              <a:rPr lang="en-US" sz="4800" dirty="0">
                <a:solidFill>
                  <a:srgbClr val="FF0000"/>
                </a:solidFill>
              </a:rPr>
              <a:t>PROGRAMS OF SCALE GRANTS</a:t>
            </a:r>
          </a:p>
        </p:txBody>
      </p:sp>
      <p:sp>
        <p:nvSpPr>
          <p:cNvPr id="4" name="Content Placeholder 3"/>
          <p:cNvSpPr>
            <a:spLocks noGrp="1"/>
          </p:cNvSpPr>
          <p:nvPr>
            <p:ph idx="1"/>
          </p:nvPr>
        </p:nvSpPr>
        <p:spPr>
          <a:xfrm>
            <a:off x="261258" y="1691528"/>
            <a:ext cx="5029200" cy="4876800"/>
          </a:xfrm>
        </p:spPr>
        <p:txBody>
          <a:bodyPr/>
          <a:lstStyle/>
          <a:p>
            <a:r>
              <a:rPr lang="en-US" sz="2800" dirty="0">
                <a:solidFill>
                  <a:srgbClr val="FF0000"/>
                </a:solidFill>
                <a:latin typeface="Arial Narrow" panose="020B0606020202030204" pitchFamily="34" charset="0"/>
              </a:rPr>
              <a:t>Long-term</a:t>
            </a:r>
            <a:r>
              <a:rPr lang="en-US" sz="2800" dirty="0">
                <a:solidFill>
                  <a:srgbClr val="17458F"/>
                </a:solidFill>
                <a:latin typeface="Arial Narrow" panose="020B0606020202030204" pitchFamily="34" charset="0"/>
              </a:rPr>
              <a:t> activities that benefit large </a:t>
            </a:r>
            <a:r>
              <a:rPr lang="en-US" sz="2800" dirty="0">
                <a:solidFill>
                  <a:srgbClr val="FF0000"/>
                </a:solidFill>
                <a:latin typeface="Arial Narrow" panose="020B0606020202030204" pitchFamily="34" charset="0"/>
              </a:rPr>
              <a:t>number of people</a:t>
            </a:r>
          </a:p>
          <a:p>
            <a:r>
              <a:rPr lang="en-US" sz="2800" dirty="0">
                <a:solidFill>
                  <a:srgbClr val="17458F"/>
                </a:solidFill>
                <a:latin typeface="Arial Narrow" panose="020B0606020202030204" pitchFamily="34" charset="0"/>
              </a:rPr>
              <a:t>Alignment with </a:t>
            </a:r>
            <a:r>
              <a:rPr lang="en-US" sz="2800" dirty="0">
                <a:solidFill>
                  <a:srgbClr val="FF0000"/>
                </a:solidFill>
                <a:latin typeface="Arial Narrow" panose="020B0606020202030204" pitchFamily="34" charset="0"/>
              </a:rPr>
              <a:t>areas of focus</a:t>
            </a:r>
          </a:p>
          <a:p>
            <a:r>
              <a:rPr lang="en-US" sz="2800" dirty="0">
                <a:solidFill>
                  <a:srgbClr val="FF0000"/>
                </a:solidFill>
                <a:latin typeface="Arial Narrow" panose="020B0606020202030204" pitchFamily="34" charset="0"/>
              </a:rPr>
              <a:t>World Fund </a:t>
            </a:r>
            <a:r>
              <a:rPr lang="en-US" sz="2800" dirty="0">
                <a:solidFill>
                  <a:srgbClr val="17458F"/>
                </a:solidFill>
                <a:latin typeface="Arial Narrow" panose="020B0606020202030204" pitchFamily="34" charset="0"/>
              </a:rPr>
              <a:t>award of </a:t>
            </a:r>
            <a:r>
              <a:rPr lang="en-US" sz="2800" u="sng" dirty="0">
                <a:solidFill>
                  <a:srgbClr val="FF0000"/>
                </a:solidFill>
                <a:latin typeface="Arial Narrow" panose="020B0606020202030204" pitchFamily="34" charset="0"/>
              </a:rPr>
              <a:t>$</a:t>
            </a:r>
            <a:r>
              <a:rPr lang="en-US" sz="2800" u="sng" dirty="0" smtClean="0">
                <a:solidFill>
                  <a:srgbClr val="FF0000"/>
                </a:solidFill>
                <a:latin typeface="Arial Narrow" panose="020B0606020202030204" pitchFamily="34" charset="0"/>
              </a:rPr>
              <a:t>2 </a:t>
            </a:r>
            <a:r>
              <a:rPr lang="en-US" sz="2800" u="sng" dirty="0">
                <a:solidFill>
                  <a:srgbClr val="FF0000"/>
                </a:solidFill>
                <a:latin typeface="Arial Narrow" panose="020B0606020202030204" pitchFamily="34" charset="0"/>
              </a:rPr>
              <a:t>million</a:t>
            </a:r>
            <a:r>
              <a:rPr lang="en-US" sz="2800" dirty="0">
                <a:solidFill>
                  <a:srgbClr val="17458F"/>
                </a:solidFill>
                <a:latin typeface="Arial Narrow" panose="020B0606020202030204" pitchFamily="34" charset="0"/>
              </a:rPr>
              <a:t>; </a:t>
            </a:r>
            <a:r>
              <a:rPr lang="en-US" sz="2800" dirty="0" smtClean="0">
                <a:solidFill>
                  <a:srgbClr val="FF0000"/>
                </a:solidFill>
                <a:latin typeface="Arial Narrow" panose="020B0606020202030204" pitchFamily="34" charset="0"/>
              </a:rPr>
              <a:t>NO additional </a:t>
            </a:r>
            <a:r>
              <a:rPr lang="en-US" sz="2800" dirty="0">
                <a:solidFill>
                  <a:srgbClr val="FF0000"/>
                </a:solidFill>
                <a:latin typeface="Arial Narrow" panose="020B0606020202030204" pitchFamily="34" charset="0"/>
              </a:rPr>
              <a:t>Rotarian funding required</a:t>
            </a:r>
          </a:p>
          <a:p>
            <a:r>
              <a:rPr lang="en-US" sz="2800" dirty="0">
                <a:solidFill>
                  <a:srgbClr val="17458F"/>
                </a:solidFill>
                <a:latin typeface="Arial Narrow" panose="020B0606020202030204" pitchFamily="34" charset="0"/>
              </a:rPr>
              <a:t>Implemented with </a:t>
            </a:r>
            <a:r>
              <a:rPr lang="en-US" sz="2800" dirty="0">
                <a:solidFill>
                  <a:srgbClr val="FF0000"/>
                </a:solidFill>
                <a:latin typeface="Arial Narrow" panose="020B0606020202030204" pitchFamily="34" charset="0"/>
              </a:rPr>
              <a:t>partner organization(s)</a:t>
            </a:r>
          </a:p>
          <a:p>
            <a:r>
              <a:rPr lang="en-US" sz="2800" u="sng" dirty="0">
                <a:solidFill>
                  <a:srgbClr val="FF0000"/>
                </a:solidFill>
                <a:latin typeface="Arial Narrow" panose="020B0606020202030204" pitchFamily="34" charset="0"/>
              </a:rPr>
              <a:t>Competitive</a:t>
            </a:r>
            <a:r>
              <a:rPr lang="en-US" sz="2800" dirty="0">
                <a:solidFill>
                  <a:srgbClr val="17458F"/>
                </a:solidFill>
                <a:latin typeface="Arial Narrow" panose="020B0606020202030204" pitchFamily="34" charset="0"/>
              </a:rPr>
              <a:t> two-step application </a:t>
            </a:r>
            <a:r>
              <a:rPr lang="en-US" sz="2800" dirty="0" smtClean="0">
                <a:solidFill>
                  <a:srgbClr val="17458F"/>
                </a:solidFill>
                <a:latin typeface="Arial Narrow" panose="020B0606020202030204" pitchFamily="34" charset="0"/>
              </a:rPr>
              <a:t>process </a:t>
            </a:r>
            <a:r>
              <a:rPr lang="ar-LB" b="1" dirty="0" smtClean="0">
                <a:solidFill>
                  <a:srgbClr val="FF0000"/>
                </a:solidFill>
              </a:rPr>
              <a:t>تنافسية</a:t>
            </a:r>
            <a:endParaRPr lang="en-US" b="1" dirty="0">
              <a:solidFill>
                <a:srgbClr val="FF0000"/>
              </a:solidFill>
              <a:latin typeface="Arial Narrow" panose="020B0606020202030204" pitchFamily="34" charset="0"/>
            </a:endParaRPr>
          </a:p>
        </p:txBody>
      </p:sp>
      <p:pic>
        <p:nvPicPr>
          <p:cNvPr id="8" name="Picture 7">
            <a:extLst>
              <a:ext uri="{FF2B5EF4-FFF2-40B4-BE49-F238E27FC236}">
                <a16:creationId xmlns:a16="http://schemas.microsoft.com/office/drawing/2014/main" xmlns="" id="{B8E16585-C20A-4C1E-9BD8-30ACC2BCEC3C}"/>
              </a:ext>
            </a:extLst>
          </p:cNvPr>
          <p:cNvPicPr>
            <a:picLocks noChangeAspect="1"/>
          </p:cNvPicPr>
          <p:nvPr/>
        </p:nvPicPr>
        <p:blipFill rotWithShape="1">
          <a:blip r:embed="rId3" cstate="print"/>
          <a:srcRect l="14286" t="8000"/>
          <a:stretch/>
        </p:blipFill>
        <p:spPr>
          <a:xfrm>
            <a:off x="5486400" y="1224951"/>
            <a:ext cx="3222171" cy="5187696"/>
          </a:xfrm>
          <a:prstGeom prst="rect">
            <a:avLst/>
          </a:prstGeom>
        </p:spPr>
      </p:pic>
      <p:sp>
        <p:nvSpPr>
          <p:cNvPr id="3" name="TextBox 2"/>
          <p:cNvSpPr txBox="1"/>
          <p:nvPr/>
        </p:nvSpPr>
        <p:spPr>
          <a:xfrm>
            <a:off x="291194" y="865974"/>
            <a:ext cx="4664529" cy="830997"/>
          </a:xfrm>
          <a:prstGeom prst="rect">
            <a:avLst/>
          </a:prstGeom>
          <a:noFill/>
        </p:spPr>
        <p:txBody>
          <a:bodyPr wrap="square" rtlCol="0">
            <a:spAutoFit/>
          </a:bodyPr>
          <a:lstStyle/>
          <a:p>
            <a:pPr algn="ctr"/>
            <a:r>
              <a:rPr lang="ar-LB" sz="4800" dirty="0" smtClean="0">
                <a:solidFill>
                  <a:srgbClr val="000099"/>
                </a:solidFill>
              </a:rPr>
              <a:t>برامج المِنح العالية</a:t>
            </a:r>
            <a:endParaRPr lang="en-US" sz="4800" dirty="0">
              <a:solidFill>
                <a:srgbClr val="000099"/>
              </a:solidFill>
            </a:endParaRPr>
          </a:p>
        </p:txBody>
      </p:sp>
    </p:spTree>
    <p:extLst>
      <p:ext uri="{BB962C8B-B14F-4D97-AF65-F5344CB8AC3E}">
        <p14:creationId xmlns:p14="http://schemas.microsoft.com/office/powerpoint/2010/main" xmlns="" val="27009406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l"/>
            <a:r>
              <a:rPr lang="en-US" sz="4800" dirty="0">
                <a:solidFill>
                  <a:srgbClr val="FF0000"/>
                </a:solidFill>
              </a:rPr>
              <a:t>DISASTER RESPONSE GRANTS</a:t>
            </a:r>
          </a:p>
        </p:txBody>
      </p:sp>
      <p:sp>
        <p:nvSpPr>
          <p:cNvPr id="3" name="Content Placeholder 2"/>
          <p:cNvSpPr>
            <a:spLocks noGrp="1"/>
          </p:cNvSpPr>
          <p:nvPr>
            <p:ph idx="1"/>
          </p:nvPr>
        </p:nvSpPr>
        <p:spPr>
          <a:xfrm>
            <a:off x="457199" y="1219200"/>
            <a:ext cx="3962401" cy="5161472"/>
          </a:xfrm>
        </p:spPr>
        <p:txBody>
          <a:bodyPr/>
          <a:lstStyle/>
          <a:p>
            <a:r>
              <a:rPr lang="en-US" dirty="0">
                <a:solidFill>
                  <a:srgbClr val="17458F"/>
                </a:solidFill>
                <a:latin typeface="Arial Narrow" panose="020B0606020202030204" pitchFamily="34" charset="0"/>
              </a:rPr>
              <a:t>Support relief and recovery efforts in areas </a:t>
            </a:r>
            <a:r>
              <a:rPr lang="en-US" dirty="0">
                <a:solidFill>
                  <a:srgbClr val="FF0000"/>
                </a:solidFill>
                <a:latin typeface="Arial Narrow" panose="020B0606020202030204" pitchFamily="34" charset="0"/>
              </a:rPr>
              <a:t>affected by </a:t>
            </a:r>
            <a:r>
              <a:rPr lang="en-US" u="sng" dirty="0">
                <a:solidFill>
                  <a:srgbClr val="FF0000"/>
                </a:solidFill>
                <a:latin typeface="Arial Narrow" panose="020B0606020202030204" pitchFamily="34" charset="0"/>
              </a:rPr>
              <a:t>natural</a:t>
            </a:r>
            <a:r>
              <a:rPr lang="en-US" dirty="0">
                <a:solidFill>
                  <a:srgbClr val="FF0000"/>
                </a:solidFill>
                <a:latin typeface="Arial Narrow" panose="020B0606020202030204" pitchFamily="34" charset="0"/>
              </a:rPr>
              <a:t> disaster</a:t>
            </a:r>
          </a:p>
          <a:p>
            <a:r>
              <a:rPr lang="en-US" dirty="0">
                <a:solidFill>
                  <a:srgbClr val="FF0000"/>
                </a:solidFill>
                <a:latin typeface="Arial Narrow" panose="020B0606020202030204" pitchFamily="34" charset="0"/>
              </a:rPr>
              <a:t>Funded by </a:t>
            </a:r>
            <a:r>
              <a:rPr lang="en-US" dirty="0">
                <a:solidFill>
                  <a:srgbClr val="17458F"/>
                </a:solidFill>
                <a:latin typeface="Arial Narrow" panose="020B0606020202030204" pitchFamily="34" charset="0"/>
              </a:rPr>
              <a:t>contributions to the </a:t>
            </a:r>
            <a:r>
              <a:rPr lang="en-US" dirty="0">
                <a:solidFill>
                  <a:srgbClr val="FF0000"/>
                </a:solidFill>
                <a:latin typeface="Arial Narrow" panose="020B0606020202030204" pitchFamily="34" charset="0"/>
              </a:rPr>
              <a:t>Rotary Disaster Response Fund</a:t>
            </a:r>
          </a:p>
        </p:txBody>
      </p:sp>
      <p:pic>
        <p:nvPicPr>
          <p:cNvPr id="10" name="Picture 9">
            <a:extLst>
              <a:ext uri="{FF2B5EF4-FFF2-40B4-BE49-F238E27FC236}">
                <a16:creationId xmlns:a16="http://schemas.microsoft.com/office/drawing/2014/main" xmlns="" id="{25963BD7-4515-4DB6-9B55-991236E80C74}"/>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806780" y="1199072"/>
            <a:ext cx="3903023" cy="5181600"/>
          </a:xfrm>
          <a:prstGeom prst="rect">
            <a:avLst/>
          </a:prstGeom>
        </p:spPr>
      </p:pic>
    </p:spTree>
    <p:extLst>
      <p:ext uri="{BB962C8B-B14F-4D97-AF65-F5344CB8AC3E}">
        <p14:creationId xmlns:p14="http://schemas.microsoft.com/office/powerpoint/2010/main" xmlns="" val="24989162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Disaster Response Grants </a:t>
            </a:r>
            <a:r>
              <a:rPr lang="en-US" b="1" dirty="0" smtClean="0">
                <a:solidFill>
                  <a:srgbClr val="000099"/>
                </a:solidFill>
              </a:rPr>
              <a:t>&amp;</a:t>
            </a:r>
            <a:r>
              <a:rPr lang="en-US" b="1" dirty="0" smtClean="0">
                <a:solidFill>
                  <a:srgbClr val="FF0000"/>
                </a:solidFill>
              </a:rPr>
              <a:t/>
            </a:r>
            <a:br>
              <a:rPr lang="en-US" b="1" dirty="0" smtClean="0">
                <a:solidFill>
                  <a:srgbClr val="FF0000"/>
                </a:solidFill>
              </a:rPr>
            </a:br>
            <a:r>
              <a:rPr lang="en-US" b="1" dirty="0" smtClean="0">
                <a:solidFill>
                  <a:srgbClr val="FF0000"/>
                </a:solidFill>
              </a:rPr>
              <a:t> </a:t>
            </a:r>
            <a:r>
              <a:rPr lang="en-US" b="1" dirty="0">
                <a:solidFill>
                  <a:srgbClr val="FF0000"/>
                </a:solidFill>
              </a:rPr>
              <a:t>Rotary’s Disaster Response </a:t>
            </a:r>
            <a:r>
              <a:rPr lang="en-US" b="1" dirty="0" smtClean="0">
                <a:solidFill>
                  <a:srgbClr val="FF0000"/>
                </a:solidFill>
              </a:rPr>
              <a:t>Fund</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dirty="0">
                <a:solidFill>
                  <a:srgbClr val="000099"/>
                </a:solidFill>
              </a:rPr>
              <a:t>Rotary’s </a:t>
            </a:r>
            <a:r>
              <a:rPr lang="en-US" b="1" dirty="0">
                <a:solidFill>
                  <a:srgbClr val="000099"/>
                </a:solidFill>
                <a:hlinkClick r:id="rId2"/>
              </a:rPr>
              <a:t>disaster response grants</a:t>
            </a:r>
            <a:r>
              <a:rPr lang="en-US" dirty="0">
                <a:solidFill>
                  <a:srgbClr val="000099"/>
                </a:solidFill>
              </a:rPr>
              <a:t> provide a fast and effective way to respond to local events. The Rotary Foundation recently added COVID-19 projects to its list of eligible activities for these grants. </a:t>
            </a:r>
            <a:endParaRPr lang="en-US" dirty="0" smtClean="0">
              <a:solidFill>
                <a:srgbClr val="000099"/>
              </a:solidFill>
            </a:endParaRPr>
          </a:p>
          <a:p>
            <a:pPr marL="0" indent="0">
              <a:buNone/>
            </a:pPr>
            <a:r>
              <a:rPr lang="en-US" dirty="0" smtClean="0">
                <a:solidFill>
                  <a:srgbClr val="C00000"/>
                </a:solidFill>
              </a:rPr>
              <a:t>Each </a:t>
            </a:r>
            <a:r>
              <a:rPr lang="en-US" dirty="0">
                <a:solidFill>
                  <a:srgbClr val="C00000"/>
                </a:solidFill>
              </a:rPr>
              <a:t>district can apply for one grant (of up to $25,000) to address COVID-19, depending on the availability of funds. Disaster response grants are funded by the </a:t>
            </a:r>
            <a:r>
              <a:rPr lang="en-US" b="1" dirty="0">
                <a:solidFill>
                  <a:srgbClr val="C00000"/>
                </a:solidFill>
                <a:hlinkClick r:id="rId3"/>
              </a:rPr>
              <a:t>Rotary Disaster Response Fund</a:t>
            </a:r>
            <a:r>
              <a:rPr lang="en-US" dirty="0">
                <a:solidFill>
                  <a:srgbClr val="C00000"/>
                </a:solidFill>
              </a:rPr>
              <a:t> to help districts around the world respond to disasters</a:t>
            </a:r>
            <a:r>
              <a:rPr lang="en-US" dirty="0">
                <a:solidFill>
                  <a:srgbClr val="000099"/>
                </a:solidFill>
              </a:rPr>
              <a:t>. </a:t>
            </a:r>
            <a:endParaRPr lang="en-US" dirty="0" smtClean="0">
              <a:solidFill>
                <a:srgbClr val="000099"/>
              </a:solidFill>
            </a:endParaRPr>
          </a:p>
          <a:p>
            <a:pPr marL="0" indent="0">
              <a:buNone/>
            </a:pPr>
            <a:r>
              <a:rPr lang="en-US" dirty="0" smtClean="0">
                <a:solidFill>
                  <a:srgbClr val="000099"/>
                </a:solidFill>
              </a:rPr>
              <a:t>The </a:t>
            </a:r>
            <a:r>
              <a:rPr lang="en-US" dirty="0">
                <a:solidFill>
                  <a:srgbClr val="000099"/>
                </a:solidFill>
              </a:rPr>
              <a:t>fund accepts online contributions and DDF. Districts may designate that their DDF contributions to the Disaster Response Fund be used exclusively for COVID-19 grant activities. Cash contributions will be used for general disaster response, including response to COVID-19.</a:t>
            </a:r>
          </a:p>
        </p:txBody>
      </p:sp>
      <p:sp>
        <p:nvSpPr>
          <p:cNvPr id="4" name="Rectangle 3"/>
          <p:cNvSpPr/>
          <p:nvPr/>
        </p:nvSpPr>
        <p:spPr>
          <a:xfrm>
            <a:off x="493594" y="6313274"/>
            <a:ext cx="8305800" cy="369332"/>
          </a:xfrm>
          <a:prstGeom prst="rect">
            <a:avLst/>
          </a:prstGeom>
        </p:spPr>
        <p:txBody>
          <a:bodyPr wrap="square">
            <a:spAutoFit/>
          </a:bodyPr>
          <a:lstStyle/>
          <a:p>
            <a:r>
              <a:rPr lang="en-US" dirty="0">
                <a:hlinkClick r:id="rId2"/>
              </a:rPr>
              <a:t>https://my.rotary.org/en/take-action/apply-grants/rotary-disaster-response-grants</a:t>
            </a:r>
            <a:endParaRPr lang="en-US" dirty="0"/>
          </a:p>
        </p:txBody>
      </p:sp>
    </p:spTree>
    <p:extLst>
      <p:ext uri="{BB962C8B-B14F-4D97-AF65-F5344CB8AC3E}">
        <p14:creationId xmlns:p14="http://schemas.microsoft.com/office/powerpoint/2010/main" xmlns="" val="2437871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err="1" smtClean="0">
                <a:solidFill>
                  <a:srgbClr val="FF0000"/>
                </a:solidFill>
              </a:rPr>
              <a:t>DGr</a:t>
            </a:r>
            <a:r>
              <a:rPr lang="en-US" sz="6600" dirty="0" smtClean="0">
                <a:solidFill>
                  <a:srgbClr val="FF0000"/>
                </a:solidFill>
              </a:rPr>
              <a:t> 2020 </a:t>
            </a:r>
            <a:r>
              <a:rPr lang="en-US" sz="6600" dirty="0" smtClean="0">
                <a:solidFill>
                  <a:srgbClr val="FF0000"/>
                </a:solidFill>
                <a:sym typeface="Wingdings" panose="05000000000000000000" pitchFamily="2" charset="2"/>
              </a:rPr>
              <a:t></a:t>
            </a:r>
            <a:r>
              <a:rPr lang="en-US" sz="6600" dirty="0" smtClean="0">
                <a:solidFill>
                  <a:srgbClr val="FF0000"/>
                </a:solidFill>
              </a:rPr>
              <a:t> C19P</a:t>
            </a:r>
            <a:endParaRPr lang="en-US" sz="6600" dirty="0">
              <a:solidFill>
                <a:srgbClr val="FF0000"/>
              </a:solidFill>
            </a:endParaRPr>
          </a:p>
        </p:txBody>
      </p:sp>
      <p:sp>
        <p:nvSpPr>
          <p:cNvPr id="3" name="Content Placeholder 2"/>
          <p:cNvSpPr>
            <a:spLocks noGrp="1"/>
          </p:cNvSpPr>
          <p:nvPr>
            <p:ph idx="1"/>
          </p:nvPr>
        </p:nvSpPr>
        <p:spPr>
          <a:xfrm>
            <a:off x="457200" y="1600201"/>
            <a:ext cx="8229600" cy="1676400"/>
          </a:xfrm>
        </p:spPr>
        <p:txBody>
          <a:bodyPr/>
          <a:lstStyle/>
          <a:p>
            <a:pPr>
              <a:buFont typeface="Wingdings" panose="05000000000000000000" pitchFamily="2" charset="2"/>
              <a:buChar char="Ø"/>
            </a:pPr>
            <a:r>
              <a:rPr lang="en-US" dirty="0">
                <a:solidFill>
                  <a:srgbClr val="0000CC"/>
                </a:solidFill>
              </a:rPr>
              <a:t>The Rotary Foundation </a:t>
            </a:r>
            <a:r>
              <a:rPr lang="en-US" u="sng" dirty="0">
                <a:solidFill>
                  <a:srgbClr val="0000CC"/>
                </a:solidFill>
              </a:rPr>
              <a:t>has approved </a:t>
            </a:r>
            <a:r>
              <a:rPr lang="en-US" dirty="0">
                <a:solidFill>
                  <a:srgbClr val="0000CC"/>
                </a:solidFill>
              </a:rPr>
              <a:t>more than </a:t>
            </a:r>
            <a:r>
              <a:rPr lang="en-US" dirty="0">
                <a:solidFill>
                  <a:srgbClr val="FF0000"/>
                </a:solidFill>
              </a:rPr>
              <a:t>$4.7 million </a:t>
            </a:r>
            <a:r>
              <a:rPr lang="en-US" dirty="0">
                <a:solidFill>
                  <a:srgbClr val="0000CC"/>
                </a:solidFill>
              </a:rPr>
              <a:t>in </a:t>
            </a:r>
            <a:r>
              <a:rPr lang="en-US" u="sng" dirty="0">
                <a:solidFill>
                  <a:srgbClr val="0000CC"/>
                </a:solidFill>
              </a:rPr>
              <a:t>disaster response grants </a:t>
            </a:r>
            <a:r>
              <a:rPr lang="en-US" dirty="0">
                <a:solidFill>
                  <a:srgbClr val="0000CC"/>
                </a:solidFill>
              </a:rPr>
              <a:t>to address the </a:t>
            </a:r>
            <a:r>
              <a:rPr lang="en-US" dirty="0">
                <a:solidFill>
                  <a:srgbClr val="FF0000"/>
                </a:solidFill>
              </a:rPr>
              <a:t>C</a:t>
            </a:r>
            <a:r>
              <a:rPr lang="en-US" dirty="0">
                <a:solidFill>
                  <a:srgbClr val="0000CC"/>
                </a:solidFill>
              </a:rPr>
              <a:t>OVID-</a:t>
            </a:r>
            <a:r>
              <a:rPr lang="en-US" dirty="0">
                <a:solidFill>
                  <a:srgbClr val="FF0000"/>
                </a:solidFill>
              </a:rPr>
              <a:t>19</a:t>
            </a:r>
            <a:r>
              <a:rPr lang="en-US" dirty="0">
                <a:solidFill>
                  <a:srgbClr val="0000CC"/>
                </a:solidFill>
              </a:rPr>
              <a:t> </a:t>
            </a:r>
            <a:r>
              <a:rPr lang="en-US" dirty="0" smtClean="0">
                <a:solidFill>
                  <a:srgbClr val="FF0000"/>
                </a:solidFill>
              </a:rPr>
              <a:t>P</a:t>
            </a:r>
            <a:r>
              <a:rPr lang="en-US" dirty="0" smtClean="0">
                <a:solidFill>
                  <a:srgbClr val="0000CC"/>
                </a:solidFill>
              </a:rPr>
              <a:t>andemic</a:t>
            </a:r>
            <a:r>
              <a:rPr lang="en-US" dirty="0">
                <a:solidFill>
                  <a:srgbClr val="0000CC"/>
                </a:solidFill>
              </a:rPr>
              <a:t>. </a:t>
            </a:r>
          </a:p>
        </p:txBody>
      </p:sp>
      <p:pic>
        <p:nvPicPr>
          <p:cNvPr id="5" name="Picture 4"/>
          <p:cNvPicPr>
            <a:picLocks noChangeAspect="1"/>
          </p:cNvPicPr>
          <p:nvPr/>
        </p:nvPicPr>
        <p:blipFill>
          <a:blip r:embed="rId2"/>
          <a:stretch>
            <a:fillRect/>
          </a:stretch>
        </p:blipFill>
        <p:spPr>
          <a:xfrm>
            <a:off x="0" y="3276600"/>
            <a:ext cx="9144000" cy="990599"/>
          </a:xfrm>
          <a:prstGeom prst="rect">
            <a:avLst/>
          </a:prstGeom>
          <a:ln>
            <a:solidFill>
              <a:srgbClr val="0000CC"/>
            </a:solidFill>
          </a:ln>
        </p:spPr>
      </p:pic>
      <p:pic>
        <p:nvPicPr>
          <p:cNvPr id="6" name="Picture 5"/>
          <p:cNvPicPr>
            <a:picLocks noChangeAspect="1"/>
          </p:cNvPicPr>
          <p:nvPr/>
        </p:nvPicPr>
        <p:blipFill>
          <a:blip r:embed="rId3"/>
          <a:stretch>
            <a:fillRect/>
          </a:stretch>
        </p:blipFill>
        <p:spPr>
          <a:xfrm>
            <a:off x="-28074" y="4279231"/>
            <a:ext cx="9144000" cy="856332"/>
          </a:xfrm>
          <a:prstGeom prst="rect">
            <a:avLst/>
          </a:prstGeom>
        </p:spPr>
      </p:pic>
      <p:sp>
        <p:nvSpPr>
          <p:cNvPr id="7" name="Rectangle 6"/>
          <p:cNvSpPr/>
          <p:nvPr/>
        </p:nvSpPr>
        <p:spPr>
          <a:xfrm>
            <a:off x="6019800" y="4267199"/>
            <a:ext cx="2209800" cy="868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0" y="4279231"/>
            <a:ext cx="733926" cy="3689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786937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172200"/>
          </a:xfrm>
        </p:spPr>
        <p:txBody>
          <a:bodyPr>
            <a:noAutofit/>
          </a:bodyPr>
          <a:lstStyle/>
          <a:p>
            <a:r>
              <a:rPr lang="en-US" sz="9600" b="1" dirty="0" smtClean="0">
                <a:solidFill>
                  <a:srgbClr val="000099"/>
                </a:solidFill>
              </a:rPr>
              <a:t>Apply for grants</a:t>
            </a:r>
            <a:endParaRPr lang="en-US" sz="9600" b="1" dirty="0">
              <a:solidFill>
                <a:srgbClr val="000099"/>
              </a:solidFill>
            </a:endParaRPr>
          </a:p>
        </p:txBody>
      </p:sp>
      <p:pic>
        <p:nvPicPr>
          <p:cNvPr id="4" name="Picture 3"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43676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57200" y="4648200"/>
            <a:ext cx="8077200" cy="707886"/>
          </a:xfrm>
          <a:prstGeom prst="rect">
            <a:avLst/>
          </a:prstGeom>
          <a:noFill/>
        </p:spPr>
        <p:txBody>
          <a:bodyPr wrap="square" rtlCol="0">
            <a:spAutoFit/>
          </a:bodyPr>
          <a:lstStyle/>
          <a:p>
            <a:pPr algn="ctr"/>
            <a:r>
              <a:rPr lang="en-US" sz="4000" dirty="0" smtClean="0">
                <a:solidFill>
                  <a:srgbClr val="FF0000"/>
                </a:solidFill>
              </a:rPr>
              <a:t>by DT PDG Ignace Mouawad [10 </a:t>
            </a:r>
            <a:r>
              <a:rPr lang="en-US" sz="4000" dirty="0" err="1" smtClean="0">
                <a:solidFill>
                  <a:srgbClr val="FF0000"/>
                </a:solidFill>
              </a:rPr>
              <a:t>mns</a:t>
            </a:r>
            <a:r>
              <a:rPr lang="en-US" sz="4000" dirty="0" smtClean="0">
                <a:solidFill>
                  <a:srgbClr val="FF0000"/>
                </a:solidFill>
              </a:rPr>
              <a:t>]</a:t>
            </a:r>
            <a:endParaRPr lang="en-US" sz="4000"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4191000"/>
          </a:xfrm>
        </p:spPr>
        <p:txBody>
          <a:bodyPr>
            <a:noAutofit/>
          </a:bodyPr>
          <a:lstStyle/>
          <a:p>
            <a:pPr marL="0" indent="0" algn="ctr">
              <a:buNone/>
            </a:pPr>
            <a:r>
              <a:rPr lang="en-US" sz="4800" dirty="0" smtClean="0">
                <a:solidFill>
                  <a:srgbClr val="0000CC"/>
                </a:solidFill>
              </a:rPr>
              <a:t>Where to go to get information?</a:t>
            </a:r>
          </a:p>
          <a:p>
            <a:pPr marL="0" indent="0" algn="ctr">
              <a:buNone/>
            </a:pPr>
            <a:r>
              <a:rPr lang="en-US" sz="4800" dirty="0" smtClean="0">
                <a:solidFill>
                  <a:srgbClr val="0000CC"/>
                </a:solidFill>
              </a:rPr>
              <a:t>Where to go to download material?</a:t>
            </a:r>
          </a:p>
          <a:p>
            <a:pPr marL="0" indent="0" algn="ctr">
              <a:buNone/>
            </a:pPr>
            <a:r>
              <a:rPr lang="en-US" sz="4800" dirty="0" smtClean="0">
                <a:solidFill>
                  <a:srgbClr val="0000CC"/>
                </a:solidFill>
              </a:rPr>
              <a:t>Where to go to apply for GGs, </a:t>
            </a:r>
            <a:r>
              <a:rPr lang="en-US" sz="4800" dirty="0" err="1" smtClean="0">
                <a:solidFill>
                  <a:srgbClr val="0000CC"/>
                </a:solidFill>
              </a:rPr>
              <a:t>DGrs</a:t>
            </a:r>
            <a:r>
              <a:rPr lang="en-US" sz="4800" dirty="0" smtClean="0">
                <a:solidFill>
                  <a:srgbClr val="0000CC"/>
                </a:solidFill>
              </a:rPr>
              <a:t>, SGs, TGs?</a:t>
            </a:r>
          </a:p>
          <a:p>
            <a:pPr marL="0" indent="0" algn="ctr">
              <a:buNone/>
            </a:pPr>
            <a:endParaRPr lang="en-US" sz="4800" dirty="0">
              <a:solidFill>
                <a:srgbClr val="0000CC"/>
              </a:solidFill>
            </a:endParaRPr>
          </a:p>
        </p:txBody>
      </p:sp>
    </p:spTree>
    <p:extLst>
      <p:ext uri="{BB962C8B-B14F-4D97-AF65-F5344CB8AC3E}">
        <p14:creationId xmlns:p14="http://schemas.microsoft.com/office/powerpoint/2010/main" xmlns="" val="3837364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1066800"/>
            <a:ext cx="8229600" cy="4953000"/>
          </a:xfrm>
        </p:spPr>
        <p:txBody>
          <a:bodyPr>
            <a:noAutofit/>
          </a:bodyPr>
          <a:lstStyle/>
          <a:p>
            <a:r>
              <a:rPr lang="en-US" sz="11500" b="1" dirty="0" smtClean="0">
                <a:solidFill>
                  <a:srgbClr val="0000CC"/>
                </a:solidFill>
              </a:rPr>
              <a:t>Why do we have a GMS?</a:t>
            </a:r>
            <a:br>
              <a:rPr lang="en-US" sz="11500" b="1" dirty="0" smtClean="0">
                <a:solidFill>
                  <a:srgbClr val="0000CC"/>
                </a:solidFill>
              </a:rPr>
            </a:br>
            <a:r>
              <a:rPr lang="en-US" sz="3200" b="1" dirty="0" smtClean="0">
                <a:solidFill>
                  <a:srgbClr val="FF0000"/>
                </a:solidFill>
              </a:rPr>
              <a:t>DRFCC Michel Jazzar [5 Minutes]</a:t>
            </a:r>
            <a:endParaRPr lang="en-US" sz="11500" b="1" dirty="0">
              <a:solidFill>
                <a:srgbClr val="FF0000"/>
              </a:solidFill>
            </a:endParaRPr>
          </a:p>
        </p:txBody>
      </p:sp>
      <p:pic>
        <p:nvPicPr>
          <p:cNvPr id="3"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1038" y="196728"/>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8619" y="290645"/>
            <a:ext cx="1402457" cy="1233355"/>
          </a:xfrm>
          <a:prstGeom prst="rect">
            <a:avLst/>
          </a:prstGeom>
        </p:spPr>
      </p:pic>
      <p:pic>
        <p:nvPicPr>
          <p:cNvPr id="6" name="Picture 5"/>
          <p:cNvPicPr>
            <a:picLocks noChangeAspect="1"/>
          </p:cNvPicPr>
          <p:nvPr/>
        </p:nvPicPr>
        <p:blipFill>
          <a:blip r:embed="rId4"/>
          <a:stretch>
            <a:fillRect/>
          </a:stretch>
        </p:blipFill>
        <p:spPr>
          <a:xfrm>
            <a:off x="7162800" y="191285"/>
            <a:ext cx="1661755" cy="128207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4191000"/>
          </a:xfrm>
        </p:spPr>
        <p:txBody>
          <a:bodyPr>
            <a:noAutofit/>
          </a:bodyPr>
          <a:lstStyle/>
          <a:p>
            <a:pPr marL="0" indent="0" algn="ctr">
              <a:buNone/>
            </a:pPr>
            <a:r>
              <a:rPr lang="en-US" sz="4800" dirty="0" smtClean="0">
                <a:solidFill>
                  <a:srgbClr val="0000CC"/>
                </a:solidFill>
              </a:rPr>
              <a:t>Where to go to get information?</a:t>
            </a:r>
          </a:p>
          <a:p>
            <a:pPr marL="0" indent="0" algn="ctr">
              <a:buNone/>
            </a:pPr>
            <a:r>
              <a:rPr lang="en-US" sz="4800" dirty="0" smtClean="0">
                <a:solidFill>
                  <a:srgbClr val="0000CC"/>
                </a:solidFill>
              </a:rPr>
              <a:t>Where to go to download material?</a:t>
            </a:r>
          </a:p>
          <a:p>
            <a:pPr marL="0" indent="0" algn="ctr">
              <a:buNone/>
            </a:pPr>
            <a:r>
              <a:rPr lang="en-US" sz="4800" dirty="0" smtClean="0">
                <a:solidFill>
                  <a:srgbClr val="0000CC"/>
                </a:solidFill>
              </a:rPr>
              <a:t>Where to go to apply for </a:t>
            </a:r>
            <a:r>
              <a:rPr lang="en-US" sz="4800" b="1" dirty="0" smtClean="0">
                <a:solidFill>
                  <a:srgbClr val="FF0000"/>
                </a:solidFill>
              </a:rPr>
              <a:t>GGs</a:t>
            </a:r>
            <a:r>
              <a:rPr lang="en-US" sz="4800" dirty="0" smtClean="0">
                <a:solidFill>
                  <a:srgbClr val="0000CC"/>
                </a:solidFill>
              </a:rPr>
              <a:t>, </a:t>
            </a:r>
            <a:r>
              <a:rPr lang="en-US" sz="4800" dirty="0" err="1" smtClean="0">
                <a:solidFill>
                  <a:srgbClr val="0000CC"/>
                </a:solidFill>
              </a:rPr>
              <a:t>DGrs</a:t>
            </a:r>
            <a:r>
              <a:rPr lang="en-US" sz="4800" dirty="0" smtClean="0">
                <a:solidFill>
                  <a:srgbClr val="0000CC"/>
                </a:solidFill>
              </a:rPr>
              <a:t>, SGs, TGs?</a:t>
            </a:r>
          </a:p>
          <a:p>
            <a:pPr marL="0" indent="0" algn="ctr">
              <a:buNone/>
            </a:pPr>
            <a:endParaRPr lang="en-US" sz="4800" dirty="0">
              <a:solidFill>
                <a:srgbClr val="0000CC"/>
              </a:solidFill>
            </a:endParaRPr>
          </a:p>
        </p:txBody>
      </p:sp>
    </p:spTree>
    <p:extLst>
      <p:ext uri="{BB962C8B-B14F-4D97-AF65-F5344CB8AC3E}">
        <p14:creationId xmlns:p14="http://schemas.microsoft.com/office/powerpoint/2010/main" xmlns="" val="3837364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4191000" cy="1143000"/>
          </a:xfrm>
          <a:ln>
            <a:solidFill>
              <a:srgbClr val="000099"/>
            </a:solidFill>
          </a:ln>
        </p:spPr>
        <p:txBody>
          <a:bodyPr>
            <a:normAutofit fontScale="90000"/>
          </a:bodyPr>
          <a:lstStyle/>
          <a:p>
            <a:r>
              <a:rPr lang="en-US" dirty="0" smtClean="0">
                <a:solidFill>
                  <a:srgbClr val="000099"/>
                </a:solidFill>
              </a:rPr>
              <a:t>Click on </a:t>
            </a:r>
            <a:br>
              <a:rPr lang="en-US" dirty="0" smtClean="0">
                <a:solidFill>
                  <a:srgbClr val="000099"/>
                </a:solidFill>
              </a:rPr>
            </a:br>
            <a:r>
              <a:rPr lang="en-US" dirty="0" smtClean="0">
                <a:solidFill>
                  <a:srgbClr val="000099"/>
                </a:solidFill>
              </a:rPr>
              <a:t>“Take Action”</a:t>
            </a:r>
            <a:endParaRPr lang="en-US" dirty="0">
              <a:solidFill>
                <a:srgbClr val="000099"/>
              </a:solidFill>
            </a:endParaRPr>
          </a:p>
        </p:txBody>
      </p:sp>
      <p:pic>
        <p:nvPicPr>
          <p:cNvPr id="7" name="Picture 2"/>
          <p:cNvPicPr>
            <a:picLocks noChangeAspect="1" noChangeArrowheads="1"/>
          </p:cNvPicPr>
          <p:nvPr/>
        </p:nvPicPr>
        <p:blipFill>
          <a:blip r:embed="rId2"/>
          <a:srcRect/>
          <a:stretch>
            <a:fillRect/>
          </a:stretch>
        </p:blipFill>
        <p:spPr bwMode="auto">
          <a:xfrm>
            <a:off x="5181600" y="381000"/>
            <a:ext cx="3695700" cy="6038850"/>
          </a:xfrm>
          <a:prstGeom prst="rect">
            <a:avLst/>
          </a:prstGeom>
          <a:noFill/>
          <a:ln w="9525">
            <a:solidFill>
              <a:srgbClr val="FF0000"/>
            </a:solidFill>
            <a:miter lim="800000"/>
            <a:headEnd/>
            <a:tailEnd/>
          </a:ln>
          <a:effectLst/>
        </p:spPr>
      </p:pic>
      <p:sp>
        <p:nvSpPr>
          <p:cNvPr id="8" name="Rectangle 7"/>
          <p:cNvSpPr/>
          <p:nvPr/>
        </p:nvSpPr>
        <p:spPr>
          <a:xfrm>
            <a:off x="5181600" y="6096000"/>
            <a:ext cx="3733800" cy="381000"/>
          </a:xfrm>
          <a:prstGeom prst="rect">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1752600"/>
            <a:ext cx="1828800" cy="41148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p:cNvPicPr>
            <a:picLocks noChangeAspect="1" noChangeArrowheads="1"/>
          </p:cNvPicPr>
          <p:nvPr/>
        </p:nvPicPr>
        <p:blipFill>
          <a:blip r:embed="rId3"/>
          <a:srcRect/>
          <a:stretch>
            <a:fillRect/>
          </a:stretch>
        </p:blipFill>
        <p:spPr bwMode="auto">
          <a:xfrm>
            <a:off x="152400" y="1828800"/>
            <a:ext cx="4876800" cy="1038225"/>
          </a:xfrm>
          <a:prstGeom prst="rect">
            <a:avLst/>
          </a:prstGeom>
          <a:noFill/>
          <a:ln w="9525">
            <a:noFill/>
            <a:miter lim="800000"/>
            <a:headEnd/>
            <a:tailEnd/>
          </a:ln>
          <a:effectLst/>
        </p:spPr>
      </p:pic>
      <p:sp>
        <p:nvSpPr>
          <p:cNvPr id="12" name="Right Arrow 11"/>
          <p:cNvSpPr/>
          <p:nvPr/>
        </p:nvSpPr>
        <p:spPr>
          <a:xfrm>
            <a:off x="4724400" y="1752600"/>
            <a:ext cx="2286000" cy="6096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143000" y="2438400"/>
            <a:ext cx="762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4419600" y="4191000"/>
            <a:ext cx="2590800" cy="609600"/>
          </a:xfrm>
          <a:prstGeom prst="rightArrow">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9600" y="3962400"/>
            <a:ext cx="3733800" cy="1631216"/>
          </a:xfrm>
          <a:prstGeom prst="rect">
            <a:avLst/>
          </a:prstGeom>
          <a:noFill/>
          <a:ln>
            <a:solidFill>
              <a:srgbClr val="000099"/>
            </a:solidFill>
          </a:ln>
        </p:spPr>
        <p:txBody>
          <a:bodyPr wrap="square" rtlCol="0">
            <a:spAutoFit/>
          </a:bodyPr>
          <a:lstStyle/>
          <a:p>
            <a:r>
              <a:rPr lang="en-US" sz="2000" dirty="0" smtClean="0">
                <a:solidFill>
                  <a:srgbClr val="000099"/>
                </a:solidFill>
              </a:rPr>
              <a:t>District Grants</a:t>
            </a:r>
          </a:p>
          <a:p>
            <a:r>
              <a:rPr lang="en-US" sz="2000" dirty="0" smtClean="0">
                <a:solidFill>
                  <a:srgbClr val="000099"/>
                </a:solidFill>
              </a:rPr>
              <a:t>Global Grants</a:t>
            </a:r>
          </a:p>
          <a:p>
            <a:r>
              <a:rPr lang="en-US" sz="2000" dirty="0" smtClean="0">
                <a:solidFill>
                  <a:srgbClr val="000099"/>
                </a:solidFill>
              </a:rPr>
              <a:t>Scale Grants</a:t>
            </a:r>
          </a:p>
          <a:p>
            <a:r>
              <a:rPr lang="en-US" sz="2000" dirty="0" smtClean="0">
                <a:solidFill>
                  <a:srgbClr val="000099"/>
                </a:solidFill>
              </a:rPr>
              <a:t>Disaster Response Grants [Funds]</a:t>
            </a:r>
          </a:p>
          <a:p>
            <a:r>
              <a:rPr lang="en-US" sz="2000" dirty="0" smtClean="0">
                <a:solidFill>
                  <a:srgbClr val="000099"/>
                </a:solidFill>
              </a:rPr>
              <a:t>Grant for Travel</a:t>
            </a:r>
            <a:endParaRPr lang="en-US" sz="2000" dirty="0">
              <a:solidFill>
                <a:srgbClr val="000099"/>
              </a:solidFill>
            </a:endParaRPr>
          </a:p>
        </p:txBody>
      </p:sp>
      <p:pic>
        <p:nvPicPr>
          <p:cNvPr id="37890" name="Picture 2" descr="Image associée"/>
          <p:cNvPicPr>
            <a:picLocks noChangeAspect="1" noChangeArrowheads="1"/>
          </p:cNvPicPr>
          <p:nvPr/>
        </p:nvPicPr>
        <p:blipFill>
          <a:blip r:embed="rId4"/>
          <a:srcRect/>
          <a:stretch>
            <a:fillRect/>
          </a:stretch>
        </p:blipFill>
        <p:spPr bwMode="auto">
          <a:xfrm>
            <a:off x="990600" y="3124200"/>
            <a:ext cx="3119326" cy="3124200"/>
          </a:xfrm>
          <a:prstGeom prst="rect">
            <a:avLst/>
          </a:prstGeom>
          <a:noFill/>
        </p:spPr>
      </p:pic>
      <p:sp>
        <p:nvSpPr>
          <p:cNvPr id="14" name="Rectangle 13"/>
          <p:cNvSpPr/>
          <p:nvPr/>
        </p:nvSpPr>
        <p:spPr>
          <a:xfrm>
            <a:off x="7086600" y="525780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37890"/>
                                        </p:tgtEl>
                                        <p:attrNameLst>
                                          <p:attrName>style.visibility</p:attrName>
                                        </p:attrNameLst>
                                      </p:cBhvr>
                                      <p:to>
                                        <p:strVal val="visible"/>
                                      </p:to>
                                    </p:set>
                                    <p:animEffect transition="in" filter="diamond(in)">
                                      <p:cBhvr>
                                        <p:cTn id="15" dur="2000"/>
                                        <p:tgtEl>
                                          <p:spTgt spid="3789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dirty="0" smtClean="0">
                <a:solidFill>
                  <a:srgbClr val="C00000"/>
                </a:solidFill>
              </a:rPr>
              <a:t>Resources</a:t>
            </a:r>
            <a:endParaRPr lang="en-US" dirty="0">
              <a:solidFill>
                <a:srgbClr val="C00000"/>
              </a:solidFill>
            </a:endParaRPr>
          </a:p>
        </p:txBody>
      </p:sp>
      <p:sp>
        <p:nvSpPr>
          <p:cNvPr id="3" name="Content Placeholder 2"/>
          <p:cNvSpPr>
            <a:spLocks noGrp="1"/>
          </p:cNvSpPr>
          <p:nvPr>
            <p:ph idx="1"/>
          </p:nvPr>
        </p:nvSpPr>
        <p:spPr>
          <a:xfrm>
            <a:off x="304800" y="990600"/>
            <a:ext cx="8458200" cy="685800"/>
          </a:xfrm>
        </p:spPr>
        <p:txBody>
          <a:bodyPr/>
          <a:lstStyle/>
          <a:p>
            <a:pPr>
              <a:buNone/>
            </a:pPr>
            <a:r>
              <a:rPr lang="en-US" dirty="0" smtClean="0">
                <a:hlinkClick r:id="rId3"/>
              </a:rPr>
              <a:t>https://my.rotary.org/en/take-action/apply-grants</a:t>
            </a:r>
            <a:r>
              <a:rPr lang="en-US" dirty="0" smtClean="0"/>
              <a:t> </a:t>
            </a:r>
            <a:endParaRPr lang="en-US" dirty="0"/>
          </a:p>
        </p:txBody>
      </p:sp>
      <p:sp>
        <p:nvSpPr>
          <p:cNvPr id="4" name="TextBox 3"/>
          <p:cNvSpPr txBox="1"/>
          <p:nvPr/>
        </p:nvSpPr>
        <p:spPr>
          <a:xfrm>
            <a:off x="2362200" y="2209800"/>
            <a:ext cx="3962400" cy="369332"/>
          </a:xfrm>
          <a:prstGeom prst="rect">
            <a:avLst/>
          </a:prstGeom>
          <a:noFill/>
          <a:ln>
            <a:solidFill>
              <a:srgbClr val="FF0000"/>
            </a:solidFill>
          </a:ln>
        </p:spPr>
        <p:txBody>
          <a:bodyPr wrap="square" rtlCol="0">
            <a:spAutoFit/>
          </a:bodyPr>
          <a:lstStyle/>
          <a:p>
            <a:pPr algn="ctr"/>
            <a:r>
              <a:rPr lang="en-US" dirty="0" smtClean="0"/>
              <a:t>How to go there?</a:t>
            </a:r>
            <a:endParaRPr lang="en-US" dirty="0"/>
          </a:p>
        </p:txBody>
      </p:sp>
      <p:sp>
        <p:nvSpPr>
          <p:cNvPr id="5" name="TextBox 4"/>
          <p:cNvSpPr txBox="1"/>
          <p:nvPr/>
        </p:nvSpPr>
        <p:spPr>
          <a:xfrm>
            <a:off x="533400" y="2895600"/>
            <a:ext cx="3124200" cy="646331"/>
          </a:xfrm>
          <a:prstGeom prst="rect">
            <a:avLst/>
          </a:prstGeom>
          <a:noFill/>
          <a:ln>
            <a:solidFill>
              <a:srgbClr val="FF0000"/>
            </a:solidFill>
          </a:ln>
        </p:spPr>
        <p:txBody>
          <a:bodyPr wrap="square" rtlCol="0">
            <a:spAutoFit/>
          </a:bodyPr>
          <a:lstStyle/>
          <a:p>
            <a:pPr algn="ctr"/>
            <a:r>
              <a:rPr lang="en-US" dirty="0" smtClean="0"/>
              <a:t>My Rotary </a:t>
            </a:r>
            <a:r>
              <a:rPr lang="en-US" dirty="0" smtClean="0">
                <a:sym typeface="Wingdings" pitchFamily="2" charset="2"/>
              </a:rPr>
              <a:t> Take action Apply for Grants</a:t>
            </a:r>
            <a:endParaRPr lang="en-US" dirty="0"/>
          </a:p>
        </p:txBody>
      </p:sp>
      <p:pic>
        <p:nvPicPr>
          <p:cNvPr id="1026" name="Picture 2"/>
          <p:cNvPicPr>
            <a:picLocks noChangeAspect="1" noChangeArrowheads="1"/>
          </p:cNvPicPr>
          <p:nvPr/>
        </p:nvPicPr>
        <p:blipFill>
          <a:blip r:embed="rId4"/>
          <a:srcRect/>
          <a:stretch>
            <a:fillRect/>
          </a:stretch>
        </p:blipFill>
        <p:spPr bwMode="auto">
          <a:xfrm>
            <a:off x="0" y="3810000"/>
            <a:ext cx="4343400" cy="1990331"/>
          </a:xfrm>
          <a:prstGeom prst="rect">
            <a:avLst/>
          </a:prstGeom>
          <a:noFill/>
          <a:ln w="9525">
            <a:noFill/>
            <a:miter lim="800000"/>
            <a:headEnd/>
            <a:tailEnd/>
          </a:ln>
          <a:effectLst/>
        </p:spPr>
      </p:pic>
      <p:sp>
        <p:nvSpPr>
          <p:cNvPr id="7" name="Rectangle 6"/>
          <p:cNvSpPr/>
          <p:nvPr/>
        </p:nvSpPr>
        <p:spPr>
          <a:xfrm>
            <a:off x="2057400" y="4419600"/>
            <a:ext cx="91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81600" y="2895600"/>
            <a:ext cx="3505200" cy="646331"/>
          </a:xfrm>
          <a:prstGeom prst="rect">
            <a:avLst/>
          </a:prstGeom>
          <a:noFill/>
          <a:ln>
            <a:solidFill>
              <a:srgbClr val="FF0000"/>
            </a:solidFill>
          </a:ln>
        </p:spPr>
        <p:txBody>
          <a:bodyPr wrap="square" rtlCol="0">
            <a:spAutoFit/>
          </a:bodyPr>
          <a:lstStyle/>
          <a:p>
            <a:pPr algn="ctr"/>
            <a:r>
              <a:rPr lang="en-US" dirty="0" smtClean="0"/>
              <a:t>My Rotary </a:t>
            </a:r>
            <a:r>
              <a:rPr lang="en-US" dirty="0" smtClean="0">
                <a:sym typeface="Wingdings" pitchFamily="2" charset="2"/>
              </a:rPr>
              <a:t> Rotary Foundation Apply for Grants</a:t>
            </a:r>
            <a:endParaRPr lang="en-US" dirty="0"/>
          </a:p>
        </p:txBody>
      </p:sp>
      <p:pic>
        <p:nvPicPr>
          <p:cNvPr id="1027" name="Picture 3"/>
          <p:cNvPicPr>
            <a:picLocks noChangeAspect="1" noChangeArrowheads="1"/>
          </p:cNvPicPr>
          <p:nvPr/>
        </p:nvPicPr>
        <p:blipFill>
          <a:blip r:embed="rId5"/>
          <a:srcRect/>
          <a:stretch>
            <a:fillRect/>
          </a:stretch>
        </p:blipFill>
        <p:spPr bwMode="auto">
          <a:xfrm>
            <a:off x="4953000" y="3810000"/>
            <a:ext cx="4038600" cy="1800225"/>
          </a:xfrm>
          <a:prstGeom prst="rect">
            <a:avLst/>
          </a:prstGeom>
          <a:noFill/>
          <a:ln w="9525">
            <a:noFill/>
            <a:miter lim="800000"/>
            <a:headEnd/>
            <a:tailEnd/>
          </a:ln>
          <a:effectLst/>
        </p:spPr>
      </p:pic>
      <p:sp>
        <p:nvSpPr>
          <p:cNvPr id="10" name="Rectangle 9"/>
          <p:cNvSpPr/>
          <p:nvPr/>
        </p:nvSpPr>
        <p:spPr>
          <a:xfrm>
            <a:off x="5029200" y="4648200"/>
            <a:ext cx="91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7315200" y="3733800"/>
            <a:ext cx="304800" cy="6096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85800" y="3581400"/>
            <a:ext cx="304800" cy="6096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62000" y="4343400"/>
            <a:ext cx="1219200" cy="3810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Up Arrow 14"/>
          <p:cNvSpPr/>
          <p:nvPr/>
        </p:nvSpPr>
        <p:spPr>
          <a:xfrm>
            <a:off x="3962400" y="2743200"/>
            <a:ext cx="914400" cy="685800"/>
          </a:xfrm>
          <a:prstGeom prst="leftRigh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flipH="1">
            <a:off x="5943600" y="4572000"/>
            <a:ext cx="1600200" cy="4572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dirty="0" smtClean="0">
                <a:solidFill>
                  <a:srgbClr val="000099"/>
                </a:solidFill>
              </a:rPr>
              <a:t>Resources:</a:t>
            </a:r>
            <a:endParaRPr lang="en-US" dirty="0">
              <a:solidFill>
                <a:srgbClr val="000099"/>
              </a:solidFill>
            </a:endParaRPr>
          </a:p>
        </p:txBody>
      </p:sp>
      <p:sp>
        <p:nvSpPr>
          <p:cNvPr id="3" name="Content Placeholder 2"/>
          <p:cNvSpPr>
            <a:spLocks noGrp="1"/>
          </p:cNvSpPr>
          <p:nvPr>
            <p:ph idx="1"/>
          </p:nvPr>
        </p:nvSpPr>
        <p:spPr>
          <a:xfrm>
            <a:off x="304800" y="914400"/>
            <a:ext cx="8458200" cy="685800"/>
          </a:xfrm>
        </p:spPr>
        <p:txBody>
          <a:bodyPr/>
          <a:lstStyle/>
          <a:p>
            <a:pPr>
              <a:buNone/>
            </a:pPr>
            <a:r>
              <a:rPr lang="en-US" dirty="0" smtClean="0">
                <a:hlinkClick r:id="rId3"/>
              </a:rPr>
              <a:t>https://my.rotary.org/en/take-action/apply-grants</a:t>
            </a:r>
            <a:r>
              <a:rPr lang="en-US" dirty="0" smtClean="0"/>
              <a:t> </a:t>
            </a:r>
            <a:endParaRPr lang="en-US" dirty="0"/>
          </a:p>
        </p:txBody>
      </p:sp>
      <p:sp>
        <p:nvSpPr>
          <p:cNvPr id="4" name="TextBox 3"/>
          <p:cNvSpPr txBox="1"/>
          <p:nvPr/>
        </p:nvSpPr>
        <p:spPr>
          <a:xfrm>
            <a:off x="2362200" y="2209800"/>
            <a:ext cx="3962400" cy="400110"/>
          </a:xfrm>
          <a:prstGeom prst="rect">
            <a:avLst/>
          </a:prstGeom>
          <a:noFill/>
          <a:ln>
            <a:solidFill>
              <a:srgbClr val="FF0000"/>
            </a:solidFill>
          </a:ln>
        </p:spPr>
        <p:txBody>
          <a:bodyPr wrap="square" rtlCol="0">
            <a:spAutoFit/>
          </a:bodyPr>
          <a:lstStyle/>
          <a:p>
            <a:pPr algn="ctr"/>
            <a:r>
              <a:rPr lang="en-US" sz="2000" b="1" dirty="0" smtClean="0">
                <a:solidFill>
                  <a:srgbClr val="FF0000"/>
                </a:solidFill>
              </a:rPr>
              <a:t>How to go there?</a:t>
            </a:r>
            <a:endParaRPr lang="en-US" sz="2000" b="1" dirty="0">
              <a:solidFill>
                <a:srgbClr val="FF0000"/>
              </a:solidFill>
            </a:endParaRPr>
          </a:p>
        </p:txBody>
      </p:sp>
      <p:sp>
        <p:nvSpPr>
          <p:cNvPr id="5" name="TextBox 4"/>
          <p:cNvSpPr txBox="1"/>
          <p:nvPr/>
        </p:nvSpPr>
        <p:spPr>
          <a:xfrm>
            <a:off x="533400" y="2895600"/>
            <a:ext cx="3124200" cy="646331"/>
          </a:xfrm>
          <a:prstGeom prst="rect">
            <a:avLst/>
          </a:prstGeom>
          <a:noFill/>
          <a:ln>
            <a:solidFill>
              <a:srgbClr val="FF0000"/>
            </a:solidFill>
          </a:ln>
        </p:spPr>
        <p:txBody>
          <a:bodyPr wrap="square" rtlCol="0">
            <a:spAutoFit/>
          </a:bodyPr>
          <a:lstStyle/>
          <a:p>
            <a:pPr algn="ctr"/>
            <a:r>
              <a:rPr lang="en-US" dirty="0" smtClean="0"/>
              <a:t>My Rotary </a:t>
            </a:r>
            <a:r>
              <a:rPr lang="en-US" dirty="0" smtClean="0">
                <a:sym typeface="Wingdings" pitchFamily="2" charset="2"/>
              </a:rPr>
              <a:t> Take action Apply for Grants</a:t>
            </a:r>
            <a:endParaRPr lang="en-US" dirty="0"/>
          </a:p>
        </p:txBody>
      </p:sp>
      <p:pic>
        <p:nvPicPr>
          <p:cNvPr id="1026" name="Picture 2"/>
          <p:cNvPicPr>
            <a:picLocks noChangeAspect="1" noChangeArrowheads="1"/>
          </p:cNvPicPr>
          <p:nvPr/>
        </p:nvPicPr>
        <p:blipFill>
          <a:blip r:embed="rId4"/>
          <a:srcRect/>
          <a:stretch>
            <a:fillRect/>
          </a:stretch>
        </p:blipFill>
        <p:spPr bwMode="auto">
          <a:xfrm>
            <a:off x="0" y="3810000"/>
            <a:ext cx="4343400" cy="1990331"/>
          </a:xfrm>
          <a:prstGeom prst="rect">
            <a:avLst/>
          </a:prstGeom>
          <a:noFill/>
          <a:ln w="9525">
            <a:noFill/>
            <a:miter lim="800000"/>
            <a:headEnd/>
            <a:tailEnd/>
          </a:ln>
          <a:effectLst/>
        </p:spPr>
      </p:pic>
      <p:sp>
        <p:nvSpPr>
          <p:cNvPr id="7" name="Rectangle 6"/>
          <p:cNvSpPr/>
          <p:nvPr/>
        </p:nvSpPr>
        <p:spPr>
          <a:xfrm>
            <a:off x="2057400" y="4419600"/>
            <a:ext cx="91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85800" y="3581400"/>
            <a:ext cx="304800" cy="6096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62000" y="4343400"/>
            <a:ext cx="1219200" cy="3810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Up Arrow 14"/>
          <p:cNvSpPr/>
          <p:nvPr/>
        </p:nvSpPr>
        <p:spPr>
          <a:xfrm>
            <a:off x="3962400" y="2743200"/>
            <a:ext cx="914400" cy="685800"/>
          </a:xfrm>
          <a:prstGeom prst="leftRigh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971800" y="4724400"/>
            <a:ext cx="2514600" cy="3810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5"/>
          <a:srcRect/>
          <a:stretch>
            <a:fillRect/>
          </a:stretch>
        </p:blipFill>
        <p:spPr bwMode="auto">
          <a:xfrm>
            <a:off x="5715000" y="3200400"/>
            <a:ext cx="2364154" cy="3352800"/>
          </a:xfrm>
          <a:prstGeom prst="rect">
            <a:avLst/>
          </a:prstGeom>
          <a:noFill/>
          <a:ln w="9525">
            <a:solidFill>
              <a:srgbClr val="FF0000"/>
            </a:solidFill>
            <a:miter lim="800000"/>
            <a:headEnd/>
            <a:tailEnd/>
          </a:ln>
          <a:effectLst/>
        </p:spPr>
      </p:pic>
      <p:sp>
        <p:nvSpPr>
          <p:cNvPr id="19" name="7-Point Star 18"/>
          <p:cNvSpPr/>
          <p:nvPr/>
        </p:nvSpPr>
        <p:spPr>
          <a:xfrm>
            <a:off x="5715000" y="4267200"/>
            <a:ext cx="152400" cy="152400"/>
          </a:xfrm>
          <a:prstGeom prst="star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7-Point Star 19"/>
          <p:cNvSpPr/>
          <p:nvPr/>
        </p:nvSpPr>
        <p:spPr>
          <a:xfrm>
            <a:off x="5715000" y="4572000"/>
            <a:ext cx="152400" cy="152400"/>
          </a:xfrm>
          <a:prstGeom prst="star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7-Point Star 20"/>
          <p:cNvSpPr/>
          <p:nvPr/>
        </p:nvSpPr>
        <p:spPr>
          <a:xfrm>
            <a:off x="5715000" y="4953000"/>
            <a:ext cx="152400" cy="152400"/>
          </a:xfrm>
          <a:prstGeom prst="star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7-Point Star 21"/>
          <p:cNvSpPr/>
          <p:nvPr/>
        </p:nvSpPr>
        <p:spPr>
          <a:xfrm>
            <a:off x="5715000" y="5638800"/>
            <a:ext cx="152400" cy="152400"/>
          </a:xfrm>
          <a:prstGeom prst="star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7-Point Star 22"/>
          <p:cNvSpPr/>
          <p:nvPr/>
        </p:nvSpPr>
        <p:spPr>
          <a:xfrm>
            <a:off x="5715000" y="5943600"/>
            <a:ext cx="152400" cy="152400"/>
          </a:xfrm>
          <a:prstGeom prst="star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229600" y="4800600"/>
            <a:ext cx="609600" cy="461665"/>
          </a:xfrm>
          <a:prstGeom prst="rect">
            <a:avLst/>
          </a:prstGeom>
          <a:noFill/>
          <a:ln>
            <a:solidFill>
              <a:srgbClr val="FF0000"/>
            </a:solidFill>
          </a:ln>
        </p:spPr>
        <p:txBody>
          <a:bodyPr wrap="square" rtlCol="0">
            <a:spAutoFit/>
          </a:bodyPr>
          <a:lstStyle/>
          <a:p>
            <a:pPr algn="ctr"/>
            <a:r>
              <a:rPr lang="en-US" sz="1200" b="1" dirty="0" smtClean="0">
                <a:solidFill>
                  <a:srgbClr val="FF0000"/>
                </a:solidFill>
              </a:rPr>
              <a:t>5</a:t>
            </a:r>
          </a:p>
          <a:p>
            <a:pPr algn="ctr"/>
            <a:r>
              <a:rPr lang="en-US" sz="1200" b="1" dirty="0" smtClean="0">
                <a:solidFill>
                  <a:srgbClr val="FF0000"/>
                </a:solidFill>
              </a:rPr>
              <a:t>Grants</a:t>
            </a:r>
            <a:endParaRPr lang="en-US" sz="1200" b="1" dirty="0">
              <a:solidFill>
                <a:srgbClr val="FF0000"/>
              </a:solidFill>
            </a:endParaRPr>
          </a:p>
        </p:txBody>
      </p:sp>
      <p:cxnSp>
        <p:nvCxnSpPr>
          <p:cNvPr id="26" name="Straight Arrow Connector 25"/>
          <p:cNvCxnSpPr/>
          <p:nvPr/>
        </p:nvCxnSpPr>
        <p:spPr>
          <a:xfrm rot="10800000" flipV="1">
            <a:off x="6934200" y="3429000"/>
            <a:ext cx="16764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6934200" y="5410200"/>
            <a:ext cx="16764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par>
                                <p:cTn id="28" presetID="3"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19800"/>
            <a:ext cx="8229600" cy="563562"/>
          </a:xfrm>
        </p:spPr>
        <p:txBody>
          <a:bodyPr>
            <a:noAutofit/>
          </a:bodyPr>
          <a:lstStyle/>
          <a:p>
            <a:r>
              <a:rPr lang="en-US" sz="2800" dirty="0" smtClean="0">
                <a:hlinkClick r:id="rId2"/>
              </a:rPr>
              <a:t>https://my.rotary.org/en/take-action/apply-grants</a:t>
            </a:r>
            <a:endParaRPr lang="en-US" sz="2800" dirty="0"/>
          </a:p>
        </p:txBody>
      </p:sp>
      <p:pic>
        <p:nvPicPr>
          <p:cNvPr id="10242" name="Picture 2"/>
          <p:cNvPicPr>
            <a:picLocks noChangeAspect="1" noChangeArrowheads="1"/>
          </p:cNvPicPr>
          <p:nvPr/>
        </p:nvPicPr>
        <p:blipFill>
          <a:blip r:embed="rId3"/>
          <a:srcRect/>
          <a:stretch>
            <a:fillRect/>
          </a:stretch>
        </p:blipFill>
        <p:spPr bwMode="auto">
          <a:xfrm>
            <a:off x="533400" y="914400"/>
            <a:ext cx="8001000" cy="4695825"/>
          </a:xfrm>
          <a:prstGeom prst="rect">
            <a:avLst/>
          </a:prstGeom>
          <a:noFill/>
          <a:ln w="9525">
            <a:solidFill>
              <a:srgbClr val="000099"/>
            </a:solidFill>
            <a:miter lim="800000"/>
            <a:headEnd/>
            <a:tailEnd/>
          </a:ln>
          <a:effectLst/>
        </p:spPr>
      </p:pic>
      <p:sp>
        <p:nvSpPr>
          <p:cNvPr id="4" name="Title 1"/>
          <p:cNvSpPr txBox="1">
            <a:spLocks/>
          </p:cNvSpPr>
          <p:nvPr/>
        </p:nvSpPr>
        <p:spPr>
          <a:xfrm>
            <a:off x="533400" y="99492"/>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000099"/>
                </a:solidFill>
              </a:rPr>
              <a:t>Webpage to Apply for Grants_1</a:t>
            </a:r>
            <a:endParaRPr lang="en-US" sz="4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792162"/>
          </a:xfrm>
        </p:spPr>
        <p:txBody>
          <a:bodyPr>
            <a:normAutofit/>
          </a:bodyPr>
          <a:lstStyle/>
          <a:p>
            <a:r>
              <a:rPr lang="en-US" sz="4000" b="1" dirty="0" smtClean="0">
                <a:solidFill>
                  <a:srgbClr val="000099"/>
                </a:solidFill>
              </a:rPr>
              <a:t>Webpage to Apply for Grants_2</a:t>
            </a:r>
            <a:endParaRPr lang="en-US" sz="4000" dirty="0"/>
          </a:p>
        </p:txBody>
      </p:sp>
      <p:pic>
        <p:nvPicPr>
          <p:cNvPr id="11266" name="Picture 2"/>
          <p:cNvPicPr>
            <a:picLocks noChangeAspect="1" noChangeArrowheads="1"/>
          </p:cNvPicPr>
          <p:nvPr/>
        </p:nvPicPr>
        <p:blipFill>
          <a:blip r:embed="rId2"/>
          <a:srcRect/>
          <a:stretch>
            <a:fillRect/>
          </a:stretch>
        </p:blipFill>
        <p:spPr bwMode="auto">
          <a:xfrm>
            <a:off x="685800" y="1447800"/>
            <a:ext cx="8001000" cy="5410200"/>
          </a:xfrm>
          <a:prstGeom prst="rect">
            <a:avLst/>
          </a:prstGeom>
          <a:noFill/>
          <a:ln w="9525">
            <a:solidFill>
              <a:srgbClr val="FF0000"/>
            </a:solid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4724400" y="5486400"/>
            <a:ext cx="3581400" cy="1123950"/>
          </a:xfrm>
          <a:prstGeom prst="rect">
            <a:avLst/>
          </a:prstGeom>
          <a:noFill/>
          <a:ln w="9525">
            <a:solidFill>
              <a:srgbClr val="FF0000"/>
            </a:solidFill>
            <a:miter lim="800000"/>
            <a:headEnd/>
            <a:tailEnd/>
          </a:ln>
          <a:effectLst/>
        </p:spPr>
      </p:pic>
      <p:sp>
        <p:nvSpPr>
          <p:cNvPr id="6" name="TextBox 5"/>
          <p:cNvSpPr txBox="1"/>
          <p:nvPr/>
        </p:nvSpPr>
        <p:spPr>
          <a:xfrm>
            <a:off x="7086600" y="6019800"/>
            <a:ext cx="1143000" cy="461665"/>
          </a:xfrm>
          <a:prstGeom prst="rect">
            <a:avLst/>
          </a:prstGeom>
          <a:noFill/>
          <a:ln>
            <a:solidFill>
              <a:srgbClr val="000099"/>
            </a:solidFill>
          </a:ln>
        </p:spPr>
        <p:txBody>
          <a:bodyPr wrap="square" rtlCol="0">
            <a:spAutoFit/>
          </a:bodyPr>
          <a:lstStyle/>
          <a:p>
            <a:pPr algn="ctr"/>
            <a:r>
              <a:rPr lang="en-US" sz="1200" b="1" dirty="0" smtClean="0">
                <a:solidFill>
                  <a:srgbClr val="FF0000"/>
                </a:solidFill>
              </a:rPr>
              <a:t>Not included into this page</a:t>
            </a:r>
            <a:endParaRPr lang="en-US" sz="1200" b="1" dirty="0">
              <a:solidFill>
                <a:srgbClr val="FF0000"/>
              </a:solidFill>
            </a:endParaRPr>
          </a:p>
        </p:txBody>
      </p:sp>
      <p:sp>
        <p:nvSpPr>
          <p:cNvPr id="7" name="Down Arrow 6"/>
          <p:cNvSpPr/>
          <p:nvPr/>
        </p:nvSpPr>
        <p:spPr>
          <a:xfrm rot="2217306">
            <a:off x="8222286" y="4732111"/>
            <a:ext cx="533400" cy="914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69" y="990600"/>
            <a:ext cx="8229600" cy="847726"/>
          </a:xfrm>
        </p:spPr>
        <p:txBody>
          <a:bodyPr>
            <a:noAutofit/>
          </a:bodyPr>
          <a:lstStyle/>
          <a:p>
            <a:r>
              <a:rPr lang="en-US" sz="7200" dirty="0" smtClean="0">
                <a:solidFill>
                  <a:srgbClr val="FF0000"/>
                </a:solidFill>
              </a:rPr>
              <a:t>Apply for </a:t>
            </a:r>
            <a:r>
              <a:rPr lang="en-US" sz="7200" dirty="0" err="1" smtClean="0">
                <a:solidFill>
                  <a:srgbClr val="FF0000"/>
                </a:solidFill>
              </a:rPr>
              <a:t>GGrs</a:t>
            </a:r>
            <a:r>
              <a:rPr lang="en-US" sz="7200" dirty="0" smtClean="0">
                <a:solidFill>
                  <a:srgbClr val="FF0000"/>
                </a:solidFill>
              </a:rPr>
              <a:t>?</a:t>
            </a:r>
            <a:endParaRPr lang="en-US" sz="7200" dirty="0">
              <a:solidFill>
                <a:srgbClr val="FF0000"/>
              </a:solidFill>
            </a:endParaRPr>
          </a:p>
        </p:txBody>
      </p:sp>
      <p:sp>
        <p:nvSpPr>
          <p:cNvPr id="4" name="Content Placeholder 2"/>
          <p:cNvSpPr txBox="1">
            <a:spLocks/>
          </p:cNvSpPr>
          <p:nvPr/>
        </p:nvSpPr>
        <p:spPr>
          <a:xfrm>
            <a:off x="457200" y="3048000"/>
            <a:ext cx="8229600" cy="1600200"/>
          </a:xfrm>
          <a:prstGeom prst="rect">
            <a:avLst/>
          </a:prstGeom>
          <a:ln>
            <a:solidFill>
              <a:srgbClr val="FF0000"/>
            </a:solidFill>
          </a:ln>
        </p:spPr>
        <p:txBody>
          <a:bodyPr vert="horz" lIns="91440" tIns="45720" rIns="91440" bIns="45720" rtlCol="0">
            <a:norm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000099"/>
                </a:solidFill>
                <a:effectLst/>
                <a:uLnTx/>
                <a:uFillTx/>
                <a:latin typeface="+mn-lt"/>
                <a:ea typeface="+mn-ea"/>
                <a:cs typeface="+mn-cs"/>
              </a:rPr>
              <a:t>You apply </a:t>
            </a:r>
            <a:r>
              <a:rPr kumimoji="0" lang="en-US" sz="3200" b="1" i="0" u="none" strike="noStrike" kern="1200" cap="none" spc="0" normalizeH="0" baseline="0" noProof="0" dirty="0" smtClean="0">
                <a:ln>
                  <a:noFill/>
                </a:ln>
                <a:solidFill>
                  <a:srgbClr val="FF0000"/>
                </a:solidFill>
                <a:effectLst/>
                <a:uLnTx/>
                <a:uFillTx/>
                <a:latin typeface="+mn-lt"/>
                <a:ea typeface="+mn-ea"/>
                <a:cs typeface="+mn-cs"/>
              </a:rPr>
              <a:t>online</a:t>
            </a:r>
            <a:r>
              <a:rPr kumimoji="0" lang="en-US" sz="3200" b="0" i="0" u="none" strike="noStrike" kern="1200" cap="none" spc="0" normalizeH="0" baseline="0" noProof="0" dirty="0" smtClean="0">
                <a:ln>
                  <a:noFill/>
                </a:ln>
                <a:solidFill>
                  <a:srgbClr val="000099"/>
                </a:solidFill>
                <a:effectLst/>
                <a:uLnTx/>
                <a:uFillTx/>
                <a:latin typeface="+mn-lt"/>
                <a:ea typeface="+mn-ea"/>
                <a:cs typeface="+mn-cs"/>
              </a:rPr>
              <a:t> Grants Center on </a:t>
            </a:r>
            <a:r>
              <a:rPr kumimoji="0" lang="en-US" sz="3200" b="0" i="0" u="none" strike="noStrike" kern="1200" cap="none" spc="0" normalizeH="0" baseline="0" noProof="0" dirty="0" smtClean="0">
                <a:ln>
                  <a:noFill/>
                </a:ln>
                <a:solidFill>
                  <a:srgbClr val="000099"/>
                </a:solidFill>
                <a:effectLst/>
                <a:uLnTx/>
                <a:uFillTx/>
                <a:latin typeface="+mn-lt"/>
                <a:ea typeface="+mn-ea"/>
                <a:cs typeface="+mn-cs"/>
                <a:hlinkClick r:id="rId3"/>
              </a:rPr>
              <a:t>www.rotary.org</a:t>
            </a:r>
            <a:r>
              <a:rPr kumimoji="0" lang="en-US" sz="3200" b="0" i="0" u="none" strike="noStrike" kern="1200" cap="none" spc="0" normalizeH="0" baseline="0" noProof="0" dirty="0" smtClean="0">
                <a:ln>
                  <a:noFill/>
                </a:ln>
                <a:solidFill>
                  <a:srgbClr val="000099"/>
                </a:solidFill>
                <a:effectLst/>
                <a:uLnTx/>
                <a:uFillTx/>
                <a:latin typeface="+mn-lt"/>
                <a:ea typeface="+mn-ea"/>
                <a:cs typeface="+mn-cs"/>
              </a:rPr>
              <a:t> </a:t>
            </a:r>
            <a:r>
              <a:rPr kumimoji="0" lang="en-US" sz="3200" b="0" i="0" u="none" strike="noStrike" kern="1200" cap="none" spc="0" normalizeH="0" baseline="0" noProof="0" dirty="0" smtClean="0">
                <a:ln>
                  <a:noFill/>
                </a:ln>
                <a:solidFill>
                  <a:srgbClr val="000099"/>
                </a:solidFill>
                <a:effectLst/>
                <a:uLnTx/>
                <a:uFillTx/>
                <a:latin typeface="+mn-lt"/>
                <a:ea typeface="+mn-ea"/>
                <a:cs typeface="+mn-cs"/>
                <a:sym typeface="Wingdings" pitchFamily="2" charset="2"/>
              </a:rPr>
              <a:t> My Rotary  Grants</a:t>
            </a:r>
            <a:endParaRPr kumimoji="0" lang="en-US" sz="3200" b="0" i="0" u="none" strike="noStrike" kern="1200" cap="none" spc="0" normalizeH="0" baseline="0" noProof="0" dirty="0">
              <a:ln>
                <a:noFill/>
              </a:ln>
              <a:solidFill>
                <a:srgbClr val="000099"/>
              </a:solidFill>
              <a:effectLst/>
              <a:uLnTx/>
              <a:uFillTx/>
              <a:latin typeface="+mn-lt"/>
              <a:ea typeface="+mn-ea"/>
              <a:cs typeface="+mn-cs"/>
            </a:endParaRPr>
          </a:p>
        </p:txBody>
      </p:sp>
      <p:sp>
        <p:nvSpPr>
          <p:cNvPr id="3" name="Rectangle 2"/>
          <p:cNvSpPr/>
          <p:nvPr/>
        </p:nvSpPr>
        <p:spPr>
          <a:xfrm rot="18381760">
            <a:off x="-13449" y="721646"/>
            <a:ext cx="1876796" cy="584775"/>
          </a:xfrm>
          <a:prstGeom prst="rect">
            <a:avLst/>
          </a:prstGeom>
          <a:ln>
            <a:solidFill>
              <a:srgbClr val="0000CC"/>
            </a:solidFill>
          </a:ln>
        </p:spPr>
        <p:txBody>
          <a:bodyPr wrap="none">
            <a:spAutoFit/>
          </a:bodyPr>
          <a:lstStyle/>
          <a:p>
            <a:r>
              <a:rPr lang="en-US" sz="3200" b="1" dirty="0">
                <a:solidFill>
                  <a:srgbClr val="0000CC"/>
                </a:solidFill>
              </a:rPr>
              <a:t>Where to </a:t>
            </a:r>
          </a:p>
        </p:txBody>
      </p:sp>
    </p:spTree>
    <p:extLst>
      <p:ext uri="{BB962C8B-B14F-4D97-AF65-F5344CB8AC3E}">
        <p14:creationId xmlns:p14="http://schemas.microsoft.com/office/powerpoint/2010/main" xmlns="" val="724303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838200" y="381000"/>
            <a:ext cx="7524750" cy="6238875"/>
          </a:xfrm>
          <a:prstGeom prst="rect">
            <a:avLst/>
          </a:prstGeom>
          <a:noFill/>
          <a:ln w="9525">
            <a:noFill/>
            <a:miter lim="800000"/>
            <a:headEnd/>
            <a:tailEnd/>
          </a:ln>
          <a:effectLst/>
        </p:spPr>
      </p:pic>
      <p:sp>
        <p:nvSpPr>
          <p:cNvPr id="5" name="Right Arrow 4"/>
          <p:cNvSpPr/>
          <p:nvPr/>
        </p:nvSpPr>
        <p:spPr>
          <a:xfrm>
            <a:off x="0" y="228600"/>
            <a:ext cx="978408" cy="637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6800" y="304800"/>
            <a:ext cx="1676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0600" y="5638800"/>
            <a:ext cx="2667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0" y="5638800"/>
            <a:ext cx="914400" cy="637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6200" y="990600"/>
            <a:ext cx="533400" cy="457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486278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752600" y="228600"/>
            <a:ext cx="5257800" cy="3546648"/>
          </a:xfrm>
          <a:prstGeom prst="rect">
            <a:avLst/>
          </a:prstGeom>
          <a:noFill/>
          <a:ln w="9525">
            <a:solidFill>
              <a:schemeClr val="tx1"/>
            </a:solid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752600" y="3810000"/>
            <a:ext cx="5257801" cy="2514600"/>
          </a:xfrm>
          <a:prstGeom prst="rect">
            <a:avLst/>
          </a:prstGeom>
          <a:noFill/>
          <a:ln w="9525">
            <a:solidFill>
              <a:schemeClr val="tx1"/>
            </a:solidFill>
            <a:miter lim="800000"/>
            <a:headEnd/>
            <a:tailEnd/>
          </a:ln>
          <a:effectLst/>
        </p:spPr>
      </p:pic>
      <p:sp>
        <p:nvSpPr>
          <p:cNvPr id="6" name="Rectangle 5"/>
          <p:cNvSpPr/>
          <p:nvPr/>
        </p:nvSpPr>
        <p:spPr>
          <a:xfrm>
            <a:off x="6781800" y="1219200"/>
            <a:ext cx="2286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295400" y="2741612"/>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95400" y="2362200"/>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828800" y="2971800"/>
            <a:ext cx="20574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828800" y="1676400"/>
            <a:ext cx="9144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6781800" y="2362200"/>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00" y="2133600"/>
            <a:ext cx="1295400" cy="400110"/>
          </a:xfrm>
          <a:prstGeom prst="rect">
            <a:avLst/>
          </a:prstGeom>
          <a:noFill/>
          <a:ln>
            <a:solidFill>
              <a:srgbClr val="FF0000"/>
            </a:solidFill>
          </a:ln>
        </p:spPr>
        <p:txBody>
          <a:bodyPr wrap="square" rtlCol="0">
            <a:spAutoFit/>
          </a:bodyPr>
          <a:lstStyle/>
          <a:p>
            <a:pPr algn="ctr"/>
            <a:r>
              <a:rPr lang="en-US" sz="2000" b="1" dirty="0" smtClean="0">
                <a:solidFill>
                  <a:srgbClr val="FF0000"/>
                </a:solidFill>
              </a:rPr>
              <a:t>RCs</a:t>
            </a:r>
            <a:endParaRPr lang="en-US" sz="2000" b="1" dirty="0">
              <a:solidFill>
                <a:srgbClr val="FF0000"/>
              </a:solidFill>
            </a:endParaRPr>
          </a:p>
        </p:txBody>
      </p:sp>
      <p:sp>
        <p:nvSpPr>
          <p:cNvPr id="15" name="TextBox 14"/>
          <p:cNvSpPr txBox="1"/>
          <p:nvPr/>
        </p:nvSpPr>
        <p:spPr>
          <a:xfrm>
            <a:off x="7620000" y="2667000"/>
            <a:ext cx="1295400" cy="400110"/>
          </a:xfrm>
          <a:prstGeom prst="rect">
            <a:avLst/>
          </a:prstGeom>
          <a:noFill/>
          <a:ln>
            <a:solidFill>
              <a:srgbClr val="FF0000"/>
            </a:solidFill>
          </a:ln>
        </p:spPr>
        <p:txBody>
          <a:bodyPr wrap="square" rtlCol="0">
            <a:spAutoFit/>
          </a:bodyPr>
          <a:lstStyle/>
          <a:p>
            <a:pPr algn="ctr"/>
            <a:r>
              <a:rPr lang="en-US" sz="2000" b="1" dirty="0" smtClean="0">
                <a:solidFill>
                  <a:srgbClr val="FF0000"/>
                </a:solidFill>
              </a:rPr>
              <a:t>DGs</a:t>
            </a:r>
            <a:endParaRPr lang="en-US" sz="2000" b="1" dirty="0">
              <a:solidFill>
                <a:srgbClr val="FF0000"/>
              </a:solidFill>
            </a:endParaRPr>
          </a:p>
        </p:txBody>
      </p:sp>
      <p:cxnSp>
        <p:nvCxnSpPr>
          <p:cNvPr id="16" name="Straight Arrow Connector 15"/>
          <p:cNvCxnSpPr/>
          <p:nvPr/>
        </p:nvCxnSpPr>
        <p:spPr>
          <a:xfrm>
            <a:off x="6781800" y="2819400"/>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4200" y="4648200"/>
            <a:ext cx="838200" cy="600164"/>
          </a:xfrm>
          <a:prstGeom prst="rect">
            <a:avLst/>
          </a:prstGeom>
          <a:noFill/>
          <a:ln>
            <a:solidFill>
              <a:srgbClr val="FF0000"/>
            </a:solidFill>
          </a:ln>
        </p:spPr>
        <p:txBody>
          <a:bodyPr wrap="square" rtlCol="0">
            <a:spAutoFit/>
          </a:bodyPr>
          <a:lstStyle/>
          <a:p>
            <a:pPr algn="ctr"/>
            <a:r>
              <a:rPr lang="en-US" sz="1100" b="1" dirty="0" smtClean="0">
                <a:solidFill>
                  <a:srgbClr val="000099"/>
                </a:solidFill>
              </a:rPr>
              <a:t>Officers clubs and Districts</a:t>
            </a:r>
            <a:endParaRPr lang="en-US" sz="1100" b="1" dirty="0">
              <a:solidFill>
                <a:srgbClr val="000099"/>
              </a:solidFill>
            </a:endParaRPr>
          </a:p>
        </p:txBody>
      </p:sp>
      <p:sp>
        <p:nvSpPr>
          <p:cNvPr id="18" name="TextBox 17"/>
          <p:cNvSpPr txBox="1"/>
          <p:nvPr/>
        </p:nvSpPr>
        <p:spPr>
          <a:xfrm>
            <a:off x="4114800" y="4648200"/>
            <a:ext cx="838200" cy="600164"/>
          </a:xfrm>
          <a:prstGeom prst="rect">
            <a:avLst/>
          </a:prstGeom>
          <a:noFill/>
          <a:ln>
            <a:solidFill>
              <a:srgbClr val="FF0000"/>
            </a:solidFill>
          </a:ln>
        </p:spPr>
        <p:txBody>
          <a:bodyPr wrap="square" rtlCol="0">
            <a:spAutoFit/>
          </a:bodyPr>
          <a:lstStyle/>
          <a:p>
            <a:pPr algn="ctr"/>
            <a:r>
              <a:rPr lang="en-US" sz="1100" b="1" dirty="0" smtClean="0">
                <a:solidFill>
                  <a:srgbClr val="000099"/>
                </a:solidFill>
              </a:rPr>
              <a:t>Lock your application online</a:t>
            </a:r>
            <a:endParaRPr lang="en-US" sz="1100" b="1" dirty="0">
              <a:solidFill>
                <a:srgbClr val="000099"/>
              </a:solidFill>
            </a:endParaRPr>
          </a:p>
        </p:txBody>
      </p:sp>
      <p:sp>
        <p:nvSpPr>
          <p:cNvPr id="19" name="TextBox 18"/>
          <p:cNvSpPr txBox="1"/>
          <p:nvPr/>
        </p:nvSpPr>
        <p:spPr>
          <a:xfrm>
            <a:off x="5105400" y="4648200"/>
            <a:ext cx="914400" cy="600164"/>
          </a:xfrm>
          <a:prstGeom prst="rect">
            <a:avLst/>
          </a:prstGeom>
          <a:noFill/>
          <a:ln>
            <a:solidFill>
              <a:srgbClr val="FF0000"/>
            </a:solidFill>
          </a:ln>
        </p:spPr>
        <p:txBody>
          <a:bodyPr wrap="square" rtlCol="0">
            <a:spAutoFit/>
          </a:bodyPr>
          <a:lstStyle/>
          <a:p>
            <a:pPr algn="ctr"/>
            <a:r>
              <a:rPr lang="en-US" sz="1100" b="1" dirty="0" smtClean="0">
                <a:solidFill>
                  <a:srgbClr val="000099"/>
                </a:solidFill>
              </a:rPr>
              <a:t>Approved by TRF</a:t>
            </a:r>
          </a:p>
          <a:p>
            <a:pPr algn="ctr"/>
            <a:r>
              <a:rPr lang="en-US" sz="1100" b="1" dirty="0" smtClean="0">
                <a:solidFill>
                  <a:srgbClr val="000099"/>
                </a:solidFill>
              </a:rPr>
              <a:t>TRF STAFF </a:t>
            </a:r>
            <a:endParaRPr lang="en-US" sz="1100" b="1" dirty="0">
              <a:solidFill>
                <a:srgbClr val="000099"/>
              </a:solidFill>
            </a:endParaRPr>
          </a:p>
        </p:txBody>
      </p:sp>
      <p:sp>
        <p:nvSpPr>
          <p:cNvPr id="20" name="TextBox 19"/>
          <p:cNvSpPr txBox="1"/>
          <p:nvPr/>
        </p:nvSpPr>
        <p:spPr>
          <a:xfrm>
            <a:off x="2133600" y="4724400"/>
            <a:ext cx="838200" cy="415498"/>
          </a:xfrm>
          <a:prstGeom prst="rect">
            <a:avLst/>
          </a:prstGeom>
          <a:noFill/>
          <a:ln>
            <a:solidFill>
              <a:srgbClr val="FF0000"/>
            </a:solidFill>
          </a:ln>
        </p:spPr>
        <p:txBody>
          <a:bodyPr wrap="square" rtlCol="0">
            <a:spAutoFit/>
          </a:bodyPr>
          <a:lstStyle/>
          <a:p>
            <a:pPr algn="ctr"/>
            <a:r>
              <a:rPr lang="en-US" sz="1050" b="1" dirty="0" smtClean="0">
                <a:solidFill>
                  <a:srgbClr val="0000CC"/>
                </a:solidFill>
              </a:rPr>
              <a:t>TRF Committee</a:t>
            </a:r>
            <a:endParaRPr lang="en-US" sz="1050" b="1" dirty="0">
              <a:solidFill>
                <a:srgbClr val="0000CC"/>
              </a:solidFill>
            </a:endParaRPr>
          </a:p>
        </p:txBody>
      </p:sp>
      <p:cxnSp>
        <p:nvCxnSpPr>
          <p:cNvPr id="22" name="Straight Arrow Connector 21"/>
          <p:cNvCxnSpPr>
            <a:stCxn id="20" idx="1"/>
          </p:cNvCxnSpPr>
          <p:nvPr/>
        </p:nvCxnSpPr>
        <p:spPr>
          <a:xfrm rot="10800000" flipV="1">
            <a:off x="1219200" y="4932148"/>
            <a:ext cx="914400" cy="208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4495800"/>
            <a:ext cx="1219200" cy="923330"/>
          </a:xfrm>
          <a:prstGeom prst="rect">
            <a:avLst/>
          </a:prstGeom>
          <a:noFill/>
          <a:ln>
            <a:solidFill>
              <a:srgbClr val="FF0000"/>
            </a:solidFill>
          </a:ln>
        </p:spPr>
        <p:txBody>
          <a:bodyPr wrap="square" rtlCol="0">
            <a:spAutoFit/>
          </a:bodyPr>
          <a:lstStyle/>
          <a:p>
            <a:pPr algn="ctr"/>
            <a:r>
              <a:rPr lang="en-US" b="1" dirty="0" smtClean="0">
                <a:solidFill>
                  <a:srgbClr val="0000CC"/>
                </a:solidFill>
              </a:rPr>
              <a:t>Where do you find it?</a:t>
            </a:r>
            <a:endParaRPr lang="en-US" b="1" dirty="0">
              <a:solidFill>
                <a:srgbClr val="0000CC"/>
              </a:solidFill>
            </a:endParaRPr>
          </a:p>
        </p:txBody>
      </p:sp>
      <p:pic>
        <p:nvPicPr>
          <p:cNvPr id="2050" name="Picture 2"/>
          <p:cNvPicPr>
            <a:picLocks noChangeAspect="1" noChangeArrowheads="1"/>
          </p:cNvPicPr>
          <p:nvPr/>
        </p:nvPicPr>
        <p:blipFill>
          <a:blip r:embed="rId4"/>
          <a:srcRect/>
          <a:stretch>
            <a:fillRect/>
          </a:stretch>
        </p:blipFill>
        <p:spPr bwMode="auto">
          <a:xfrm>
            <a:off x="0" y="1371600"/>
            <a:ext cx="9144000" cy="4076700"/>
          </a:xfrm>
          <a:prstGeom prst="rect">
            <a:avLst/>
          </a:prstGeom>
          <a:noFill/>
          <a:ln w="9525">
            <a:noFill/>
            <a:miter lim="800000"/>
            <a:headEnd/>
            <a:tailEnd/>
          </a:ln>
          <a:effectLst/>
        </p:spPr>
      </p:pic>
      <p:sp>
        <p:nvSpPr>
          <p:cNvPr id="24" name="Rectangle 23"/>
          <p:cNvSpPr/>
          <p:nvPr/>
        </p:nvSpPr>
        <p:spPr>
          <a:xfrm>
            <a:off x="6934200" y="4648200"/>
            <a:ext cx="2133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5"/>
          <a:srcRect/>
          <a:stretch>
            <a:fillRect/>
          </a:stretch>
        </p:blipFill>
        <p:spPr bwMode="auto">
          <a:xfrm>
            <a:off x="1752600" y="1143000"/>
            <a:ext cx="3971925" cy="5172075"/>
          </a:xfrm>
          <a:prstGeom prst="rect">
            <a:avLst/>
          </a:prstGeom>
          <a:noFill/>
          <a:ln w="9525">
            <a:noFill/>
            <a:miter lim="800000"/>
            <a:headEnd/>
            <a:tailEnd/>
          </a:ln>
          <a:effectLst/>
        </p:spPr>
      </p:pic>
      <p:sp>
        <p:nvSpPr>
          <p:cNvPr id="27" name="Left Arrow 26"/>
          <p:cNvSpPr/>
          <p:nvPr/>
        </p:nvSpPr>
        <p:spPr>
          <a:xfrm>
            <a:off x="5638800" y="4572000"/>
            <a:ext cx="1219200" cy="53340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133600" y="5791200"/>
            <a:ext cx="1371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Elbow Connector 29"/>
          <p:cNvCxnSpPr>
            <a:stCxn id="28" idx="3"/>
          </p:cNvCxnSpPr>
          <p:nvPr/>
        </p:nvCxnSpPr>
        <p:spPr>
          <a:xfrm>
            <a:off x="3505200" y="6019800"/>
            <a:ext cx="990600" cy="609600"/>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95800" y="6400800"/>
            <a:ext cx="4114800" cy="369332"/>
          </a:xfrm>
          <a:prstGeom prst="rect">
            <a:avLst/>
          </a:prstGeom>
          <a:noFill/>
          <a:ln>
            <a:solidFill>
              <a:srgbClr val="FF0000"/>
            </a:solidFill>
          </a:ln>
        </p:spPr>
        <p:txBody>
          <a:bodyPr wrap="square" rtlCol="0">
            <a:spAutoFit/>
          </a:bodyPr>
          <a:lstStyle/>
          <a:p>
            <a:pPr algn="ctr"/>
            <a:r>
              <a:rPr lang="en-US" b="1" dirty="0" smtClean="0">
                <a:solidFill>
                  <a:srgbClr val="0000CC"/>
                </a:solidFill>
              </a:rPr>
              <a:t>Download the newest copy – Sept 2019</a:t>
            </a:r>
            <a:endParaRPr lang="en-US" b="1" dirty="0">
              <a:solidFill>
                <a:srgbClr val="0000CC"/>
              </a:solidFill>
            </a:endParaRPr>
          </a:p>
        </p:txBody>
      </p:sp>
    </p:spTree>
    <p:extLst>
      <p:ext uri="{BB962C8B-B14F-4D97-AF65-F5344CB8AC3E}">
        <p14:creationId xmlns:p14="http://schemas.microsoft.com/office/powerpoint/2010/main" xmlns="" val="42413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nodeType="withEffect">
                                  <p:stCondLst>
                                    <p:cond delay="0"/>
                                  </p:stCondLst>
                                  <p:childTnLst>
                                    <p:set>
                                      <p:cBhvr>
                                        <p:cTn id="32" dur="1" fill="hold">
                                          <p:stCondLst>
                                            <p:cond delay="0"/>
                                          </p:stCondLst>
                                        </p:cTn>
                                        <p:tgtEl>
                                          <p:spTgt spid="2051"/>
                                        </p:tgtEl>
                                        <p:attrNameLst>
                                          <p:attrName>style.visibility</p:attrName>
                                        </p:attrNameLst>
                                      </p:cBhvr>
                                      <p:to>
                                        <p:strVal val="visible"/>
                                      </p:to>
                                    </p:set>
                                    <p:animEffect transition="in" filter="blinds(horizontal)">
                                      <p:cBhvr>
                                        <p:cTn id="33" dur="5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linds(horizont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7" grpId="0" animBg="1"/>
      <p:bldP spid="28" grpId="0" animBg="1"/>
      <p:bldP spid="3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215EC1D1-1F6F-4E02-88E0-68EC7FDF2D7D}"/>
              </a:ext>
            </a:extLst>
          </p:cNvPr>
          <p:cNvSpPr>
            <a:spLocks noGrp="1"/>
          </p:cNvSpPr>
          <p:nvPr>
            <p:ph type="title"/>
          </p:nvPr>
        </p:nvSpPr>
        <p:spPr>
          <a:xfrm>
            <a:off x="457200" y="609600"/>
            <a:ext cx="8229600" cy="1981200"/>
          </a:xfrm>
        </p:spPr>
        <p:txBody>
          <a:bodyPr>
            <a:normAutofit fontScale="90000"/>
          </a:bodyPr>
          <a:lstStyle/>
          <a:p>
            <a:r>
              <a:rPr lang="fr-FR" b="1" dirty="0" smtClean="0">
                <a:solidFill>
                  <a:srgbClr val="FF0000"/>
                </a:solidFill>
              </a:rPr>
              <a:t>How to </a:t>
            </a:r>
            <a:r>
              <a:rPr lang="fr-FR" b="1" dirty="0" err="1" smtClean="0">
                <a:solidFill>
                  <a:srgbClr val="FF0000"/>
                </a:solidFill>
              </a:rPr>
              <a:t>fill</a:t>
            </a:r>
            <a:r>
              <a:rPr lang="fr-FR" b="1" dirty="0" smtClean="0">
                <a:solidFill>
                  <a:srgbClr val="FF0000"/>
                </a:solidFill>
              </a:rPr>
              <a:t> a </a:t>
            </a:r>
            <a:r>
              <a:rPr lang="fr-FR" b="1" dirty="0" err="1" smtClean="0">
                <a:solidFill>
                  <a:srgbClr val="FF0000"/>
                </a:solidFill>
              </a:rPr>
              <a:t>GGr</a:t>
            </a:r>
            <a:r>
              <a:rPr lang="fr-FR" b="1" dirty="0" smtClean="0">
                <a:solidFill>
                  <a:srgbClr val="FF0000"/>
                </a:solidFill>
              </a:rPr>
              <a:t> Application </a:t>
            </a:r>
            <a:r>
              <a:rPr lang="fr-FR" b="1" dirty="0" err="1" smtClean="0">
                <a:solidFill>
                  <a:srgbClr val="FF0000"/>
                </a:solidFill>
              </a:rPr>
              <a:t>Form</a:t>
            </a:r>
            <a:r>
              <a:rPr lang="fr-FR" b="1" dirty="0" smtClean="0">
                <a:solidFill>
                  <a:srgbClr val="FF0000"/>
                </a:solidFill>
              </a:rPr>
              <a:t> for RY 2020-2021 and use the </a:t>
            </a:r>
            <a:r>
              <a:rPr lang="fr-FR" b="1" dirty="0" err="1" smtClean="0">
                <a:solidFill>
                  <a:srgbClr val="FF0000"/>
                </a:solidFill>
              </a:rPr>
              <a:t>GGs</a:t>
            </a:r>
            <a:r>
              <a:rPr lang="fr-FR" b="1" dirty="0" smtClean="0">
                <a:solidFill>
                  <a:srgbClr val="FF0000"/>
                </a:solidFill>
              </a:rPr>
              <a:t> </a:t>
            </a:r>
            <a:r>
              <a:rPr lang="fr-FR" b="1" dirty="0" err="1" smtClean="0">
                <a:solidFill>
                  <a:srgbClr val="FF0000"/>
                </a:solidFill>
              </a:rPr>
              <a:t>calculator</a:t>
            </a:r>
            <a:r>
              <a:rPr lang="fr-FR"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2819400"/>
            <a:ext cx="8229600" cy="2819400"/>
          </a:xfrm>
        </p:spPr>
        <p:txBody>
          <a:bodyPr>
            <a:noAutofit/>
          </a:bodyPr>
          <a:lstStyle/>
          <a:p>
            <a:pPr marL="0" indent="0" algn="ctr">
              <a:buNone/>
            </a:pPr>
            <a:r>
              <a:rPr lang="en-US" sz="4000" dirty="0" smtClean="0">
                <a:solidFill>
                  <a:srgbClr val="000099"/>
                </a:solidFill>
              </a:rPr>
              <a:t>Shall be explained during TRF Foundation country Seminar, as the new calculator for GGs is not yet updated on the RI website.</a:t>
            </a:r>
            <a:endParaRPr lang="en-US" sz="4000" dirty="0">
              <a:solidFill>
                <a:srgbClr val="000099"/>
              </a:solidFill>
            </a:endParaRPr>
          </a:p>
        </p:txBody>
      </p:sp>
    </p:spTree>
    <p:extLst>
      <p:ext uri="{BB962C8B-B14F-4D97-AF65-F5344CB8AC3E}">
        <p14:creationId xmlns:p14="http://schemas.microsoft.com/office/powerpoint/2010/main" xmlns="" val="2430281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solidFill>
                  <a:srgbClr val="0000CC"/>
                </a:solidFill>
              </a:rPr>
              <a:t>Why do we have a GMS?</a:t>
            </a:r>
            <a:endParaRPr lang="en-US" sz="2400" dirty="0"/>
          </a:p>
        </p:txBody>
      </p:sp>
      <p:sp>
        <p:nvSpPr>
          <p:cNvPr id="3" name="Content Placeholder 2"/>
          <p:cNvSpPr>
            <a:spLocks noGrp="1"/>
          </p:cNvSpPr>
          <p:nvPr>
            <p:ph idx="1"/>
          </p:nvPr>
        </p:nvSpPr>
        <p:spPr>
          <a:xfrm>
            <a:off x="609600" y="2133600"/>
            <a:ext cx="8229600" cy="3200400"/>
          </a:xfrm>
        </p:spPr>
        <p:txBody>
          <a:bodyPr>
            <a:noAutofit/>
          </a:bodyPr>
          <a:lstStyle/>
          <a:p>
            <a:r>
              <a:rPr lang="en-US" sz="4000" dirty="0" smtClean="0">
                <a:solidFill>
                  <a:srgbClr val="0000CC"/>
                </a:solidFill>
              </a:rPr>
              <a:t>To be a Rotary Club qualified</a:t>
            </a:r>
          </a:p>
          <a:p>
            <a:r>
              <a:rPr lang="en-US" sz="4000" dirty="0" smtClean="0">
                <a:solidFill>
                  <a:srgbClr val="0000CC"/>
                </a:solidFill>
              </a:rPr>
              <a:t>To enhance our knowledge on Grants</a:t>
            </a:r>
          </a:p>
          <a:p>
            <a:r>
              <a:rPr lang="en-US" sz="4000" dirty="0" smtClean="0">
                <a:solidFill>
                  <a:srgbClr val="0000CC"/>
                </a:solidFill>
              </a:rPr>
              <a:t>To know Club’s resources</a:t>
            </a:r>
          </a:p>
          <a:p>
            <a:r>
              <a:rPr lang="en-US" sz="4000" dirty="0" smtClean="0">
                <a:solidFill>
                  <a:srgbClr val="0000CC"/>
                </a:solidFill>
              </a:rPr>
              <a:t>To be a resource for our club</a:t>
            </a:r>
            <a:endParaRPr lang="en-US" sz="4000" dirty="0">
              <a:solidFill>
                <a:srgbClr val="0000CC"/>
              </a:solidFill>
            </a:endParaRPr>
          </a:p>
        </p:txBody>
      </p:sp>
    </p:spTree>
    <p:extLst>
      <p:ext uri="{BB962C8B-B14F-4D97-AF65-F5344CB8AC3E}">
        <p14:creationId xmlns:p14="http://schemas.microsoft.com/office/powerpoint/2010/main" xmlns="" val="33484382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p:spPr>
        <p:txBody>
          <a:bodyPr>
            <a:noAutofit/>
          </a:bodyPr>
          <a:lstStyle/>
          <a:p>
            <a:r>
              <a:rPr lang="en-US" sz="6600" dirty="0" smtClean="0">
                <a:solidFill>
                  <a:srgbClr val="FF0000"/>
                </a:solidFill>
              </a:rPr>
              <a:t>Apply for District Grants</a:t>
            </a:r>
            <a:endParaRPr lang="en-US" sz="6600" dirty="0">
              <a:solidFill>
                <a:srgbClr val="FF0000"/>
              </a:solidFill>
            </a:endParaRPr>
          </a:p>
        </p:txBody>
      </p:sp>
      <p:sp>
        <p:nvSpPr>
          <p:cNvPr id="3" name="TextBox 2"/>
          <p:cNvSpPr txBox="1"/>
          <p:nvPr/>
        </p:nvSpPr>
        <p:spPr>
          <a:xfrm>
            <a:off x="1456291" y="3886200"/>
            <a:ext cx="6324600" cy="1661993"/>
          </a:xfrm>
          <a:prstGeom prst="rect">
            <a:avLst/>
          </a:prstGeom>
          <a:noFill/>
        </p:spPr>
        <p:txBody>
          <a:bodyPr wrap="square" rtlCol="0">
            <a:spAutoFit/>
          </a:bodyPr>
          <a:lstStyle/>
          <a:p>
            <a:pPr algn="ctr"/>
            <a:r>
              <a:rPr lang="en-US" sz="5400" dirty="0" smtClean="0">
                <a:solidFill>
                  <a:srgbClr val="0000CC"/>
                </a:solidFill>
              </a:rPr>
              <a:t>by PP Hassan Al </a:t>
            </a:r>
            <a:r>
              <a:rPr lang="en-US" sz="5400" dirty="0" err="1" smtClean="0">
                <a:solidFill>
                  <a:srgbClr val="0000CC"/>
                </a:solidFill>
              </a:rPr>
              <a:t>Rais</a:t>
            </a:r>
            <a:endParaRPr lang="en-US" sz="5400" dirty="0" smtClean="0">
              <a:solidFill>
                <a:srgbClr val="0000CC"/>
              </a:solidFill>
            </a:endParaRPr>
          </a:p>
          <a:p>
            <a:pPr algn="ctr"/>
            <a:r>
              <a:rPr lang="en-US" sz="4800" dirty="0" smtClean="0">
                <a:solidFill>
                  <a:srgbClr val="FF0000"/>
                </a:solidFill>
              </a:rPr>
              <a:t>Grants District chair</a:t>
            </a:r>
            <a:endParaRPr lang="en-US" sz="4800" dirty="0">
              <a:solidFill>
                <a:srgbClr val="FF0000"/>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6" name="Picture 5"/>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35027078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4191000"/>
          </a:xfrm>
        </p:spPr>
        <p:txBody>
          <a:bodyPr>
            <a:noAutofit/>
          </a:bodyPr>
          <a:lstStyle/>
          <a:p>
            <a:pPr marL="0" indent="0" algn="ctr">
              <a:buNone/>
            </a:pPr>
            <a:r>
              <a:rPr lang="en-US" sz="4800" dirty="0" smtClean="0">
                <a:solidFill>
                  <a:srgbClr val="0000CC"/>
                </a:solidFill>
              </a:rPr>
              <a:t>Where to go to get information?</a:t>
            </a:r>
          </a:p>
          <a:p>
            <a:pPr marL="0" indent="0" algn="ctr">
              <a:buNone/>
            </a:pPr>
            <a:r>
              <a:rPr lang="en-US" sz="4800" dirty="0" smtClean="0">
                <a:solidFill>
                  <a:srgbClr val="0000CC"/>
                </a:solidFill>
              </a:rPr>
              <a:t>Where to go to download material?</a:t>
            </a:r>
          </a:p>
          <a:p>
            <a:pPr marL="0" indent="0" algn="ctr">
              <a:buNone/>
            </a:pPr>
            <a:r>
              <a:rPr lang="en-US" sz="4800" dirty="0" smtClean="0">
                <a:solidFill>
                  <a:srgbClr val="0000CC"/>
                </a:solidFill>
              </a:rPr>
              <a:t>Where to go to apply for GGs, </a:t>
            </a:r>
            <a:r>
              <a:rPr lang="en-US" sz="4800" b="1" dirty="0" err="1" smtClean="0">
                <a:solidFill>
                  <a:srgbClr val="FF0000"/>
                </a:solidFill>
              </a:rPr>
              <a:t>DGrs</a:t>
            </a:r>
            <a:r>
              <a:rPr lang="en-US" sz="4800" dirty="0" smtClean="0">
                <a:solidFill>
                  <a:srgbClr val="0000CC"/>
                </a:solidFill>
              </a:rPr>
              <a:t>, SGs, TGs?</a:t>
            </a:r>
          </a:p>
          <a:p>
            <a:pPr marL="0" indent="0" algn="ctr">
              <a:buNone/>
            </a:pPr>
            <a:endParaRPr lang="en-US" sz="4800" dirty="0">
              <a:solidFill>
                <a:srgbClr val="0000CC"/>
              </a:solidFill>
            </a:endParaRPr>
          </a:p>
        </p:txBody>
      </p:sp>
    </p:spTree>
    <p:extLst>
      <p:ext uri="{BB962C8B-B14F-4D97-AF65-F5344CB8AC3E}">
        <p14:creationId xmlns:p14="http://schemas.microsoft.com/office/powerpoint/2010/main" xmlns="" val="38373642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Autofit/>
          </a:bodyPr>
          <a:lstStyle/>
          <a:p>
            <a:r>
              <a:rPr lang="en-US" dirty="0" smtClean="0">
                <a:solidFill>
                  <a:srgbClr val="FF0000"/>
                </a:solidFill>
              </a:rPr>
              <a:t>Where &amp; How to apply for </a:t>
            </a:r>
            <a:r>
              <a:rPr lang="en-US" dirty="0" err="1" smtClean="0">
                <a:solidFill>
                  <a:srgbClr val="FF0000"/>
                </a:solidFill>
              </a:rPr>
              <a:t>DGrs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8229600" cy="1600200"/>
          </a:xfrm>
          <a:ln>
            <a:solidFill>
              <a:srgbClr val="000099"/>
            </a:solidFill>
          </a:ln>
        </p:spPr>
        <p:txBody>
          <a:bodyPr/>
          <a:lstStyle/>
          <a:p>
            <a:r>
              <a:rPr lang="en-US" dirty="0" smtClean="0">
                <a:solidFill>
                  <a:srgbClr val="000099"/>
                </a:solidFill>
              </a:rPr>
              <a:t>Fund </a:t>
            </a:r>
            <a:r>
              <a:rPr lang="en-US" dirty="0">
                <a:solidFill>
                  <a:srgbClr val="000099"/>
                </a:solidFill>
              </a:rPr>
              <a:t>a small-scale, short-term project that can focus on your community at home and communities abroad.</a:t>
            </a:r>
          </a:p>
        </p:txBody>
      </p:sp>
      <p:sp>
        <p:nvSpPr>
          <p:cNvPr id="4" name="Content Placeholder 2"/>
          <p:cNvSpPr txBox="1">
            <a:spLocks/>
          </p:cNvSpPr>
          <p:nvPr/>
        </p:nvSpPr>
        <p:spPr>
          <a:xfrm>
            <a:off x="457200" y="3581400"/>
            <a:ext cx="8229600" cy="2743200"/>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000099"/>
                </a:solidFill>
                <a:effectLst/>
                <a:uLnTx/>
                <a:uFillTx/>
              </a:rPr>
              <a:t>You apply </a:t>
            </a:r>
            <a:r>
              <a:rPr kumimoji="0" lang="en-US" sz="2800" b="0" i="0" u="none" strike="noStrike" kern="1200" cap="none" spc="0" normalizeH="0" baseline="0" noProof="0" dirty="0" smtClean="0">
                <a:ln>
                  <a:noFill/>
                </a:ln>
                <a:solidFill>
                  <a:srgbClr val="FF0000"/>
                </a:solidFill>
                <a:effectLst/>
                <a:uLnTx/>
                <a:uFillTx/>
              </a:rPr>
              <a:t>to the District Governor</a:t>
            </a:r>
            <a:r>
              <a:rPr kumimoji="0" lang="en-US" sz="2800" b="0" i="0" u="none" strike="noStrike" kern="1200" cap="none" spc="0" normalizeH="0" baseline="0" noProof="0" dirty="0" smtClean="0">
                <a:ln>
                  <a:noFill/>
                </a:ln>
                <a:solidFill>
                  <a:srgbClr val="000099"/>
                </a:solidFill>
                <a:effectLst/>
                <a:uLnTx/>
                <a:uFillTx/>
              </a:rPr>
              <a:t>, according </a:t>
            </a:r>
            <a:r>
              <a:rPr kumimoji="0" lang="en-US" sz="2800" b="0" i="0" u="none" strike="noStrike" kern="1200" cap="none" spc="0" normalizeH="0" baseline="0" noProof="0" dirty="0" smtClean="0">
                <a:ln>
                  <a:noFill/>
                </a:ln>
                <a:solidFill>
                  <a:srgbClr val="FF0000"/>
                </a:solidFill>
                <a:effectLst/>
                <a:uLnTx/>
                <a:uFillTx/>
              </a:rPr>
              <a:t>to a letter sent by the DGrants subcommittee grants chair </a:t>
            </a:r>
            <a:r>
              <a:rPr kumimoji="0" lang="en-US" sz="2800" b="0" i="0" u="none" strike="noStrike" kern="1200" cap="none" spc="0" normalizeH="0" baseline="0" noProof="0" dirty="0" smtClean="0">
                <a:ln>
                  <a:noFill/>
                </a:ln>
                <a:solidFill>
                  <a:srgbClr val="000099"/>
                </a:solidFill>
                <a:effectLst/>
                <a:uLnTx/>
                <a:uFillTx/>
              </a:rPr>
              <a:t>with criteria, projects-COVID19,</a:t>
            </a:r>
            <a:r>
              <a:rPr kumimoji="0" lang="en-US" sz="2800" b="0" i="0" u="none" strike="noStrike" kern="1200" cap="none" spc="0" normalizeH="0" noProof="0" dirty="0" smtClean="0">
                <a:ln>
                  <a:noFill/>
                </a:ln>
                <a:solidFill>
                  <a:srgbClr val="000099"/>
                </a:solidFill>
                <a:effectLst/>
                <a:uLnTx/>
                <a:uFillTx/>
              </a:rPr>
              <a:t> contribution from RC  equals the district contribution + timeline.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aseline="0" dirty="0" smtClean="0">
                <a:solidFill>
                  <a:srgbClr val="000099"/>
                </a:solidFill>
              </a:rPr>
              <a:t>District contribution?</a:t>
            </a:r>
            <a:r>
              <a:rPr lang="en-US" sz="2800" baseline="0" dirty="0" smtClean="0">
                <a:solidFill>
                  <a:srgbClr val="000099"/>
                </a:solidFill>
                <a:sym typeface="Wingdings" panose="05000000000000000000" pitchFamily="2" charset="2"/>
              </a:rPr>
              <a:t></a:t>
            </a:r>
            <a:r>
              <a:rPr lang="en-US" sz="2800" baseline="0" dirty="0" smtClean="0">
                <a:solidFill>
                  <a:srgbClr val="000099"/>
                </a:solidFill>
              </a:rPr>
              <a:t> c/o strategy D2452 for RY 2020-21 [coming slides]</a:t>
            </a:r>
            <a:endParaRPr kumimoji="0" lang="en-US" sz="2800" b="0" i="0" u="none" strike="noStrike" kern="1200" cap="none" spc="0" normalizeH="0" baseline="0" noProof="0" dirty="0">
              <a:ln>
                <a:noFill/>
              </a:ln>
              <a:solidFill>
                <a:srgbClr val="000099"/>
              </a:solidFill>
              <a:effectLst/>
              <a:uLnTx/>
              <a:uFillTx/>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228600"/>
            <a:ext cx="7010400" cy="461665"/>
          </a:xfrm>
          <a:prstGeom prst="rect">
            <a:avLst/>
          </a:prstGeom>
          <a:noFill/>
          <a:ln>
            <a:solidFill>
              <a:srgbClr val="FF0000"/>
            </a:solidFill>
          </a:ln>
        </p:spPr>
        <p:txBody>
          <a:bodyPr wrap="square" rtlCol="0">
            <a:spAutoFit/>
          </a:bodyPr>
          <a:lstStyle/>
          <a:p>
            <a:pPr algn="ctr"/>
            <a:r>
              <a:rPr lang="en-US" sz="2400" b="1" dirty="0" smtClean="0">
                <a:solidFill>
                  <a:srgbClr val="0000CC"/>
                </a:solidFill>
              </a:rPr>
              <a:t>Check list and A.F for RY 2020-2021</a:t>
            </a:r>
            <a:endParaRPr lang="en-US" sz="2400" b="1" dirty="0">
              <a:solidFill>
                <a:srgbClr val="0000CC"/>
              </a:solidFill>
            </a:endParaRPr>
          </a:p>
        </p:txBody>
      </p:sp>
      <p:sp>
        <p:nvSpPr>
          <p:cNvPr id="2" name="TextBox 1"/>
          <p:cNvSpPr txBox="1"/>
          <p:nvPr/>
        </p:nvSpPr>
        <p:spPr>
          <a:xfrm>
            <a:off x="685800" y="1066800"/>
            <a:ext cx="3733800" cy="4876800"/>
          </a:xfrm>
          <a:prstGeom prst="rect">
            <a:avLst/>
          </a:prstGeom>
          <a:noFill/>
          <a:ln>
            <a:solidFill>
              <a:srgbClr val="FF0000"/>
            </a:solidFill>
          </a:ln>
        </p:spPr>
        <p:txBody>
          <a:bodyPr wrap="square" rtlCol="0">
            <a:spAutoFit/>
          </a:bodyPr>
          <a:lstStyle/>
          <a:p>
            <a:endParaRPr lang="en-US" dirty="0"/>
          </a:p>
        </p:txBody>
      </p:sp>
      <p:sp>
        <p:nvSpPr>
          <p:cNvPr id="3" name="Rectangle 2"/>
          <p:cNvSpPr/>
          <p:nvPr/>
        </p:nvSpPr>
        <p:spPr>
          <a:xfrm>
            <a:off x="5105400" y="1066800"/>
            <a:ext cx="3733800" cy="487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723275" y="1095531"/>
            <a:ext cx="3696325" cy="4848069"/>
          </a:xfrm>
          <a:prstGeom prst="rect">
            <a:avLst/>
          </a:prstGeom>
        </p:spPr>
      </p:pic>
      <p:pic>
        <p:nvPicPr>
          <p:cNvPr id="8" name="Picture 7"/>
          <p:cNvPicPr>
            <a:picLocks noChangeAspect="1"/>
          </p:cNvPicPr>
          <p:nvPr/>
        </p:nvPicPr>
        <p:blipFill>
          <a:blip r:embed="rId4"/>
          <a:stretch>
            <a:fillRect/>
          </a:stretch>
        </p:blipFill>
        <p:spPr>
          <a:xfrm>
            <a:off x="5216176" y="1095530"/>
            <a:ext cx="3470624" cy="4771869"/>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District 2452 Grant </a:t>
            </a:r>
            <a:r>
              <a:rPr lang="en-US" b="1" dirty="0" smtClean="0">
                <a:solidFill>
                  <a:srgbClr val="FF0000"/>
                </a:solidFill>
              </a:rPr>
              <a:t>Application</a:t>
            </a:r>
            <a:endParaRPr lang="en-US" dirty="0">
              <a:solidFill>
                <a:srgbClr val="FF0000"/>
              </a:solidFill>
            </a:endParaRPr>
          </a:p>
        </p:txBody>
      </p:sp>
      <p:sp>
        <p:nvSpPr>
          <p:cNvPr id="5" name="Content Placeholder 4"/>
          <p:cNvSpPr>
            <a:spLocks noGrp="1"/>
          </p:cNvSpPr>
          <p:nvPr>
            <p:ph idx="1"/>
          </p:nvPr>
        </p:nvSpPr>
        <p:spPr>
          <a:xfrm>
            <a:off x="457200" y="2209800"/>
            <a:ext cx="8229600" cy="3657600"/>
          </a:xfrm>
        </p:spPr>
        <p:txBody>
          <a:bodyPr/>
          <a:lstStyle/>
          <a:p>
            <a:r>
              <a:rPr lang="en-US" sz="2800" dirty="0" smtClean="0">
                <a:solidFill>
                  <a:srgbClr val="0000CC"/>
                </a:solidFill>
              </a:rPr>
              <a:t>TO </a:t>
            </a:r>
            <a:r>
              <a:rPr lang="en-US" sz="2800" dirty="0">
                <a:solidFill>
                  <a:srgbClr val="0000CC"/>
                </a:solidFill>
              </a:rPr>
              <a:t>BE SUBMITTED: </a:t>
            </a:r>
            <a:r>
              <a:rPr lang="en-US" sz="2800" b="1" dirty="0">
                <a:solidFill>
                  <a:srgbClr val="FF0000"/>
                </a:solidFill>
              </a:rPr>
              <a:t>NO LATER THAN July 31st, 2020</a:t>
            </a:r>
          </a:p>
          <a:p>
            <a:r>
              <a:rPr lang="en-US" dirty="0">
                <a:solidFill>
                  <a:srgbClr val="0000CC"/>
                </a:solidFill>
              </a:rPr>
              <a:t>FOR PROJECTS PLANNED FOR PROGRAM YEAR: 2020- 2021</a:t>
            </a:r>
          </a:p>
          <a:p>
            <a:r>
              <a:rPr lang="en-US" dirty="0">
                <a:solidFill>
                  <a:srgbClr val="0000CC"/>
                </a:solidFill>
              </a:rPr>
              <a:t>On basis of first comes first served</a:t>
            </a:r>
          </a:p>
          <a:p>
            <a:r>
              <a:rPr lang="en-US" dirty="0">
                <a:solidFill>
                  <a:srgbClr val="0000CC"/>
                </a:solidFill>
              </a:rPr>
              <a:t>This form must be completed by filling in the fields </a:t>
            </a:r>
            <a:r>
              <a:rPr lang="en-US" dirty="0" smtClean="0">
                <a:solidFill>
                  <a:srgbClr val="0000CC"/>
                </a:solidFill>
              </a:rPr>
              <a:t> and by signing it</a:t>
            </a:r>
            <a:endParaRPr lang="en-US" dirty="0">
              <a:solidFill>
                <a:srgbClr val="0000CC"/>
              </a:solidFill>
            </a:endParaRPr>
          </a:p>
        </p:txBody>
      </p:sp>
    </p:spTree>
    <p:extLst>
      <p:ext uri="{BB962C8B-B14F-4D97-AF65-F5344CB8AC3E}">
        <p14:creationId xmlns:p14="http://schemas.microsoft.com/office/powerpoint/2010/main" xmlns="" val="36482694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rmAutofit/>
          </a:bodyPr>
          <a:lstStyle/>
          <a:p>
            <a:r>
              <a:rPr lang="en-US" sz="6000" b="1" dirty="0">
                <a:solidFill>
                  <a:srgbClr val="000099"/>
                </a:solidFill>
              </a:rPr>
              <a:t>Scale </a:t>
            </a:r>
            <a:r>
              <a:rPr lang="en-US" sz="6000" b="1" dirty="0" smtClean="0">
                <a:solidFill>
                  <a:srgbClr val="000099"/>
                </a:solidFill>
              </a:rPr>
              <a:t>Grants program</a:t>
            </a:r>
            <a:endParaRPr lang="en-US" sz="6000" b="1" dirty="0"/>
          </a:p>
        </p:txBody>
      </p:sp>
      <p:sp>
        <p:nvSpPr>
          <p:cNvPr id="3" name="TextBox 2"/>
          <p:cNvSpPr txBox="1"/>
          <p:nvPr/>
        </p:nvSpPr>
        <p:spPr>
          <a:xfrm>
            <a:off x="914400" y="4310763"/>
            <a:ext cx="7848599" cy="1446550"/>
          </a:xfrm>
          <a:prstGeom prst="rect">
            <a:avLst/>
          </a:prstGeom>
          <a:noFill/>
        </p:spPr>
        <p:txBody>
          <a:bodyPr wrap="square" rtlCol="0">
            <a:spAutoFit/>
          </a:bodyPr>
          <a:lstStyle/>
          <a:p>
            <a:pPr algn="ctr"/>
            <a:r>
              <a:rPr lang="en-US" sz="4800" dirty="0" smtClean="0">
                <a:solidFill>
                  <a:srgbClr val="0000CC"/>
                </a:solidFill>
              </a:rPr>
              <a:t>by PP </a:t>
            </a:r>
            <a:r>
              <a:rPr lang="en-US" sz="4800" dirty="0" err="1" smtClean="0">
                <a:solidFill>
                  <a:srgbClr val="0000CC"/>
                </a:solidFill>
              </a:rPr>
              <a:t>Ghassoub</a:t>
            </a:r>
            <a:r>
              <a:rPr lang="en-US" sz="4800" dirty="0" smtClean="0">
                <a:solidFill>
                  <a:srgbClr val="0000CC"/>
                </a:solidFill>
              </a:rPr>
              <a:t> Kawar</a:t>
            </a:r>
          </a:p>
          <a:p>
            <a:pPr algn="ctr"/>
            <a:r>
              <a:rPr lang="en-US" sz="4000" dirty="0" smtClean="0">
                <a:solidFill>
                  <a:srgbClr val="FF0000"/>
                </a:solidFill>
              </a:rPr>
              <a:t>Scale Program Grant chair- [5 </a:t>
            </a:r>
            <a:r>
              <a:rPr lang="en-US" sz="4000" dirty="0" err="1" smtClean="0">
                <a:solidFill>
                  <a:srgbClr val="FF0000"/>
                </a:solidFill>
              </a:rPr>
              <a:t>mns</a:t>
            </a:r>
            <a:r>
              <a:rPr lang="en-US" sz="4000" dirty="0" smtClean="0">
                <a:solidFill>
                  <a:srgbClr val="FF0000"/>
                </a:solidFill>
              </a:rPr>
              <a:t>]</a:t>
            </a:r>
            <a:endParaRPr lang="en-US" sz="4000" dirty="0">
              <a:solidFill>
                <a:srgbClr val="FF0000"/>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6" name="Picture 5"/>
          <p:cNvPicPr>
            <a:picLocks noChangeAspect="1"/>
          </p:cNvPicPr>
          <p:nvPr/>
        </p:nvPicPr>
        <p:blipFill>
          <a:blip r:embed="rId4"/>
          <a:stretch>
            <a:fillRect/>
          </a:stretch>
        </p:blipFill>
        <p:spPr>
          <a:xfrm>
            <a:off x="6923781" y="274562"/>
            <a:ext cx="1661755" cy="1282075"/>
          </a:xfrm>
          <a:prstGeom prst="rect">
            <a:avLst/>
          </a:prstGeom>
        </p:spPr>
      </p:pic>
      <p:pic>
        <p:nvPicPr>
          <p:cNvPr id="2050" name="Picture 2" descr="new - iMacro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19962901">
            <a:off x="-673214" y="3885147"/>
            <a:ext cx="3429000" cy="1819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8080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4191000"/>
          </a:xfrm>
        </p:spPr>
        <p:txBody>
          <a:bodyPr>
            <a:noAutofit/>
          </a:bodyPr>
          <a:lstStyle/>
          <a:p>
            <a:pPr marL="0" indent="0" algn="ctr">
              <a:buNone/>
            </a:pPr>
            <a:r>
              <a:rPr lang="en-US" sz="4800" dirty="0" smtClean="0">
                <a:solidFill>
                  <a:srgbClr val="0000CC"/>
                </a:solidFill>
              </a:rPr>
              <a:t>Where to go to get information?</a:t>
            </a:r>
          </a:p>
          <a:p>
            <a:pPr marL="0" indent="0" algn="ctr">
              <a:buNone/>
            </a:pPr>
            <a:r>
              <a:rPr lang="en-US" sz="4800" dirty="0" smtClean="0">
                <a:solidFill>
                  <a:srgbClr val="0000CC"/>
                </a:solidFill>
              </a:rPr>
              <a:t>Where to go to download material?</a:t>
            </a:r>
          </a:p>
          <a:p>
            <a:pPr marL="0" indent="0" algn="ctr">
              <a:buNone/>
            </a:pPr>
            <a:r>
              <a:rPr lang="en-US" sz="4800" dirty="0" smtClean="0">
                <a:solidFill>
                  <a:srgbClr val="0000CC"/>
                </a:solidFill>
              </a:rPr>
              <a:t>Where to go to apply for GGs, </a:t>
            </a:r>
            <a:r>
              <a:rPr lang="en-US" sz="4800" dirty="0" err="1" smtClean="0">
                <a:solidFill>
                  <a:srgbClr val="0000CC"/>
                </a:solidFill>
              </a:rPr>
              <a:t>DGrs</a:t>
            </a:r>
            <a:r>
              <a:rPr lang="en-US" sz="4800" dirty="0" smtClean="0">
                <a:solidFill>
                  <a:srgbClr val="0000CC"/>
                </a:solidFill>
              </a:rPr>
              <a:t>, </a:t>
            </a:r>
            <a:r>
              <a:rPr lang="en-US" sz="4800" b="1" dirty="0" smtClean="0">
                <a:solidFill>
                  <a:srgbClr val="FF0000"/>
                </a:solidFill>
              </a:rPr>
              <a:t>SGs</a:t>
            </a:r>
            <a:r>
              <a:rPr lang="en-US" sz="4800" dirty="0" smtClean="0">
                <a:solidFill>
                  <a:srgbClr val="0000CC"/>
                </a:solidFill>
              </a:rPr>
              <a:t>, TGs?</a:t>
            </a:r>
          </a:p>
          <a:p>
            <a:pPr marL="0" indent="0" algn="ctr">
              <a:buNone/>
            </a:pPr>
            <a:endParaRPr lang="en-US" sz="4800" dirty="0">
              <a:solidFill>
                <a:srgbClr val="0000CC"/>
              </a:solidFill>
            </a:endParaRPr>
          </a:p>
        </p:txBody>
      </p:sp>
    </p:spTree>
    <p:extLst>
      <p:ext uri="{BB962C8B-B14F-4D97-AF65-F5344CB8AC3E}">
        <p14:creationId xmlns:p14="http://schemas.microsoft.com/office/powerpoint/2010/main" xmlns="" val="38373642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sz="5400" b="1" dirty="0">
                <a:solidFill>
                  <a:srgbClr val="FF0000"/>
                </a:solidFill>
              </a:rPr>
              <a:t>Programs of Scale </a:t>
            </a:r>
            <a:r>
              <a:rPr lang="en-US" sz="5400" b="1" dirty="0" smtClean="0">
                <a:solidFill>
                  <a:srgbClr val="FF0000"/>
                </a:solidFill>
              </a:rPr>
              <a:t>Grants</a:t>
            </a:r>
            <a:endParaRPr lang="en-US" sz="5400" dirty="0">
              <a:solidFill>
                <a:srgbClr val="FF0000"/>
              </a:solidFill>
            </a:endParaRPr>
          </a:p>
        </p:txBody>
      </p:sp>
      <p:sp>
        <p:nvSpPr>
          <p:cNvPr id="3" name="Content Placeholder 2"/>
          <p:cNvSpPr>
            <a:spLocks noGrp="1"/>
          </p:cNvSpPr>
          <p:nvPr>
            <p:ph idx="1"/>
          </p:nvPr>
        </p:nvSpPr>
        <p:spPr>
          <a:xfrm>
            <a:off x="457200" y="1219200"/>
            <a:ext cx="8382000" cy="2590800"/>
          </a:xfrm>
          <a:ln>
            <a:solidFill>
              <a:srgbClr val="000099"/>
            </a:solidFill>
          </a:ln>
        </p:spPr>
        <p:txBody>
          <a:bodyPr>
            <a:normAutofit fontScale="85000" lnSpcReduction="20000"/>
          </a:bodyPr>
          <a:lstStyle/>
          <a:p>
            <a:r>
              <a:rPr lang="en-US" dirty="0">
                <a:solidFill>
                  <a:srgbClr val="000099"/>
                </a:solidFill>
              </a:rPr>
              <a:t>Programs of scale grants are Rotary Foundation grants that </a:t>
            </a:r>
            <a:r>
              <a:rPr lang="en-US" dirty="0">
                <a:solidFill>
                  <a:srgbClr val="FF0000"/>
                </a:solidFill>
              </a:rPr>
              <a:t>benefit a large number of people or a significant geographical area</a:t>
            </a:r>
            <a:r>
              <a:rPr lang="en-US" dirty="0">
                <a:solidFill>
                  <a:srgbClr val="000099"/>
                </a:solidFill>
              </a:rPr>
              <a:t>. Their reach can be international, national, regional, or </a:t>
            </a:r>
            <a:r>
              <a:rPr lang="en-US" dirty="0" smtClean="0">
                <a:solidFill>
                  <a:srgbClr val="000099"/>
                </a:solidFill>
              </a:rPr>
              <a:t>district wide.</a:t>
            </a:r>
          </a:p>
          <a:p>
            <a:r>
              <a:rPr lang="en-US" dirty="0" smtClean="0">
                <a:solidFill>
                  <a:srgbClr val="000099"/>
                </a:solidFill>
              </a:rPr>
              <a:t>2,000.000 USD, worldwide competition, to be implemented into 3-4 years involving different clubs and/or countries.</a:t>
            </a:r>
            <a:endParaRPr lang="en-US" dirty="0">
              <a:solidFill>
                <a:srgbClr val="000099"/>
              </a:solidFill>
            </a:endParaRPr>
          </a:p>
        </p:txBody>
      </p:sp>
      <p:sp>
        <p:nvSpPr>
          <p:cNvPr id="4" name="Content Placeholder 2"/>
          <p:cNvSpPr txBox="1">
            <a:spLocks/>
          </p:cNvSpPr>
          <p:nvPr/>
        </p:nvSpPr>
        <p:spPr>
          <a:xfrm>
            <a:off x="457200" y="5029200"/>
            <a:ext cx="8229600" cy="762000"/>
          </a:xfrm>
          <a:prstGeom prst="rect">
            <a:avLst/>
          </a:prstGeom>
          <a:ln>
            <a:solidFill>
              <a:srgbClr val="000099"/>
            </a:solidFill>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000099"/>
                </a:solidFill>
                <a:effectLst/>
                <a:uLnTx/>
                <a:uFillTx/>
                <a:latin typeface="+mn-lt"/>
                <a:ea typeface="+mn-ea"/>
                <a:cs typeface="+mn-cs"/>
              </a:rPr>
              <a:t>Clubs </a:t>
            </a:r>
            <a:r>
              <a:rPr kumimoji="0" lang="en-US" sz="3200" b="0" i="0" u="sng" strike="noStrike" kern="1200" cap="none" spc="0" normalizeH="0" baseline="0" noProof="0" dirty="0" smtClean="0">
                <a:ln>
                  <a:noFill/>
                </a:ln>
                <a:solidFill>
                  <a:srgbClr val="FF0000"/>
                </a:solidFill>
                <a:effectLst/>
                <a:uLnTx/>
                <a:uFillTx/>
                <a:latin typeface="+mn-lt"/>
                <a:ea typeface="+mn-ea"/>
                <a:cs typeface="+mn-cs"/>
              </a:rPr>
              <a:t>and</a:t>
            </a:r>
            <a:r>
              <a:rPr kumimoji="0" lang="en-US" sz="3200" b="0" i="0" u="none" strike="noStrike" kern="1200" cap="none" spc="0" normalizeH="0" baseline="0" noProof="0" dirty="0" smtClean="0">
                <a:ln>
                  <a:noFill/>
                </a:ln>
                <a:solidFill>
                  <a:srgbClr val="000099"/>
                </a:solidFill>
                <a:effectLst/>
                <a:uLnTx/>
                <a:uFillTx/>
                <a:latin typeface="+mn-lt"/>
                <a:ea typeface="+mn-ea"/>
                <a:cs typeface="+mn-cs"/>
              </a:rPr>
              <a:t> Districts may apply.</a:t>
            </a:r>
            <a:endParaRPr kumimoji="0" lang="en-US" sz="3200" b="0" i="0" u="none" strike="noStrike" kern="1200" cap="none" spc="0" normalizeH="0" baseline="0" noProof="0" dirty="0">
              <a:ln>
                <a:noFill/>
              </a:ln>
              <a:solidFill>
                <a:srgbClr val="000099"/>
              </a:solidFill>
              <a:effectLst/>
              <a:uLnTx/>
              <a:uFillTx/>
              <a:latin typeface="+mn-lt"/>
              <a:ea typeface="+mn-ea"/>
              <a:cs typeface="+mn-cs"/>
            </a:endParaRPr>
          </a:p>
        </p:txBody>
      </p:sp>
    </p:spTree>
    <p:extLst>
      <p:ext uri="{BB962C8B-B14F-4D97-AF65-F5344CB8AC3E}">
        <p14:creationId xmlns:p14="http://schemas.microsoft.com/office/powerpoint/2010/main" xmlns="" val="17570408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1441"/>
          </a:xfrm>
        </p:spPr>
        <p:txBody>
          <a:bodyPr>
            <a:noAutofit/>
          </a:bodyPr>
          <a:lstStyle/>
          <a:p>
            <a:r>
              <a:rPr lang="en-US" sz="5400" dirty="0" smtClean="0">
                <a:solidFill>
                  <a:srgbClr val="C00000"/>
                </a:solidFill>
              </a:rPr>
              <a:t>Apply for SGs</a:t>
            </a:r>
            <a:endParaRPr lang="en-US" sz="5400" dirty="0">
              <a:solidFill>
                <a:srgbClr val="C00000"/>
              </a:solidFill>
            </a:endParaRPr>
          </a:p>
        </p:txBody>
      </p:sp>
      <p:sp>
        <p:nvSpPr>
          <p:cNvPr id="3" name="Content Placeholder 2"/>
          <p:cNvSpPr>
            <a:spLocks noGrp="1"/>
          </p:cNvSpPr>
          <p:nvPr>
            <p:ph idx="1"/>
          </p:nvPr>
        </p:nvSpPr>
        <p:spPr>
          <a:xfrm>
            <a:off x="457200" y="762000"/>
            <a:ext cx="8229600" cy="381000"/>
          </a:xfrm>
        </p:spPr>
        <p:txBody>
          <a:bodyPr>
            <a:normAutofit fontScale="62500" lnSpcReduction="20000"/>
          </a:bodyPr>
          <a:lstStyle/>
          <a:p>
            <a:pPr algn="ctr">
              <a:buNone/>
            </a:pPr>
            <a:r>
              <a:rPr lang="en-US" dirty="0" smtClean="0">
                <a:hlinkClick r:id="rId2"/>
              </a:rPr>
              <a:t>https://my.rotary.org/en/take-action/apply-grants/programs-scale-grants</a:t>
            </a:r>
            <a:r>
              <a:rPr lang="en-US" dirty="0" smtClean="0"/>
              <a:t> </a:t>
            </a:r>
            <a:endParaRPr lang="en-US" dirty="0"/>
          </a:p>
        </p:txBody>
      </p:sp>
      <p:pic>
        <p:nvPicPr>
          <p:cNvPr id="4098" name="Picture 2"/>
          <p:cNvPicPr>
            <a:picLocks noChangeAspect="1" noChangeArrowheads="1"/>
          </p:cNvPicPr>
          <p:nvPr/>
        </p:nvPicPr>
        <p:blipFill>
          <a:blip r:embed="rId3"/>
          <a:srcRect/>
          <a:stretch>
            <a:fillRect/>
          </a:stretch>
        </p:blipFill>
        <p:spPr bwMode="auto">
          <a:xfrm>
            <a:off x="2971800" y="1295399"/>
            <a:ext cx="2952750" cy="5443505"/>
          </a:xfrm>
          <a:prstGeom prst="rect">
            <a:avLst/>
          </a:prstGeom>
          <a:noFill/>
          <a:ln w="9525">
            <a:solidFill>
              <a:srgbClr val="FF0000"/>
            </a:solidFill>
            <a:miter lim="800000"/>
            <a:headEnd/>
            <a:tailEnd/>
          </a:ln>
          <a:effectLst/>
        </p:spPr>
      </p:pic>
      <p:sp>
        <p:nvSpPr>
          <p:cNvPr id="5" name="Right Arrow 4"/>
          <p:cNvSpPr/>
          <p:nvPr/>
        </p:nvSpPr>
        <p:spPr>
          <a:xfrm>
            <a:off x="2133600" y="5562600"/>
            <a:ext cx="762000" cy="3810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53200" y="2819400"/>
            <a:ext cx="1371600" cy="369332"/>
          </a:xfrm>
          <a:prstGeom prst="rect">
            <a:avLst/>
          </a:prstGeom>
          <a:noFill/>
          <a:ln>
            <a:solidFill>
              <a:srgbClr val="FF0000"/>
            </a:solidFill>
          </a:ln>
        </p:spPr>
        <p:txBody>
          <a:bodyPr wrap="square" rtlCol="0">
            <a:spAutoFit/>
          </a:bodyPr>
          <a:lstStyle/>
          <a:p>
            <a:pPr algn="ctr"/>
            <a:r>
              <a:rPr lang="en-US" b="1" dirty="0" smtClean="0"/>
              <a:t>Information</a:t>
            </a:r>
            <a:endParaRPr lang="en-US" b="1" dirty="0"/>
          </a:p>
        </p:txBody>
      </p:sp>
      <p:cxnSp>
        <p:nvCxnSpPr>
          <p:cNvPr id="8" name="Straight Arrow Connector 7"/>
          <p:cNvCxnSpPr>
            <a:stCxn id="6" idx="1"/>
          </p:cNvCxnSpPr>
          <p:nvPr/>
        </p:nvCxnSpPr>
        <p:spPr>
          <a:xfrm rot="10800000" flipV="1">
            <a:off x="4191000" y="3004066"/>
            <a:ext cx="2362200" cy="10228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800" y="2590800"/>
            <a:ext cx="1524000" cy="369332"/>
          </a:xfrm>
          <a:prstGeom prst="rect">
            <a:avLst/>
          </a:prstGeom>
          <a:noFill/>
          <a:ln>
            <a:solidFill>
              <a:srgbClr val="FF0000"/>
            </a:solidFill>
          </a:ln>
        </p:spPr>
        <p:txBody>
          <a:bodyPr wrap="square" rtlCol="0">
            <a:spAutoFit/>
          </a:bodyPr>
          <a:lstStyle/>
          <a:p>
            <a:pPr algn="ctr"/>
            <a:r>
              <a:rPr lang="en-US" b="1" dirty="0" smtClean="0"/>
              <a:t>Documents</a:t>
            </a:r>
            <a:endParaRPr lang="en-US" b="1" dirty="0"/>
          </a:p>
        </p:txBody>
      </p:sp>
      <p:cxnSp>
        <p:nvCxnSpPr>
          <p:cNvPr id="11" name="Straight Arrow Connector 10"/>
          <p:cNvCxnSpPr>
            <a:stCxn id="9" idx="3"/>
          </p:cNvCxnSpPr>
          <p:nvPr/>
        </p:nvCxnSpPr>
        <p:spPr>
          <a:xfrm flipV="1">
            <a:off x="2590800" y="2743200"/>
            <a:ext cx="990600" cy="32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 y="5562600"/>
            <a:ext cx="1371600" cy="369332"/>
          </a:xfrm>
          <a:prstGeom prst="rect">
            <a:avLst/>
          </a:prstGeom>
          <a:noFill/>
          <a:ln>
            <a:solidFill>
              <a:srgbClr val="FF0000"/>
            </a:solidFill>
          </a:ln>
        </p:spPr>
        <p:txBody>
          <a:bodyPr wrap="square" rtlCol="0">
            <a:spAutoFit/>
          </a:bodyPr>
          <a:lstStyle/>
          <a:p>
            <a:pPr algn="ctr"/>
            <a:r>
              <a:rPr lang="en-US" b="1" dirty="0" smtClean="0"/>
              <a:t>Applying</a:t>
            </a:r>
            <a:endParaRPr lang="en-US" b="1" dirty="0"/>
          </a:p>
        </p:txBody>
      </p:sp>
      <p:cxnSp>
        <p:nvCxnSpPr>
          <p:cNvPr id="16" name="Straight Arrow Connector 15"/>
          <p:cNvCxnSpPr>
            <a:stCxn id="6" idx="1"/>
          </p:cNvCxnSpPr>
          <p:nvPr/>
        </p:nvCxnSpPr>
        <p:spPr>
          <a:xfrm rot="10800000" flipV="1">
            <a:off x="4572000" y="3004066"/>
            <a:ext cx="1981200" cy="33088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2286000" y="3200400"/>
            <a:ext cx="16002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1143000"/>
            <a:ext cx="2209800" cy="461665"/>
          </a:xfrm>
          <a:prstGeom prst="rect">
            <a:avLst/>
          </a:prstGeom>
          <a:noFill/>
          <a:ln>
            <a:solidFill>
              <a:srgbClr val="FF0000"/>
            </a:solidFill>
          </a:ln>
        </p:spPr>
        <p:txBody>
          <a:bodyPr wrap="square" rtlCol="0">
            <a:spAutoFit/>
          </a:bodyPr>
          <a:lstStyle/>
          <a:p>
            <a:pPr algn="ctr"/>
            <a:r>
              <a:rPr lang="en-US" sz="2400" dirty="0" smtClean="0">
                <a:solidFill>
                  <a:srgbClr val="FF0000"/>
                </a:solidFill>
              </a:rPr>
              <a:t>Jan. 2021</a:t>
            </a:r>
            <a:endParaRPr lang="en-US" sz="2400" dirty="0">
              <a:solidFill>
                <a:srgbClr val="FF0000"/>
              </a:solidFill>
            </a:endParaRPr>
          </a:p>
        </p:txBody>
      </p:sp>
      <p:sp>
        <p:nvSpPr>
          <p:cNvPr id="4" name="TextBox 3"/>
          <p:cNvSpPr txBox="1"/>
          <p:nvPr/>
        </p:nvSpPr>
        <p:spPr>
          <a:xfrm>
            <a:off x="6629400" y="3658612"/>
            <a:ext cx="2209800" cy="3046988"/>
          </a:xfrm>
          <a:prstGeom prst="rect">
            <a:avLst/>
          </a:prstGeom>
          <a:noFill/>
          <a:ln>
            <a:solidFill>
              <a:srgbClr val="000099"/>
            </a:solidFill>
          </a:ln>
        </p:spPr>
        <p:txBody>
          <a:bodyPr wrap="square" rtlCol="0">
            <a:spAutoFit/>
          </a:bodyPr>
          <a:lstStyle/>
          <a:p>
            <a:pPr algn="ctr"/>
            <a:r>
              <a:rPr lang="en-US" sz="2400" dirty="0" smtClean="0">
                <a:solidFill>
                  <a:srgbClr val="000099"/>
                </a:solidFill>
              </a:rPr>
              <a:t>Decision by TRF Trustee October-November meeting 2021.</a:t>
            </a:r>
          </a:p>
          <a:p>
            <a:pPr algn="ctr"/>
            <a:r>
              <a:rPr lang="en-US" sz="2400" dirty="0" smtClean="0">
                <a:solidFill>
                  <a:srgbClr val="000099"/>
                </a:solidFill>
              </a:rPr>
              <a:t>SG to be implemented 2022-2026</a:t>
            </a:r>
            <a:endParaRPr lang="en-US" sz="2400" dirty="0">
              <a:solidFill>
                <a:srgbClr val="000099"/>
              </a:solidFill>
            </a:endParaRPr>
          </a:p>
        </p:txBody>
      </p:sp>
      <p:sp>
        <p:nvSpPr>
          <p:cNvPr id="15" name="Down Arrow 14"/>
          <p:cNvSpPr/>
          <p:nvPr/>
        </p:nvSpPr>
        <p:spPr>
          <a:xfrm>
            <a:off x="8077200" y="2209800"/>
            <a:ext cx="914400" cy="13716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629400" y="1676400"/>
            <a:ext cx="2209800" cy="461665"/>
          </a:xfrm>
          <a:prstGeom prst="rect">
            <a:avLst/>
          </a:prstGeom>
          <a:noFill/>
          <a:ln>
            <a:solidFill>
              <a:srgbClr val="FF0000"/>
            </a:solidFill>
          </a:ln>
        </p:spPr>
        <p:txBody>
          <a:bodyPr wrap="square" rtlCol="0">
            <a:spAutoFit/>
          </a:bodyPr>
          <a:lstStyle/>
          <a:p>
            <a:pPr algn="ctr"/>
            <a:r>
              <a:rPr lang="en-US" sz="2400" dirty="0" smtClean="0">
                <a:solidFill>
                  <a:srgbClr val="FF0000"/>
                </a:solidFill>
              </a:rPr>
              <a:t>March 2021</a:t>
            </a:r>
            <a:endParaRPr lang="en-US" sz="2400" dirty="0">
              <a:solidFill>
                <a:srgbClr val="FF0000"/>
              </a:solidFill>
            </a:endParaRPr>
          </a:p>
        </p:txBody>
      </p:sp>
      <p:sp>
        <p:nvSpPr>
          <p:cNvPr id="19" name="TextBox 18"/>
          <p:cNvSpPr txBox="1"/>
          <p:nvPr/>
        </p:nvSpPr>
        <p:spPr>
          <a:xfrm>
            <a:off x="288758" y="1236822"/>
            <a:ext cx="2209800" cy="830997"/>
          </a:xfrm>
          <a:prstGeom prst="rect">
            <a:avLst/>
          </a:prstGeom>
          <a:noFill/>
          <a:ln>
            <a:solidFill>
              <a:srgbClr val="FF0000"/>
            </a:solidFill>
          </a:ln>
        </p:spPr>
        <p:txBody>
          <a:bodyPr wrap="square" rtlCol="0">
            <a:spAutoFit/>
          </a:bodyPr>
          <a:lstStyle/>
          <a:p>
            <a:pPr algn="ctr"/>
            <a:r>
              <a:rPr lang="en-US" sz="2400" dirty="0" smtClean="0">
                <a:solidFill>
                  <a:srgbClr val="FF0000"/>
                </a:solidFill>
              </a:rPr>
              <a:t>Started January 2021</a:t>
            </a:r>
            <a:endParaRPr lang="en-US" sz="2400" dirty="0">
              <a:solidFill>
                <a:srgbClr val="FF0000"/>
              </a:solidFill>
            </a:endParaRPr>
          </a:p>
        </p:txBody>
      </p:sp>
    </p:spTree>
    <p:extLst>
      <p:ext uri="{BB962C8B-B14F-4D97-AF65-F5344CB8AC3E}">
        <p14:creationId xmlns:p14="http://schemas.microsoft.com/office/powerpoint/2010/main" xmlns="" val="37539026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4191000"/>
          </a:xfrm>
        </p:spPr>
        <p:txBody>
          <a:bodyPr>
            <a:noAutofit/>
          </a:bodyPr>
          <a:lstStyle/>
          <a:p>
            <a:pPr marL="0" indent="0" algn="ctr">
              <a:buNone/>
            </a:pPr>
            <a:r>
              <a:rPr lang="en-US" sz="4800" dirty="0" smtClean="0">
                <a:solidFill>
                  <a:srgbClr val="0000CC"/>
                </a:solidFill>
              </a:rPr>
              <a:t>Where to go to get information?</a:t>
            </a:r>
          </a:p>
          <a:p>
            <a:pPr marL="0" indent="0" algn="ctr">
              <a:buNone/>
            </a:pPr>
            <a:r>
              <a:rPr lang="en-US" sz="4800" dirty="0" smtClean="0">
                <a:solidFill>
                  <a:srgbClr val="0000CC"/>
                </a:solidFill>
              </a:rPr>
              <a:t>Where to go to download material?</a:t>
            </a:r>
          </a:p>
          <a:p>
            <a:pPr marL="0" indent="0" algn="ctr">
              <a:buNone/>
            </a:pPr>
            <a:r>
              <a:rPr lang="en-US" sz="4800" dirty="0" smtClean="0">
                <a:solidFill>
                  <a:srgbClr val="0000CC"/>
                </a:solidFill>
              </a:rPr>
              <a:t>Where to go to apply for GGs, </a:t>
            </a:r>
            <a:r>
              <a:rPr lang="en-US" sz="4800" dirty="0" err="1" smtClean="0">
                <a:solidFill>
                  <a:srgbClr val="0000CC"/>
                </a:solidFill>
              </a:rPr>
              <a:t>DGrs</a:t>
            </a:r>
            <a:r>
              <a:rPr lang="en-US" sz="4800" dirty="0" smtClean="0">
                <a:solidFill>
                  <a:srgbClr val="0000CC"/>
                </a:solidFill>
              </a:rPr>
              <a:t>, </a:t>
            </a:r>
            <a:r>
              <a:rPr lang="en-US" sz="4800" dirty="0" smtClean="0">
                <a:solidFill>
                  <a:srgbClr val="000099"/>
                </a:solidFill>
              </a:rPr>
              <a:t>SGs</a:t>
            </a:r>
            <a:r>
              <a:rPr lang="en-US" sz="4800" dirty="0" smtClean="0">
                <a:solidFill>
                  <a:srgbClr val="0000CC"/>
                </a:solidFill>
              </a:rPr>
              <a:t>, </a:t>
            </a:r>
            <a:r>
              <a:rPr lang="en-US" sz="4800" b="1" dirty="0" smtClean="0">
                <a:solidFill>
                  <a:srgbClr val="FF0000"/>
                </a:solidFill>
              </a:rPr>
              <a:t>TGs</a:t>
            </a:r>
            <a:r>
              <a:rPr lang="en-US" sz="4800" dirty="0" smtClean="0">
                <a:solidFill>
                  <a:srgbClr val="0000CC"/>
                </a:solidFill>
              </a:rPr>
              <a:t>?</a:t>
            </a:r>
          </a:p>
          <a:p>
            <a:pPr marL="0" indent="0" algn="ctr">
              <a:buNone/>
            </a:pPr>
            <a:endParaRPr lang="en-US" sz="4800" dirty="0">
              <a:solidFill>
                <a:srgbClr val="0000CC"/>
              </a:solidFill>
            </a:endParaRPr>
          </a:p>
        </p:txBody>
      </p:sp>
    </p:spTree>
    <p:extLst>
      <p:ext uri="{BB962C8B-B14F-4D97-AF65-F5344CB8AC3E}">
        <p14:creationId xmlns:p14="http://schemas.microsoft.com/office/powerpoint/2010/main" xmlns="" val="3837364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0"/>
            <a:ext cx="2667000" cy="3046988"/>
          </a:xfrm>
          <a:prstGeom prst="rect">
            <a:avLst/>
          </a:prstGeom>
          <a:ln>
            <a:solidFill>
              <a:srgbClr val="000099"/>
            </a:solidFill>
          </a:ln>
        </p:spPr>
        <p:txBody>
          <a:bodyPr wrap="square">
            <a:spAutoFit/>
          </a:bodyPr>
          <a:lstStyle/>
          <a:p>
            <a:pPr algn="ctr"/>
            <a:r>
              <a:rPr lang="en-US" sz="4800" dirty="0" smtClean="0">
                <a:solidFill>
                  <a:srgbClr val="000099"/>
                </a:solidFill>
              </a:rPr>
              <a:t>Projects must change lives.</a:t>
            </a:r>
            <a:endParaRPr lang="en-US" sz="4800" dirty="0">
              <a:solidFill>
                <a:srgbClr val="000099"/>
              </a:solidFill>
            </a:endParaRPr>
          </a:p>
        </p:txBody>
      </p:sp>
      <p:sp>
        <p:nvSpPr>
          <p:cNvPr id="3" name="Rectangle 2"/>
          <p:cNvSpPr/>
          <p:nvPr/>
        </p:nvSpPr>
        <p:spPr>
          <a:xfrm>
            <a:off x="4572000" y="304800"/>
            <a:ext cx="3886200" cy="3477875"/>
          </a:xfrm>
          <a:prstGeom prst="rect">
            <a:avLst/>
          </a:prstGeom>
          <a:ln>
            <a:solidFill>
              <a:srgbClr val="000099"/>
            </a:solidFill>
          </a:ln>
        </p:spPr>
        <p:txBody>
          <a:bodyPr wrap="square">
            <a:spAutoFit/>
          </a:bodyPr>
          <a:lstStyle/>
          <a:p>
            <a:pPr algn="ctr"/>
            <a:r>
              <a:rPr lang="en-US" sz="4400" dirty="0" smtClean="0">
                <a:solidFill>
                  <a:srgbClr val="000099"/>
                </a:solidFill>
              </a:rPr>
              <a:t>It gives substance </a:t>
            </a:r>
          </a:p>
          <a:p>
            <a:pPr algn="ctr"/>
            <a:r>
              <a:rPr lang="en-US" sz="4400" dirty="0" smtClean="0">
                <a:solidFill>
                  <a:srgbClr val="000099"/>
                </a:solidFill>
              </a:rPr>
              <a:t>to </a:t>
            </a:r>
            <a:r>
              <a:rPr lang="en-US" sz="4400" u="sng" dirty="0" smtClean="0">
                <a:solidFill>
                  <a:srgbClr val="000099"/>
                </a:solidFill>
              </a:rPr>
              <a:t>our</a:t>
            </a:r>
            <a:r>
              <a:rPr lang="en-US" sz="4400" dirty="0" smtClean="0">
                <a:solidFill>
                  <a:srgbClr val="000099"/>
                </a:solidFill>
              </a:rPr>
              <a:t> </a:t>
            </a:r>
          </a:p>
          <a:p>
            <a:pPr algn="ctr"/>
            <a:r>
              <a:rPr lang="en-US" sz="4400" dirty="0" smtClean="0">
                <a:solidFill>
                  <a:srgbClr val="000099"/>
                </a:solidFill>
              </a:rPr>
              <a:t>Rotary membership.</a:t>
            </a:r>
            <a:endParaRPr lang="en-US" sz="4400" dirty="0">
              <a:solidFill>
                <a:srgbClr val="000099"/>
              </a:solidFill>
            </a:endParaRPr>
          </a:p>
        </p:txBody>
      </p:sp>
      <p:sp>
        <p:nvSpPr>
          <p:cNvPr id="4" name="Left-Right Arrow 3"/>
          <p:cNvSpPr/>
          <p:nvPr/>
        </p:nvSpPr>
        <p:spPr>
          <a:xfrm>
            <a:off x="2819400" y="1676400"/>
            <a:ext cx="2209800" cy="914400"/>
          </a:xfrm>
          <a:prstGeom prst="leftRightArrow">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1371600" y="3886200"/>
            <a:ext cx="1066800" cy="1143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6019800" y="3886200"/>
            <a:ext cx="1066800" cy="1143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 y="5181600"/>
            <a:ext cx="2362200" cy="523220"/>
          </a:xfrm>
          <a:prstGeom prst="rect">
            <a:avLst/>
          </a:prstGeom>
          <a:noFill/>
          <a:ln>
            <a:solidFill>
              <a:srgbClr val="FF0000"/>
            </a:solidFill>
          </a:ln>
        </p:spPr>
        <p:txBody>
          <a:bodyPr wrap="square" rtlCol="0">
            <a:spAutoFit/>
          </a:bodyPr>
          <a:lstStyle/>
          <a:p>
            <a:pPr algn="ctr"/>
            <a:r>
              <a:rPr lang="en-US" sz="2800" dirty="0" smtClean="0">
                <a:solidFill>
                  <a:srgbClr val="000099"/>
                </a:solidFill>
              </a:rPr>
              <a:t>Public image</a:t>
            </a:r>
            <a:endParaRPr lang="en-US" sz="2800" dirty="0">
              <a:solidFill>
                <a:srgbClr val="000099"/>
              </a:solidFill>
            </a:endParaRPr>
          </a:p>
        </p:txBody>
      </p:sp>
      <p:sp>
        <p:nvSpPr>
          <p:cNvPr id="8" name="TextBox 7"/>
          <p:cNvSpPr txBox="1"/>
          <p:nvPr/>
        </p:nvSpPr>
        <p:spPr>
          <a:xfrm>
            <a:off x="5410200" y="5181600"/>
            <a:ext cx="2362200" cy="523220"/>
          </a:xfrm>
          <a:prstGeom prst="rect">
            <a:avLst/>
          </a:prstGeom>
          <a:noFill/>
          <a:ln>
            <a:solidFill>
              <a:srgbClr val="FF0000"/>
            </a:solidFill>
          </a:ln>
        </p:spPr>
        <p:txBody>
          <a:bodyPr wrap="square" rtlCol="0">
            <a:spAutoFit/>
          </a:bodyPr>
          <a:lstStyle/>
          <a:p>
            <a:pPr algn="ctr"/>
            <a:r>
              <a:rPr lang="en-US" sz="2800" dirty="0" smtClean="0">
                <a:solidFill>
                  <a:srgbClr val="000099"/>
                </a:solidFill>
              </a:rPr>
              <a:t>Engagement</a:t>
            </a:r>
            <a:endParaRPr lang="en-US" sz="2800" dirty="0">
              <a:solidFill>
                <a:srgbClr val="000099"/>
              </a:solidFill>
            </a:endParaRPr>
          </a:p>
        </p:txBody>
      </p:sp>
      <p:sp>
        <p:nvSpPr>
          <p:cNvPr id="9" name="Left-Right Arrow 8"/>
          <p:cNvSpPr/>
          <p:nvPr/>
        </p:nvSpPr>
        <p:spPr>
          <a:xfrm>
            <a:off x="3505200" y="5105400"/>
            <a:ext cx="1524000" cy="609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810000" y="5257800"/>
            <a:ext cx="914400"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19200" y="6088559"/>
            <a:ext cx="6553200" cy="769441"/>
          </a:xfrm>
          <a:prstGeom prst="rect">
            <a:avLst/>
          </a:prstGeom>
          <a:noFill/>
        </p:spPr>
        <p:txBody>
          <a:bodyPr wrap="square" rtlCol="0">
            <a:spAutoFit/>
          </a:bodyPr>
          <a:lstStyle/>
          <a:p>
            <a:pPr algn="ctr"/>
            <a:r>
              <a:rPr lang="en-US" sz="4400" dirty="0" smtClean="0">
                <a:solidFill>
                  <a:srgbClr val="FF0000"/>
                </a:solidFill>
              </a:rPr>
              <a:t>Increase Membership</a:t>
            </a:r>
            <a:endParaRPr lang="en-US" sz="4400" dirty="0">
              <a:solidFill>
                <a:srgbClr val="FF0000"/>
              </a:solidFill>
            </a:endParaRPr>
          </a:p>
        </p:txBody>
      </p:sp>
    </p:spTree>
    <p:extLst>
      <p:ext uri="{BB962C8B-B14F-4D97-AF65-F5344CB8AC3E}">
        <p14:creationId xmlns:p14="http://schemas.microsoft.com/office/powerpoint/2010/main" xmlns="" val="152834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133600"/>
            <a:ext cx="5867400" cy="1107996"/>
          </a:xfrm>
          <a:prstGeom prst="rect">
            <a:avLst/>
          </a:prstGeom>
        </p:spPr>
        <p:txBody>
          <a:bodyPr wrap="square">
            <a:spAutoFit/>
          </a:bodyPr>
          <a:lstStyle/>
          <a:p>
            <a:pPr algn="ctr"/>
            <a:r>
              <a:rPr lang="en-US" sz="6600" b="1" dirty="0">
                <a:solidFill>
                  <a:srgbClr val="000099"/>
                </a:solidFill>
              </a:rPr>
              <a:t>Grant Travel</a:t>
            </a:r>
            <a:endParaRPr lang="en-US" sz="6600" b="1" dirty="0"/>
          </a:p>
        </p:txBody>
      </p:sp>
      <p:sp>
        <p:nvSpPr>
          <p:cNvPr id="3" name="Rectangle 2"/>
          <p:cNvSpPr/>
          <p:nvPr/>
        </p:nvSpPr>
        <p:spPr>
          <a:xfrm>
            <a:off x="457200" y="3962400"/>
            <a:ext cx="7772400" cy="707886"/>
          </a:xfrm>
          <a:prstGeom prst="rect">
            <a:avLst/>
          </a:prstGeom>
        </p:spPr>
        <p:txBody>
          <a:bodyPr wrap="square">
            <a:spAutoFit/>
          </a:bodyPr>
          <a:lstStyle/>
          <a:p>
            <a:pPr algn="ctr"/>
            <a:r>
              <a:rPr lang="en-US" sz="4000" dirty="0" smtClean="0">
                <a:solidFill>
                  <a:srgbClr val="FF0000"/>
                </a:solidFill>
              </a:rPr>
              <a:t>By RFCC/PDG Michel Jazzar [5mns]</a:t>
            </a:r>
            <a:endParaRPr lang="en-US" sz="4000" dirty="0">
              <a:solidFill>
                <a:srgbClr val="FF0000"/>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6" name="Picture 5"/>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3253613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solidFill>
                  <a:srgbClr val="000099"/>
                </a:solidFill>
              </a:rPr>
              <a:t>Where to apply for Grant Travel?</a:t>
            </a:r>
            <a:endParaRPr lang="en-US" dirty="0">
              <a:solidFill>
                <a:srgbClr val="000099"/>
              </a:solidFill>
            </a:endParaRPr>
          </a:p>
        </p:txBody>
      </p:sp>
      <p:sp>
        <p:nvSpPr>
          <p:cNvPr id="3" name="Content Placeholder 2"/>
          <p:cNvSpPr>
            <a:spLocks noGrp="1"/>
          </p:cNvSpPr>
          <p:nvPr>
            <p:ph idx="1"/>
          </p:nvPr>
        </p:nvSpPr>
        <p:spPr>
          <a:xfrm>
            <a:off x="457200" y="914400"/>
            <a:ext cx="8229600" cy="1066800"/>
          </a:xfrm>
        </p:spPr>
        <p:txBody>
          <a:bodyPr/>
          <a:lstStyle/>
          <a:p>
            <a:pPr algn="ctr">
              <a:buNone/>
            </a:pPr>
            <a:r>
              <a:rPr lang="en-US" dirty="0" smtClean="0">
                <a:solidFill>
                  <a:srgbClr val="000099"/>
                </a:solidFill>
              </a:rPr>
              <a:t>The </a:t>
            </a:r>
            <a:r>
              <a:rPr lang="en-US" dirty="0">
                <a:solidFill>
                  <a:srgbClr val="000099"/>
                </a:solidFill>
              </a:rPr>
              <a:t>district </a:t>
            </a:r>
            <a:r>
              <a:rPr lang="en-US" dirty="0" smtClean="0">
                <a:solidFill>
                  <a:srgbClr val="000099"/>
                </a:solidFill>
              </a:rPr>
              <a:t>grant or a global </a:t>
            </a:r>
            <a:r>
              <a:rPr lang="en-US" dirty="0">
                <a:solidFill>
                  <a:srgbClr val="000099"/>
                </a:solidFill>
              </a:rPr>
              <a:t>grant </a:t>
            </a:r>
            <a:r>
              <a:rPr lang="en-US" dirty="0">
                <a:solidFill>
                  <a:srgbClr val="FF0000"/>
                </a:solidFill>
              </a:rPr>
              <a:t>may include funds</a:t>
            </a:r>
            <a:r>
              <a:rPr lang="en-US" dirty="0">
                <a:solidFill>
                  <a:srgbClr val="000099"/>
                </a:solidFill>
              </a:rPr>
              <a:t> for domestic or international air travel. </a:t>
            </a:r>
          </a:p>
        </p:txBody>
      </p:sp>
      <p:sp>
        <p:nvSpPr>
          <p:cNvPr id="4" name="Rectangle 3"/>
          <p:cNvSpPr/>
          <p:nvPr/>
        </p:nvSpPr>
        <p:spPr>
          <a:xfrm>
            <a:off x="609600" y="6096000"/>
            <a:ext cx="8153400" cy="461665"/>
          </a:xfrm>
          <a:prstGeom prst="rect">
            <a:avLst/>
          </a:prstGeom>
        </p:spPr>
        <p:txBody>
          <a:bodyPr wrap="square">
            <a:spAutoFit/>
          </a:bodyPr>
          <a:lstStyle/>
          <a:p>
            <a:pPr algn="ctr"/>
            <a:r>
              <a:rPr lang="en-US" sz="2400" dirty="0" smtClean="0">
                <a:hlinkClick r:id="rId2"/>
              </a:rPr>
              <a:t>https://my.rotary.org/en/take-action/apply-grants/grant-travel</a:t>
            </a:r>
            <a:r>
              <a:rPr lang="en-US" sz="2400" dirty="0" smtClean="0"/>
              <a:t> </a:t>
            </a:r>
            <a:endParaRPr lang="en-US" sz="2400" dirty="0"/>
          </a:p>
        </p:txBody>
      </p:sp>
      <p:pic>
        <p:nvPicPr>
          <p:cNvPr id="5122" name="Picture 2"/>
          <p:cNvPicPr>
            <a:picLocks noChangeAspect="1" noChangeArrowheads="1"/>
          </p:cNvPicPr>
          <p:nvPr/>
        </p:nvPicPr>
        <p:blipFill>
          <a:blip r:embed="rId3"/>
          <a:srcRect/>
          <a:stretch>
            <a:fillRect/>
          </a:stretch>
        </p:blipFill>
        <p:spPr bwMode="auto">
          <a:xfrm>
            <a:off x="990600" y="2133600"/>
            <a:ext cx="7372350" cy="3648075"/>
          </a:xfrm>
          <a:prstGeom prst="rect">
            <a:avLst/>
          </a:prstGeom>
          <a:noFill/>
          <a:ln w="9525">
            <a:solidFill>
              <a:srgbClr val="FF0000"/>
            </a:solidFill>
            <a:miter lim="800000"/>
            <a:headEnd/>
            <a:tailEnd/>
          </a:ln>
          <a:effectLst/>
        </p:spPr>
      </p:pic>
      <p:sp>
        <p:nvSpPr>
          <p:cNvPr id="6" name="Rounded Rectangle 5"/>
          <p:cNvSpPr/>
          <p:nvPr/>
        </p:nvSpPr>
        <p:spPr>
          <a:xfrm>
            <a:off x="1828800" y="5410200"/>
            <a:ext cx="9906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0" y="5334000"/>
            <a:ext cx="1143000" cy="5334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918432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39762"/>
          </a:xfrm>
        </p:spPr>
        <p:txBody>
          <a:bodyPr>
            <a:noAutofit/>
          </a:bodyPr>
          <a:lstStyle/>
          <a:p>
            <a:r>
              <a:rPr lang="en-US" sz="3600" dirty="0" smtClean="0">
                <a:solidFill>
                  <a:srgbClr val="FF0000"/>
                </a:solidFill>
              </a:rPr>
              <a:t>TRAVEL BAN LIST [1 Dec. 2019] </a:t>
            </a:r>
            <a:endParaRPr lang="en-US" sz="3600" dirty="0">
              <a:solidFill>
                <a:srgbClr val="FF0000"/>
              </a:solidFill>
            </a:endParaRPr>
          </a:p>
        </p:txBody>
      </p:sp>
      <p:sp>
        <p:nvSpPr>
          <p:cNvPr id="3" name="Content Placeholder 2"/>
          <p:cNvSpPr>
            <a:spLocks noGrp="1"/>
          </p:cNvSpPr>
          <p:nvPr>
            <p:ph sz="half" idx="1"/>
          </p:nvPr>
        </p:nvSpPr>
        <p:spPr>
          <a:xfrm>
            <a:off x="1295400" y="1981200"/>
            <a:ext cx="3810000" cy="4495799"/>
          </a:xfrm>
          <a:ln>
            <a:solidFill>
              <a:srgbClr val="FF0000"/>
            </a:solidFill>
          </a:ln>
        </p:spPr>
        <p:txBody>
          <a:bodyPr>
            <a:normAutofit fontScale="85000" lnSpcReduction="10000"/>
          </a:bodyPr>
          <a:lstStyle/>
          <a:p>
            <a:pPr marL="514350" indent="-514350">
              <a:buFont typeface="+mj-lt"/>
              <a:buAutoNum type="arabicPeriod"/>
            </a:pPr>
            <a:r>
              <a:rPr lang="en-US" dirty="0" smtClean="0">
                <a:solidFill>
                  <a:srgbClr val="000099"/>
                </a:solidFill>
              </a:rPr>
              <a:t>Afghanistan</a:t>
            </a:r>
            <a:r>
              <a:rPr lang="en-US" dirty="0" smtClean="0"/>
              <a:t> </a:t>
            </a:r>
          </a:p>
          <a:p>
            <a:pPr marL="514350" indent="-514350">
              <a:buFont typeface="+mj-lt"/>
              <a:buAutoNum type="arabicPeriod"/>
            </a:pPr>
            <a:r>
              <a:rPr lang="en-US" dirty="0" smtClean="0">
                <a:solidFill>
                  <a:srgbClr val="000099"/>
                </a:solidFill>
              </a:rPr>
              <a:t>Iran</a:t>
            </a:r>
            <a:r>
              <a:rPr lang="en-US" dirty="0" smtClean="0"/>
              <a:t> </a:t>
            </a:r>
            <a:endParaRPr lang="en-US" dirty="0"/>
          </a:p>
          <a:p>
            <a:pPr marL="514350" indent="-514350">
              <a:buFont typeface="+mj-lt"/>
              <a:buAutoNum type="arabicPeriod"/>
            </a:pPr>
            <a:r>
              <a:rPr lang="en-US" dirty="0" smtClean="0">
                <a:solidFill>
                  <a:srgbClr val="000099"/>
                </a:solidFill>
              </a:rPr>
              <a:t>Pakistan</a:t>
            </a:r>
            <a:r>
              <a:rPr lang="en-US" dirty="0" smtClean="0"/>
              <a:t> </a:t>
            </a:r>
            <a:endParaRPr lang="en-US" dirty="0"/>
          </a:p>
          <a:p>
            <a:pPr marL="514350" indent="-514350">
              <a:buFont typeface="+mj-lt"/>
              <a:buAutoNum type="arabicPeriod"/>
            </a:pPr>
            <a:r>
              <a:rPr lang="en-US" dirty="0" smtClean="0">
                <a:solidFill>
                  <a:srgbClr val="000099"/>
                </a:solidFill>
              </a:rPr>
              <a:t>North </a:t>
            </a:r>
            <a:r>
              <a:rPr lang="en-US" dirty="0">
                <a:solidFill>
                  <a:srgbClr val="000099"/>
                </a:solidFill>
              </a:rPr>
              <a:t>Korea </a:t>
            </a:r>
          </a:p>
          <a:p>
            <a:pPr marL="514350" indent="-514350">
              <a:buFont typeface="+mj-lt"/>
              <a:buAutoNum type="arabicPeriod"/>
            </a:pPr>
            <a:r>
              <a:rPr lang="en-US" dirty="0" smtClean="0">
                <a:solidFill>
                  <a:schemeClr val="accent2">
                    <a:lumMod val="50000"/>
                  </a:schemeClr>
                </a:solidFill>
              </a:rPr>
              <a:t>Burkina Faso </a:t>
            </a:r>
          </a:p>
          <a:p>
            <a:pPr marL="514350" indent="-514350">
              <a:buFont typeface="+mj-lt"/>
              <a:buAutoNum type="arabicPeriod"/>
            </a:pPr>
            <a:r>
              <a:rPr lang="en-US" dirty="0" smtClean="0">
                <a:solidFill>
                  <a:schemeClr val="accent2">
                    <a:lumMod val="50000"/>
                  </a:schemeClr>
                </a:solidFill>
              </a:rPr>
              <a:t>Burundi </a:t>
            </a:r>
          </a:p>
          <a:p>
            <a:pPr marL="514350" indent="-514350">
              <a:buFont typeface="+mj-lt"/>
              <a:buAutoNum type="arabicPeriod"/>
            </a:pPr>
            <a:r>
              <a:rPr lang="en-US" dirty="0" smtClean="0">
                <a:solidFill>
                  <a:schemeClr val="accent2">
                    <a:lumMod val="50000"/>
                  </a:schemeClr>
                </a:solidFill>
              </a:rPr>
              <a:t>Central African Republic </a:t>
            </a:r>
          </a:p>
          <a:p>
            <a:pPr marL="514350" indent="-514350">
              <a:buFont typeface="+mj-lt"/>
              <a:buAutoNum type="arabicPeriod"/>
            </a:pPr>
            <a:r>
              <a:rPr lang="en-US" dirty="0" smtClean="0">
                <a:solidFill>
                  <a:schemeClr val="accent2">
                    <a:lumMod val="50000"/>
                  </a:schemeClr>
                </a:solidFill>
              </a:rPr>
              <a:t>Dem Rep. of Congo </a:t>
            </a:r>
          </a:p>
          <a:p>
            <a:pPr marL="514350" indent="-514350">
              <a:buFont typeface="+mj-lt"/>
              <a:buAutoNum type="arabicPeriod"/>
            </a:pPr>
            <a:r>
              <a:rPr lang="en-US" dirty="0" smtClean="0">
                <a:solidFill>
                  <a:schemeClr val="accent2">
                    <a:lumMod val="50000"/>
                  </a:schemeClr>
                </a:solidFill>
              </a:rPr>
              <a:t>Mali</a:t>
            </a:r>
            <a:r>
              <a:rPr lang="en-US" dirty="0" smtClean="0"/>
              <a:t> </a:t>
            </a:r>
            <a:endParaRPr lang="en-US" dirty="0"/>
          </a:p>
          <a:p>
            <a:pPr marL="514350" indent="-514350">
              <a:buFont typeface="+mj-lt"/>
              <a:buAutoNum type="arabicPeriod"/>
            </a:pPr>
            <a:r>
              <a:rPr lang="en-US" dirty="0" smtClean="0">
                <a:solidFill>
                  <a:schemeClr val="accent2">
                    <a:lumMod val="50000"/>
                  </a:schemeClr>
                </a:solidFill>
              </a:rPr>
              <a:t>South </a:t>
            </a:r>
            <a:r>
              <a:rPr lang="en-US" dirty="0">
                <a:solidFill>
                  <a:schemeClr val="accent2">
                    <a:lumMod val="50000"/>
                  </a:schemeClr>
                </a:solidFill>
              </a:rPr>
              <a:t>Sudan </a:t>
            </a:r>
          </a:p>
          <a:p>
            <a:pPr marL="0" indent="0">
              <a:buNone/>
            </a:pPr>
            <a:r>
              <a:rPr lang="en-US" dirty="0" smtClean="0"/>
              <a:t> </a:t>
            </a:r>
          </a:p>
        </p:txBody>
      </p:sp>
      <p:sp>
        <p:nvSpPr>
          <p:cNvPr id="4" name="Content Placeholder 3"/>
          <p:cNvSpPr>
            <a:spLocks noGrp="1"/>
          </p:cNvSpPr>
          <p:nvPr>
            <p:ph sz="half" idx="2"/>
          </p:nvPr>
        </p:nvSpPr>
        <p:spPr>
          <a:xfrm>
            <a:off x="5410200" y="1981200"/>
            <a:ext cx="3200400" cy="4525963"/>
          </a:xfrm>
          <a:ln>
            <a:solidFill>
              <a:srgbClr val="FF0000"/>
            </a:solidFill>
          </a:ln>
        </p:spPr>
        <p:txBody>
          <a:bodyPr>
            <a:normAutofit fontScale="85000" lnSpcReduction="10000"/>
          </a:bodyPr>
          <a:lstStyle/>
          <a:p>
            <a:pPr marL="514350" indent="-514350">
              <a:buFont typeface="+mj-lt"/>
              <a:buAutoNum type="arabicPeriod" startAt="11"/>
            </a:pPr>
            <a:r>
              <a:rPr lang="en-US" dirty="0" smtClean="0">
                <a:solidFill>
                  <a:srgbClr val="FF0000"/>
                </a:solidFill>
              </a:rPr>
              <a:t>Gaza </a:t>
            </a:r>
            <a:endParaRPr lang="en-US" dirty="0">
              <a:solidFill>
                <a:srgbClr val="FF0000"/>
              </a:solidFill>
            </a:endParaRPr>
          </a:p>
          <a:p>
            <a:pPr marL="514350" indent="-514350">
              <a:buFont typeface="+mj-lt"/>
              <a:buAutoNum type="arabicPeriod" startAt="11"/>
            </a:pPr>
            <a:r>
              <a:rPr lang="en-US" dirty="0" smtClean="0">
                <a:solidFill>
                  <a:srgbClr val="FF0000"/>
                </a:solidFill>
              </a:rPr>
              <a:t>Iraq</a:t>
            </a:r>
            <a:endParaRPr lang="en-US" dirty="0">
              <a:solidFill>
                <a:srgbClr val="FF0000"/>
              </a:solidFill>
            </a:endParaRPr>
          </a:p>
          <a:p>
            <a:pPr marL="514350" indent="-514350">
              <a:buFont typeface="+mj-lt"/>
              <a:buAutoNum type="arabicPeriod" startAt="11"/>
            </a:pPr>
            <a:r>
              <a:rPr lang="en-US" dirty="0" smtClean="0">
                <a:solidFill>
                  <a:srgbClr val="FF0000"/>
                </a:solidFill>
              </a:rPr>
              <a:t>Libya</a:t>
            </a:r>
            <a:r>
              <a:rPr lang="en-US" dirty="0" smtClean="0"/>
              <a:t> </a:t>
            </a:r>
            <a:endParaRPr lang="en-US" dirty="0"/>
          </a:p>
          <a:p>
            <a:pPr marL="514350" indent="-514350">
              <a:buFont typeface="+mj-lt"/>
              <a:buAutoNum type="arabicPeriod" startAt="11"/>
            </a:pPr>
            <a:r>
              <a:rPr lang="en-US" dirty="0" smtClean="0">
                <a:solidFill>
                  <a:srgbClr val="FF0000"/>
                </a:solidFill>
              </a:rPr>
              <a:t>Somalia</a:t>
            </a:r>
            <a:r>
              <a:rPr lang="en-US" dirty="0" smtClean="0"/>
              <a:t> </a:t>
            </a:r>
          </a:p>
          <a:p>
            <a:pPr marL="514350" indent="-514350">
              <a:buFont typeface="+mj-lt"/>
              <a:buAutoNum type="arabicPeriod" startAt="11"/>
            </a:pPr>
            <a:r>
              <a:rPr lang="en-US" dirty="0" smtClean="0">
                <a:solidFill>
                  <a:srgbClr val="FF0000"/>
                </a:solidFill>
              </a:rPr>
              <a:t>Sudan</a:t>
            </a:r>
            <a:r>
              <a:rPr lang="en-US" dirty="0" smtClean="0"/>
              <a:t> </a:t>
            </a:r>
          </a:p>
          <a:p>
            <a:pPr marL="514350" indent="-514350">
              <a:buFont typeface="+mj-lt"/>
              <a:buAutoNum type="arabicPeriod" startAt="11"/>
            </a:pPr>
            <a:r>
              <a:rPr lang="en-US" dirty="0" smtClean="0">
                <a:solidFill>
                  <a:srgbClr val="FF0000"/>
                </a:solidFill>
              </a:rPr>
              <a:t>Syria</a:t>
            </a:r>
            <a:r>
              <a:rPr lang="en-US" dirty="0" smtClean="0"/>
              <a:t> </a:t>
            </a:r>
          </a:p>
          <a:p>
            <a:pPr marL="514350" indent="-514350">
              <a:buFont typeface="+mj-lt"/>
              <a:buAutoNum type="arabicPeriod" startAt="11"/>
            </a:pPr>
            <a:r>
              <a:rPr lang="en-US" dirty="0" smtClean="0">
                <a:solidFill>
                  <a:srgbClr val="FF0000"/>
                </a:solidFill>
              </a:rPr>
              <a:t>Yemen</a:t>
            </a:r>
          </a:p>
          <a:p>
            <a:pPr marL="514350" indent="-514350">
              <a:buFont typeface="+mj-lt"/>
              <a:buAutoNum type="arabicPeriod" startAt="11"/>
            </a:pPr>
            <a:r>
              <a:rPr lang="en-US" dirty="0" smtClean="0">
                <a:solidFill>
                  <a:srgbClr val="7030A0"/>
                </a:solidFill>
              </a:rPr>
              <a:t>Venezuela </a:t>
            </a:r>
            <a:endParaRPr lang="en-US" dirty="0">
              <a:solidFill>
                <a:srgbClr val="7030A0"/>
              </a:solidFill>
            </a:endParaRPr>
          </a:p>
          <a:p>
            <a:pPr>
              <a:buNone/>
            </a:pPr>
            <a:endParaRPr lang="en-US" dirty="0"/>
          </a:p>
        </p:txBody>
      </p:sp>
      <p:sp>
        <p:nvSpPr>
          <p:cNvPr id="5" name="Rectangle 4"/>
          <p:cNvSpPr/>
          <p:nvPr/>
        </p:nvSpPr>
        <p:spPr>
          <a:xfrm>
            <a:off x="347932" y="530433"/>
            <a:ext cx="8382000" cy="707886"/>
          </a:xfrm>
          <a:prstGeom prst="rect">
            <a:avLst/>
          </a:prstGeom>
        </p:spPr>
        <p:txBody>
          <a:bodyPr wrap="square">
            <a:spAutoFit/>
          </a:bodyPr>
          <a:lstStyle/>
          <a:p>
            <a:pPr algn="ctr"/>
            <a:r>
              <a:rPr lang="en-US" sz="2000" dirty="0" smtClean="0">
                <a:solidFill>
                  <a:srgbClr val="000099"/>
                </a:solidFill>
              </a:rPr>
              <a:t>Funded travel for Staff, Volunteers, Program Participants and Grant travelers is suspended for the following countries :</a:t>
            </a:r>
          </a:p>
        </p:txBody>
      </p:sp>
      <p:sp>
        <p:nvSpPr>
          <p:cNvPr id="6" name="Right Arrow 5"/>
          <p:cNvSpPr/>
          <p:nvPr/>
        </p:nvSpPr>
        <p:spPr>
          <a:xfrm>
            <a:off x="533400" y="5264484"/>
            <a:ext cx="762000" cy="3810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e 7"/>
          <p:cNvSpPr/>
          <p:nvPr/>
        </p:nvSpPr>
        <p:spPr>
          <a:xfrm>
            <a:off x="5257800" y="1981200"/>
            <a:ext cx="121919" cy="3048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a:off x="5257800" y="4191000"/>
            <a:ext cx="121919" cy="3048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594339" y="3760431"/>
            <a:ext cx="609600" cy="584775"/>
          </a:xfrm>
          <a:prstGeom prst="rect">
            <a:avLst/>
          </a:prstGeom>
          <a:noFill/>
          <a:ln>
            <a:solidFill>
              <a:schemeClr val="tx1"/>
            </a:solidFill>
          </a:ln>
        </p:spPr>
        <p:txBody>
          <a:bodyPr wrap="square" rtlCol="0">
            <a:spAutoFit/>
          </a:bodyPr>
          <a:lstStyle/>
          <a:p>
            <a:pPr algn="ctr"/>
            <a:r>
              <a:rPr lang="en-US" sz="3200" b="1" dirty="0" smtClean="0">
                <a:solidFill>
                  <a:schemeClr val="bg2">
                    <a:lumMod val="25000"/>
                  </a:schemeClr>
                </a:solidFill>
              </a:rPr>
              <a:t>6</a:t>
            </a:r>
            <a:endParaRPr lang="en-US" sz="3200" b="1" dirty="0">
              <a:solidFill>
                <a:schemeClr val="bg2">
                  <a:lumMod val="25000"/>
                </a:schemeClr>
              </a:solidFill>
            </a:endParaRPr>
          </a:p>
        </p:txBody>
      </p:sp>
      <p:sp>
        <p:nvSpPr>
          <p:cNvPr id="11" name="TextBox 10"/>
          <p:cNvSpPr txBox="1"/>
          <p:nvPr/>
        </p:nvSpPr>
        <p:spPr>
          <a:xfrm>
            <a:off x="7645879" y="2973086"/>
            <a:ext cx="609600" cy="584775"/>
          </a:xfrm>
          <a:prstGeom prst="rect">
            <a:avLst/>
          </a:prstGeom>
          <a:noFill/>
          <a:ln>
            <a:solidFill>
              <a:schemeClr val="tx1"/>
            </a:solidFill>
          </a:ln>
        </p:spPr>
        <p:txBody>
          <a:bodyPr wrap="square" rtlCol="0">
            <a:spAutoFit/>
          </a:bodyPr>
          <a:lstStyle/>
          <a:p>
            <a:pPr algn="ctr"/>
            <a:r>
              <a:rPr lang="en-US" sz="3200" b="1" dirty="0" smtClean="0">
                <a:solidFill>
                  <a:srgbClr val="FF0000"/>
                </a:solidFill>
              </a:rPr>
              <a:t>7</a:t>
            </a:r>
            <a:endParaRPr lang="en-US" sz="3200" b="1" dirty="0">
              <a:solidFill>
                <a:srgbClr val="FF0000"/>
              </a:solidFill>
            </a:endParaRPr>
          </a:p>
        </p:txBody>
      </p:sp>
      <p:sp>
        <p:nvSpPr>
          <p:cNvPr id="12" name="TextBox 11"/>
          <p:cNvSpPr txBox="1"/>
          <p:nvPr/>
        </p:nvSpPr>
        <p:spPr>
          <a:xfrm>
            <a:off x="3594339" y="2286000"/>
            <a:ext cx="609600" cy="584775"/>
          </a:xfrm>
          <a:prstGeom prst="rect">
            <a:avLst/>
          </a:prstGeom>
          <a:noFill/>
          <a:ln>
            <a:solidFill>
              <a:schemeClr val="tx1"/>
            </a:solidFill>
          </a:ln>
        </p:spPr>
        <p:txBody>
          <a:bodyPr wrap="square" rtlCol="0">
            <a:spAutoFit/>
          </a:bodyPr>
          <a:lstStyle/>
          <a:p>
            <a:pPr algn="ctr"/>
            <a:r>
              <a:rPr lang="en-US" sz="3200" b="1" dirty="0" smtClean="0">
                <a:solidFill>
                  <a:srgbClr val="000099"/>
                </a:solidFill>
              </a:rPr>
              <a:t>4</a:t>
            </a:r>
            <a:endParaRPr lang="en-US" sz="3200" b="1" dirty="0">
              <a:solidFill>
                <a:srgbClr val="000099"/>
              </a:solidFill>
            </a:endParaRPr>
          </a:p>
        </p:txBody>
      </p:sp>
      <p:sp>
        <p:nvSpPr>
          <p:cNvPr id="13" name="TextBox 12"/>
          <p:cNvSpPr txBox="1"/>
          <p:nvPr/>
        </p:nvSpPr>
        <p:spPr>
          <a:xfrm>
            <a:off x="7645879" y="4679709"/>
            <a:ext cx="609600" cy="584775"/>
          </a:xfrm>
          <a:prstGeom prst="rect">
            <a:avLst/>
          </a:prstGeom>
          <a:noFill/>
          <a:ln>
            <a:solidFill>
              <a:schemeClr val="tx1"/>
            </a:solidFill>
          </a:ln>
        </p:spPr>
        <p:txBody>
          <a:bodyPr wrap="square" rtlCol="0">
            <a:spAutoFit/>
          </a:bodyPr>
          <a:lstStyle/>
          <a:p>
            <a:pPr algn="ctr"/>
            <a:r>
              <a:rPr lang="en-US" sz="3200" b="1" dirty="0" smtClean="0">
                <a:solidFill>
                  <a:srgbClr val="7030A0"/>
                </a:solidFill>
              </a:rPr>
              <a:t>1</a:t>
            </a:r>
            <a:endParaRPr lang="en-US" sz="3200" b="1" dirty="0">
              <a:solidFill>
                <a:srgbClr val="7030A0"/>
              </a:solidFill>
            </a:endParaRPr>
          </a:p>
        </p:txBody>
      </p:sp>
    </p:spTree>
    <p:extLst>
      <p:ext uri="{BB962C8B-B14F-4D97-AF65-F5344CB8AC3E}">
        <p14:creationId xmlns:p14="http://schemas.microsoft.com/office/powerpoint/2010/main" xmlns="" val="16445210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39762"/>
          </a:xfrm>
        </p:spPr>
        <p:txBody>
          <a:bodyPr>
            <a:noAutofit/>
          </a:bodyPr>
          <a:lstStyle/>
          <a:p>
            <a:r>
              <a:rPr lang="en-US" sz="3600" dirty="0" smtClean="0">
                <a:solidFill>
                  <a:srgbClr val="FF0000"/>
                </a:solidFill>
              </a:rPr>
              <a:t>TRAVEL BAN LIST [2020] </a:t>
            </a:r>
            <a:endParaRPr lang="en-US" sz="3600" dirty="0">
              <a:solidFill>
                <a:srgbClr val="FF0000"/>
              </a:solidFill>
            </a:endParaRPr>
          </a:p>
        </p:txBody>
      </p:sp>
      <p:sp>
        <p:nvSpPr>
          <p:cNvPr id="3" name="Content Placeholder 2"/>
          <p:cNvSpPr>
            <a:spLocks noGrp="1"/>
          </p:cNvSpPr>
          <p:nvPr>
            <p:ph sz="half" idx="1"/>
          </p:nvPr>
        </p:nvSpPr>
        <p:spPr>
          <a:xfrm>
            <a:off x="381000" y="1981200"/>
            <a:ext cx="8229600" cy="4114800"/>
          </a:xfrm>
          <a:ln>
            <a:solidFill>
              <a:srgbClr val="FF0000"/>
            </a:solidFill>
          </a:ln>
        </p:spPr>
        <p:txBody>
          <a:bodyPr>
            <a:noAutofit/>
          </a:bodyPr>
          <a:lstStyle/>
          <a:p>
            <a:pPr marL="0" indent="0" algn="ctr">
              <a:buNone/>
            </a:pPr>
            <a:r>
              <a:rPr lang="en-US" sz="6000" b="1" dirty="0" smtClean="0">
                <a:solidFill>
                  <a:srgbClr val="FF0000"/>
                </a:solidFill>
              </a:rPr>
              <a:t>BECAUSE OF C19P:</a:t>
            </a:r>
          </a:p>
          <a:p>
            <a:pPr marL="0" indent="0" algn="ctr">
              <a:buNone/>
            </a:pPr>
            <a:r>
              <a:rPr lang="en-US" sz="6000" b="1" dirty="0" smtClean="0">
                <a:solidFill>
                  <a:srgbClr val="FF0000"/>
                </a:solidFill>
              </a:rPr>
              <a:t>TRAVEL BAN FOR ALL COUNTRIES TILL FURTHER NOTICE.</a:t>
            </a:r>
          </a:p>
        </p:txBody>
      </p:sp>
      <p:sp>
        <p:nvSpPr>
          <p:cNvPr id="5" name="Rectangle 4"/>
          <p:cNvSpPr/>
          <p:nvPr/>
        </p:nvSpPr>
        <p:spPr>
          <a:xfrm>
            <a:off x="381000" y="838200"/>
            <a:ext cx="8382000" cy="707886"/>
          </a:xfrm>
          <a:prstGeom prst="rect">
            <a:avLst/>
          </a:prstGeom>
        </p:spPr>
        <p:txBody>
          <a:bodyPr wrap="square">
            <a:spAutoFit/>
          </a:bodyPr>
          <a:lstStyle/>
          <a:p>
            <a:pPr algn="ctr"/>
            <a:r>
              <a:rPr lang="en-US" sz="2000" dirty="0" smtClean="0">
                <a:solidFill>
                  <a:srgbClr val="000099"/>
                </a:solidFill>
              </a:rPr>
              <a:t>Funded travel for Staff, Volunteers, Program Participants and Grant travelers is suspended for the following countries :</a:t>
            </a:r>
          </a:p>
        </p:txBody>
      </p:sp>
    </p:spTree>
    <p:extLst>
      <p:ext uri="{BB962C8B-B14F-4D97-AF65-F5344CB8AC3E}">
        <p14:creationId xmlns:p14="http://schemas.microsoft.com/office/powerpoint/2010/main" xmlns="" val="288163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090448"/>
            <a:ext cx="9144000" cy="1719551"/>
          </a:xfrm>
        </p:spPr>
        <p:txBody>
          <a:bodyPr>
            <a:normAutofit fontScale="90000"/>
          </a:bodyPr>
          <a:lstStyle/>
          <a:p>
            <a:r>
              <a:rPr lang="en-US" sz="5400" dirty="0" smtClean="0">
                <a:solidFill>
                  <a:srgbClr val="FF0000"/>
                </a:solidFill>
              </a:rPr>
              <a:t>Apply for </a:t>
            </a:r>
            <a:br>
              <a:rPr lang="en-US" sz="5400" dirty="0" smtClean="0">
                <a:solidFill>
                  <a:srgbClr val="FF0000"/>
                </a:solidFill>
              </a:rPr>
            </a:br>
            <a:r>
              <a:rPr lang="en-US" sz="5400" dirty="0" smtClean="0">
                <a:solidFill>
                  <a:srgbClr val="FF0000"/>
                </a:solidFill>
              </a:rPr>
              <a:t>Disaster Response Grants</a:t>
            </a:r>
            <a:endParaRPr lang="en-US" sz="5400" dirty="0">
              <a:solidFill>
                <a:srgbClr val="FF0000"/>
              </a:solidFill>
            </a:endParaRPr>
          </a:p>
        </p:txBody>
      </p:sp>
      <p:sp>
        <p:nvSpPr>
          <p:cNvPr id="5" name="Title 1"/>
          <p:cNvSpPr txBox="1">
            <a:spLocks/>
          </p:cNvSpPr>
          <p:nvPr/>
        </p:nvSpPr>
        <p:spPr>
          <a:xfrm>
            <a:off x="444708" y="411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0000CC"/>
                </a:solidFill>
              </a:rPr>
              <a:t>by DG Mazen Al-</a:t>
            </a:r>
            <a:r>
              <a:rPr lang="en-US" sz="4800" dirty="0" err="1" smtClean="0">
                <a:solidFill>
                  <a:srgbClr val="0000CC"/>
                </a:solidFill>
              </a:rPr>
              <a:t>Umran</a:t>
            </a:r>
            <a:r>
              <a:rPr lang="en-US" sz="4800" dirty="0" smtClean="0">
                <a:solidFill>
                  <a:srgbClr val="0000CC"/>
                </a:solidFill>
              </a:rPr>
              <a:t> [5 </a:t>
            </a:r>
            <a:r>
              <a:rPr lang="en-US" sz="4800" dirty="0" err="1" smtClean="0">
                <a:solidFill>
                  <a:srgbClr val="0000CC"/>
                </a:solidFill>
              </a:rPr>
              <a:t>mns</a:t>
            </a:r>
            <a:r>
              <a:rPr lang="en-US" sz="4800" dirty="0" smtClean="0">
                <a:solidFill>
                  <a:srgbClr val="0000CC"/>
                </a:solidFill>
              </a:rPr>
              <a:t>]</a:t>
            </a:r>
            <a:endParaRPr lang="en-US" sz="4800" dirty="0">
              <a:solidFill>
                <a:srgbClr val="0000CC"/>
              </a:solidFill>
            </a:endParaRPr>
          </a:p>
        </p:txBody>
      </p:sp>
      <p:pic>
        <p:nvPicPr>
          <p:cNvPr id="6"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8" name="Picture 7"/>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11772000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51" y="114302"/>
            <a:ext cx="8229600" cy="1143000"/>
          </a:xfrm>
        </p:spPr>
        <p:txBody>
          <a:bodyPr>
            <a:normAutofit/>
          </a:bodyPr>
          <a:lstStyle/>
          <a:p>
            <a:r>
              <a:rPr lang="en-US" sz="5400" dirty="0" smtClean="0">
                <a:solidFill>
                  <a:srgbClr val="FF0000"/>
                </a:solidFill>
              </a:rPr>
              <a:t>Disaster Response Grants</a:t>
            </a:r>
            <a:endParaRPr lang="en-US" sz="5400" dirty="0">
              <a:solidFill>
                <a:srgbClr val="FF0000"/>
              </a:solidFill>
            </a:endParaRPr>
          </a:p>
        </p:txBody>
      </p:sp>
      <p:sp>
        <p:nvSpPr>
          <p:cNvPr id="3" name="Content Placeholder 2"/>
          <p:cNvSpPr>
            <a:spLocks noGrp="1"/>
          </p:cNvSpPr>
          <p:nvPr>
            <p:ph idx="1"/>
          </p:nvPr>
        </p:nvSpPr>
        <p:spPr>
          <a:xfrm>
            <a:off x="457200" y="1600201"/>
            <a:ext cx="8229600" cy="1600200"/>
          </a:xfrm>
          <a:ln>
            <a:solidFill>
              <a:srgbClr val="000099"/>
            </a:solidFill>
          </a:ln>
        </p:spPr>
        <p:txBody>
          <a:bodyPr/>
          <a:lstStyle/>
          <a:p>
            <a:pPr>
              <a:buFont typeface="Wingdings" pitchFamily="2" charset="2"/>
              <a:buChar char="Ø"/>
            </a:pPr>
            <a:r>
              <a:rPr lang="en-US" dirty="0">
                <a:solidFill>
                  <a:srgbClr val="FF0000"/>
                </a:solidFill>
              </a:rPr>
              <a:t>Disaster response grants </a:t>
            </a:r>
            <a:r>
              <a:rPr lang="en-US" dirty="0">
                <a:solidFill>
                  <a:srgbClr val="000099"/>
                </a:solidFill>
              </a:rPr>
              <a:t>support relief </a:t>
            </a:r>
            <a:r>
              <a:rPr lang="en-US" u="sng" dirty="0">
                <a:solidFill>
                  <a:srgbClr val="000099"/>
                </a:solidFill>
              </a:rPr>
              <a:t>and</a:t>
            </a:r>
            <a:r>
              <a:rPr lang="en-US" dirty="0">
                <a:solidFill>
                  <a:srgbClr val="000099"/>
                </a:solidFill>
              </a:rPr>
              <a:t> recovery efforts in areas that have been affected by natural disaster.</a:t>
            </a:r>
          </a:p>
        </p:txBody>
      </p:sp>
      <p:sp>
        <p:nvSpPr>
          <p:cNvPr id="4" name="Content Placeholder 2"/>
          <p:cNvSpPr txBox="1">
            <a:spLocks/>
          </p:cNvSpPr>
          <p:nvPr/>
        </p:nvSpPr>
        <p:spPr>
          <a:xfrm>
            <a:off x="457200" y="4114800"/>
            <a:ext cx="8229600" cy="1600200"/>
          </a:xfrm>
          <a:prstGeom prst="rect">
            <a:avLst/>
          </a:prstGeom>
          <a:ln>
            <a:solidFill>
              <a:srgbClr val="000099"/>
            </a:solidFill>
          </a:ln>
        </p:spPr>
        <p:txBody>
          <a:bodyPr vert="horz" lIns="91440" tIns="45720" rIns="91440" bIns="45720" rtlCol="0">
            <a:normAutofit/>
          </a:bodyPr>
          <a:lstStyle/>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srgbClr val="000099"/>
                </a:solidFill>
                <a:effectLst/>
                <a:uLnTx/>
                <a:uFillTx/>
                <a:latin typeface="+mn-lt"/>
                <a:ea typeface="+mn-ea"/>
                <a:cs typeface="+mn-cs"/>
              </a:rPr>
              <a:t>The </a:t>
            </a:r>
            <a:r>
              <a:rPr kumimoji="0" lang="en-US" sz="3200" b="0" i="0" u="none" strike="noStrike" kern="1200" cap="none" spc="0" normalizeH="0" baseline="0" noProof="0" dirty="0" smtClean="0">
                <a:ln>
                  <a:noFill/>
                </a:ln>
                <a:solidFill>
                  <a:srgbClr val="FF0000"/>
                </a:solidFill>
                <a:effectLst/>
                <a:uLnTx/>
                <a:uFillTx/>
                <a:latin typeface="+mn-lt"/>
                <a:ea typeface="+mn-ea"/>
                <a:cs typeface="+mn-cs"/>
              </a:rPr>
              <a:t>Governor </a:t>
            </a:r>
            <a:r>
              <a:rPr kumimoji="0" lang="en-US" sz="3200" b="0" i="0" u="none" strike="noStrike" kern="1200" cap="none" spc="0" normalizeH="0" baseline="0" noProof="0" dirty="0" smtClean="0">
                <a:ln>
                  <a:noFill/>
                </a:ln>
                <a:solidFill>
                  <a:srgbClr val="000099"/>
                </a:solidFill>
                <a:effectLst/>
                <a:uLnTx/>
                <a:uFillTx/>
                <a:latin typeface="+mn-lt"/>
                <a:ea typeface="+mn-ea"/>
                <a:cs typeface="+mn-cs"/>
              </a:rPr>
              <a:t>applies for the </a:t>
            </a:r>
            <a:r>
              <a:rPr kumimoji="0" lang="en-US" sz="3200" b="0" i="0" u="sng" strike="noStrike" kern="1200" cap="none" spc="0" normalizeH="0" baseline="0" noProof="0" dirty="0" smtClean="0">
                <a:ln>
                  <a:noFill/>
                </a:ln>
                <a:solidFill>
                  <a:srgbClr val="FF0000"/>
                </a:solidFill>
                <a:effectLst/>
                <a:uLnTx/>
                <a:uFillTx/>
                <a:latin typeface="+mn-lt"/>
                <a:ea typeface="+mn-ea"/>
                <a:cs typeface="+mn-cs"/>
              </a:rPr>
              <a:t>District</a:t>
            </a:r>
            <a:r>
              <a:rPr kumimoji="0" lang="en-US" sz="3200" b="0" i="0" u="none" strike="noStrike" kern="1200" cap="none" spc="0" normalizeH="0" baseline="0" noProof="0" dirty="0" smtClean="0">
                <a:ln>
                  <a:noFill/>
                </a:ln>
                <a:solidFill>
                  <a:srgbClr val="000099"/>
                </a:solidFill>
                <a:effectLst/>
                <a:uLnTx/>
                <a:uFillTx/>
                <a:latin typeface="+mn-lt"/>
                <a:ea typeface="+mn-ea"/>
                <a:cs typeface="+mn-cs"/>
              </a:rPr>
              <a:t>.</a:t>
            </a:r>
          </a:p>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sz="3200" dirty="0" smtClean="0">
                <a:solidFill>
                  <a:srgbClr val="000099"/>
                </a:solidFill>
              </a:rPr>
              <a:t>The Governor may apply for a </a:t>
            </a:r>
            <a:r>
              <a:rPr lang="en-US" sz="3200" u="sng" dirty="0" smtClean="0">
                <a:solidFill>
                  <a:srgbClr val="FF0000"/>
                </a:solidFill>
              </a:rPr>
              <a:t>country</a:t>
            </a:r>
            <a:r>
              <a:rPr lang="en-US" sz="3200" dirty="0" smtClean="0">
                <a:solidFill>
                  <a:srgbClr val="000099"/>
                </a:solidFill>
              </a:rPr>
              <a:t>.</a:t>
            </a:r>
            <a:endParaRPr kumimoji="0" lang="en-US" sz="3200" b="0" i="0" u="none" strike="noStrike" kern="1200" cap="none" spc="0" normalizeH="0" baseline="0" noProof="0" dirty="0">
              <a:ln>
                <a:noFill/>
              </a:ln>
              <a:solidFill>
                <a:srgbClr val="000099"/>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solidFill>
                  <a:srgbClr val="000099"/>
                </a:solidFill>
              </a:rPr>
              <a:t>How to apply for Rotary </a:t>
            </a:r>
            <a:r>
              <a:rPr lang="en-US" b="1" dirty="0">
                <a:solidFill>
                  <a:srgbClr val="000099"/>
                </a:solidFill>
              </a:rPr>
              <a:t>Disaster Response </a:t>
            </a:r>
            <a:r>
              <a:rPr lang="en-US" b="1" dirty="0" err="1" smtClean="0">
                <a:solidFill>
                  <a:srgbClr val="000099"/>
                </a:solidFill>
              </a:rPr>
              <a:t>Grants_DRG</a:t>
            </a:r>
            <a:r>
              <a:rPr lang="en-US" b="1" dirty="0" smtClean="0">
                <a:solidFill>
                  <a:srgbClr val="000099"/>
                </a:solidFill>
              </a:rPr>
              <a:t>?</a:t>
            </a:r>
            <a:endParaRPr lang="en-US" dirty="0">
              <a:solidFill>
                <a:srgbClr val="000099"/>
              </a:solidFill>
            </a:endParaRPr>
          </a:p>
        </p:txBody>
      </p:sp>
      <p:sp>
        <p:nvSpPr>
          <p:cNvPr id="3" name="Content Placeholder 2"/>
          <p:cNvSpPr>
            <a:spLocks noGrp="1"/>
          </p:cNvSpPr>
          <p:nvPr>
            <p:ph idx="1"/>
          </p:nvPr>
        </p:nvSpPr>
        <p:spPr>
          <a:xfrm>
            <a:off x="457200" y="1905000"/>
            <a:ext cx="8229600" cy="3733800"/>
          </a:xfrm>
        </p:spPr>
        <p:txBody>
          <a:bodyPr/>
          <a:lstStyle/>
          <a:p>
            <a:pPr>
              <a:buNone/>
            </a:pPr>
            <a:r>
              <a:rPr lang="en-US" b="1" dirty="0">
                <a:solidFill>
                  <a:srgbClr val="FF0000"/>
                </a:solidFill>
              </a:rPr>
              <a:t>Who can apply for a disaster response </a:t>
            </a:r>
            <a:r>
              <a:rPr lang="en-US" b="1" dirty="0" smtClean="0">
                <a:solidFill>
                  <a:srgbClr val="FF0000"/>
                </a:solidFill>
              </a:rPr>
              <a:t>grant?</a:t>
            </a:r>
            <a:endParaRPr lang="en-US" b="1" dirty="0">
              <a:solidFill>
                <a:srgbClr val="FF0000"/>
              </a:solidFill>
            </a:endParaRPr>
          </a:p>
          <a:p>
            <a:r>
              <a:rPr lang="en-US" sz="2400" dirty="0">
                <a:solidFill>
                  <a:srgbClr val="000099"/>
                </a:solidFill>
              </a:rPr>
              <a:t>Once </a:t>
            </a:r>
            <a:r>
              <a:rPr lang="en-US" sz="2400" dirty="0">
                <a:solidFill>
                  <a:srgbClr val="000099"/>
                </a:solidFill>
                <a:hlinkClick r:id="rId2"/>
              </a:rPr>
              <a:t>qualified</a:t>
            </a:r>
            <a:r>
              <a:rPr lang="en-US" sz="2400" dirty="0">
                <a:solidFill>
                  <a:srgbClr val="000099"/>
                </a:solidFill>
              </a:rPr>
              <a:t> for Rotary grants, </a:t>
            </a:r>
            <a:r>
              <a:rPr lang="en-US" sz="2400" u="sng" dirty="0">
                <a:solidFill>
                  <a:srgbClr val="FF0000"/>
                </a:solidFill>
              </a:rPr>
              <a:t>districts</a:t>
            </a:r>
            <a:r>
              <a:rPr lang="en-US" sz="2400" dirty="0">
                <a:solidFill>
                  <a:srgbClr val="000099"/>
                </a:solidFill>
              </a:rPr>
              <a:t> in an affected area </a:t>
            </a:r>
            <a:r>
              <a:rPr lang="en-US" sz="2400" u="sng" dirty="0">
                <a:solidFill>
                  <a:srgbClr val="FF0000"/>
                </a:solidFill>
              </a:rPr>
              <a:t>or country </a:t>
            </a:r>
            <a:r>
              <a:rPr lang="en-US" sz="2400" dirty="0">
                <a:solidFill>
                  <a:srgbClr val="000099"/>
                </a:solidFill>
              </a:rPr>
              <a:t>may apply for a </a:t>
            </a:r>
            <a:r>
              <a:rPr lang="en-US" sz="2400" b="1" dirty="0">
                <a:solidFill>
                  <a:srgbClr val="00B050"/>
                </a:solidFill>
              </a:rPr>
              <a:t>maximum grant of $25,000</a:t>
            </a:r>
            <a:r>
              <a:rPr lang="en-US" sz="2400" dirty="0">
                <a:solidFill>
                  <a:srgbClr val="000099"/>
                </a:solidFill>
              </a:rPr>
              <a:t>, based on the availability of funds. </a:t>
            </a:r>
            <a:endParaRPr lang="en-US" sz="2400" dirty="0" smtClean="0">
              <a:solidFill>
                <a:srgbClr val="000099"/>
              </a:solidFill>
            </a:endParaRPr>
          </a:p>
          <a:p>
            <a:pPr>
              <a:buNone/>
            </a:pPr>
            <a:r>
              <a:rPr lang="en-US" b="1" dirty="0">
                <a:solidFill>
                  <a:srgbClr val="FF0000"/>
                </a:solidFill>
              </a:rPr>
              <a:t>How to </a:t>
            </a:r>
            <a:r>
              <a:rPr lang="en-US" b="1" dirty="0" smtClean="0">
                <a:solidFill>
                  <a:srgbClr val="FF0000"/>
                </a:solidFill>
              </a:rPr>
              <a:t>apply?</a:t>
            </a:r>
            <a:endParaRPr lang="en-US" b="1" dirty="0">
              <a:solidFill>
                <a:srgbClr val="FF0000"/>
              </a:solidFill>
            </a:endParaRPr>
          </a:p>
          <a:p>
            <a:r>
              <a:rPr lang="en-US" sz="2400" dirty="0">
                <a:solidFill>
                  <a:srgbClr val="000099"/>
                </a:solidFill>
              </a:rPr>
              <a:t>The </a:t>
            </a:r>
            <a:r>
              <a:rPr lang="en-US" sz="2400" b="1" dirty="0">
                <a:solidFill>
                  <a:srgbClr val="00B050"/>
                </a:solidFill>
              </a:rPr>
              <a:t>district governor </a:t>
            </a:r>
            <a:r>
              <a:rPr lang="en-US" sz="2400" dirty="0">
                <a:solidFill>
                  <a:srgbClr val="FF0000"/>
                </a:solidFill>
              </a:rPr>
              <a:t>and</a:t>
            </a:r>
            <a:r>
              <a:rPr lang="en-US" sz="2400" dirty="0">
                <a:solidFill>
                  <a:srgbClr val="000099"/>
                </a:solidFill>
              </a:rPr>
              <a:t> </a:t>
            </a:r>
            <a:r>
              <a:rPr lang="en-US" sz="2400" b="1" dirty="0">
                <a:solidFill>
                  <a:srgbClr val="00B050"/>
                </a:solidFill>
              </a:rPr>
              <a:t>district Rotary Foundation chair </a:t>
            </a:r>
            <a:r>
              <a:rPr lang="en-US" sz="2400" dirty="0">
                <a:solidFill>
                  <a:srgbClr val="000099"/>
                </a:solidFill>
              </a:rPr>
              <a:t>complete the </a:t>
            </a:r>
            <a:r>
              <a:rPr lang="en-US" sz="2400" dirty="0">
                <a:solidFill>
                  <a:srgbClr val="000099"/>
                </a:solidFill>
                <a:hlinkClick r:id="rId3"/>
              </a:rPr>
              <a:t>Rotary Disaster Response Grant Application</a:t>
            </a:r>
            <a:r>
              <a:rPr lang="en-US" sz="2400" dirty="0">
                <a:solidFill>
                  <a:srgbClr val="000099"/>
                </a:solidFill>
              </a:rPr>
              <a:t> and send it to </a:t>
            </a:r>
            <a:r>
              <a:rPr lang="en-US" sz="2400" dirty="0">
                <a:solidFill>
                  <a:srgbClr val="000099"/>
                </a:solidFill>
                <a:hlinkClick r:id="rId4"/>
              </a:rPr>
              <a:t>grants@rotary.org</a:t>
            </a:r>
            <a:r>
              <a:rPr lang="en-US" sz="2400" dirty="0">
                <a:solidFill>
                  <a:srgbClr val="000099"/>
                </a:solidFill>
              </a:rPr>
              <a:t>.</a:t>
            </a:r>
          </a:p>
          <a:p>
            <a:endParaRPr lang="en-US" sz="2400" dirty="0" smtClean="0">
              <a:solidFill>
                <a:srgbClr val="000099"/>
              </a:solidFill>
            </a:endParaRPr>
          </a:p>
          <a:p>
            <a:endParaRPr lang="en-US" sz="2400" dirty="0">
              <a:solidFill>
                <a:srgbClr val="000099"/>
              </a:solidFill>
            </a:endParaRPr>
          </a:p>
          <a:p>
            <a:endParaRPr lang="en-US" dirty="0">
              <a:solidFill>
                <a:srgbClr val="000099"/>
              </a:solidFill>
            </a:endParaRPr>
          </a:p>
        </p:txBody>
      </p:sp>
    </p:spTree>
    <p:extLst>
      <p:ext uri="{BB962C8B-B14F-4D97-AF65-F5344CB8AC3E}">
        <p14:creationId xmlns:p14="http://schemas.microsoft.com/office/powerpoint/2010/main" xmlns="" val="40233864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680912" y="855688"/>
            <a:ext cx="8025765" cy="5029200"/>
          </a:xfrm>
          <a:prstGeom prst="rect">
            <a:avLst/>
          </a:prstGeom>
          <a:noFill/>
          <a:ln w="9525">
            <a:solidFill>
              <a:srgbClr val="FF0000"/>
            </a:solidFill>
            <a:miter lim="800000"/>
            <a:headEnd/>
            <a:tailEnd/>
          </a:ln>
          <a:effectLst/>
        </p:spPr>
      </p:pic>
      <p:sp>
        <p:nvSpPr>
          <p:cNvPr id="5" name="Rectangle 4"/>
          <p:cNvSpPr/>
          <p:nvPr/>
        </p:nvSpPr>
        <p:spPr>
          <a:xfrm>
            <a:off x="367149" y="6488668"/>
            <a:ext cx="8305800" cy="369332"/>
          </a:xfrm>
          <a:prstGeom prst="rect">
            <a:avLst/>
          </a:prstGeom>
        </p:spPr>
        <p:txBody>
          <a:bodyPr wrap="square">
            <a:spAutoFit/>
          </a:bodyPr>
          <a:lstStyle/>
          <a:p>
            <a:pPr algn="ctr"/>
            <a:r>
              <a:rPr lang="en-US" dirty="0" smtClean="0"/>
              <a:t> </a:t>
            </a:r>
            <a:r>
              <a:rPr lang="en-US" dirty="0" smtClean="0">
                <a:hlinkClick r:id="rId3"/>
              </a:rPr>
              <a:t>https://my.rotary.org/en/take-action/apply-grants/rotary-disaster-response-grants</a:t>
            </a:r>
            <a:r>
              <a:rPr lang="en-US" dirty="0" smtClean="0"/>
              <a:t> </a:t>
            </a:r>
          </a:p>
        </p:txBody>
      </p:sp>
      <p:sp>
        <p:nvSpPr>
          <p:cNvPr id="6" name="Down Arrow 5"/>
          <p:cNvSpPr/>
          <p:nvPr/>
        </p:nvSpPr>
        <p:spPr>
          <a:xfrm>
            <a:off x="4000500" y="5918616"/>
            <a:ext cx="685800" cy="6858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95400" y="152400"/>
            <a:ext cx="6705600" cy="584775"/>
          </a:xfrm>
          <a:prstGeom prst="rect">
            <a:avLst/>
          </a:prstGeom>
          <a:noFill/>
        </p:spPr>
        <p:txBody>
          <a:bodyPr wrap="square" rtlCol="0">
            <a:spAutoFit/>
          </a:bodyPr>
          <a:lstStyle/>
          <a:p>
            <a:pPr algn="ctr"/>
            <a:r>
              <a:rPr lang="en-US" sz="3200" dirty="0" smtClean="0">
                <a:solidFill>
                  <a:srgbClr val="FF0000"/>
                </a:solidFill>
              </a:rPr>
              <a:t>Resources on Rotary.org </a:t>
            </a:r>
            <a:endParaRPr lang="en-US" sz="3200" dirty="0">
              <a:solidFill>
                <a:srgbClr val="FF0000"/>
              </a:solidFill>
            </a:endParaRPr>
          </a:p>
        </p:txBody>
      </p:sp>
    </p:spTree>
    <p:extLst>
      <p:ext uri="{BB962C8B-B14F-4D97-AF65-F5344CB8AC3E}">
        <p14:creationId xmlns:p14="http://schemas.microsoft.com/office/powerpoint/2010/main" xmlns="" val="9148077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886200" y="457200"/>
            <a:ext cx="4495800" cy="5834322"/>
          </a:xfrm>
          <a:prstGeom prst="rect">
            <a:avLst/>
          </a:prstGeom>
          <a:noFill/>
          <a:ln w="9525">
            <a:noFill/>
            <a:miter lim="800000"/>
            <a:headEnd/>
            <a:tailEnd/>
          </a:ln>
          <a:effectLst/>
        </p:spPr>
      </p:pic>
      <p:sp>
        <p:nvSpPr>
          <p:cNvPr id="3" name="TextBox 2"/>
          <p:cNvSpPr txBox="1"/>
          <p:nvPr/>
        </p:nvSpPr>
        <p:spPr>
          <a:xfrm>
            <a:off x="533400" y="1143000"/>
            <a:ext cx="2895600" cy="4154984"/>
          </a:xfrm>
          <a:prstGeom prst="rect">
            <a:avLst/>
          </a:prstGeom>
          <a:noFill/>
          <a:ln>
            <a:solidFill>
              <a:srgbClr val="000099"/>
            </a:solidFill>
          </a:ln>
        </p:spPr>
        <p:txBody>
          <a:bodyPr wrap="square" rtlCol="0">
            <a:spAutoFit/>
          </a:bodyPr>
          <a:lstStyle/>
          <a:p>
            <a:pPr algn="ctr"/>
            <a:r>
              <a:rPr lang="en-US" sz="4400" b="1" dirty="0" smtClean="0">
                <a:solidFill>
                  <a:srgbClr val="FF0000"/>
                </a:solidFill>
              </a:rPr>
              <a:t>Rotary Disaster Response Grant Application</a:t>
            </a:r>
            <a:r>
              <a:rPr lang="en-US" sz="4400" b="1" dirty="0" smtClean="0">
                <a:solidFill>
                  <a:srgbClr val="000099"/>
                </a:solidFill>
              </a:rPr>
              <a:t>5 pages</a:t>
            </a:r>
            <a:endParaRPr lang="en-US" sz="4400" b="1" dirty="0">
              <a:solidFill>
                <a:srgbClr val="000099"/>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98" y="1828800"/>
            <a:ext cx="8229600" cy="2895600"/>
          </a:xfrm>
        </p:spPr>
        <p:txBody>
          <a:bodyPr>
            <a:normAutofit/>
          </a:bodyPr>
          <a:lstStyle/>
          <a:p>
            <a:r>
              <a:rPr lang="en-US" altLang="en-US" sz="5400" dirty="0" smtClean="0">
                <a:solidFill>
                  <a:srgbClr val="FF0000"/>
                </a:solidFill>
                <a:latin typeface="Georgia" panose="02040502050405020303" pitchFamily="18" charset="0"/>
              </a:rPr>
              <a:t>Educational Grants</a:t>
            </a:r>
            <a:r>
              <a:rPr lang="en-US" altLang="en-US" dirty="0" smtClean="0">
                <a:solidFill>
                  <a:srgbClr val="000099"/>
                </a:solidFill>
                <a:latin typeface="Georgia" panose="02040502050405020303" pitchFamily="18" charset="0"/>
              </a:rPr>
              <a:t/>
            </a:r>
            <a:br>
              <a:rPr lang="en-US" altLang="en-US" dirty="0" smtClean="0">
                <a:solidFill>
                  <a:srgbClr val="000099"/>
                </a:solidFill>
                <a:latin typeface="Georgia" panose="02040502050405020303" pitchFamily="18" charset="0"/>
              </a:rPr>
            </a:br>
            <a:r>
              <a:rPr lang="en-US" altLang="en-US" dirty="0" smtClean="0">
                <a:solidFill>
                  <a:srgbClr val="000099"/>
                </a:solidFill>
                <a:latin typeface="Georgia" panose="02040502050405020303" pitchFamily="18" charset="0"/>
              </a:rPr>
              <a:t>TRF </a:t>
            </a:r>
            <a:r>
              <a:rPr lang="en-US" altLang="en-US" dirty="0">
                <a:solidFill>
                  <a:srgbClr val="000099"/>
                </a:solidFill>
                <a:latin typeface="Georgia" panose="02040502050405020303" pitchFamily="18" charset="0"/>
              </a:rPr>
              <a:t>Partnership : 2 </a:t>
            </a:r>
            <a:r>
              <a:rPr lang="en-US" altLang="en-US" dirty="0" smtClean="0">
                <a:solidFill>
                  <a:srgbClr val="000099"/>
                </a:solidFill>
                <a:latin typeface="Georgia" panose="02040502050405020303" pitchFamily="18" charset="0"/>
              </a:rPr>
              <a:t>examples</a:t>
            </a:r>
            <a:br>
              <a:rPr lang="en-US" altLang="en-US" dirty="0" smtClean="0">
                <a:solidFill>
                  <a:srgbClr val="000099"/>
                </a:solidFill>
                <a:latin typeface="Georgia" panose="02040502050405020303" pitchFamily="18" charset="0"/>
              </a:rPr>
            </a:br>
            <a:r>
              <a:rPr lang="en-US" altLang="en-US" dirty="0" smtClean="0">
                <a:solidFill>
                  <a:srgbClr val="000099"/>
                </a:solidFill>
                <a:latin typeface="Georgia" panose="02040502050405020303" pitchFamily="18" charset="0"/>
              </a:rPr>
              <a:t>Peace and Water Fellowships</a:t>
            </a:r>
            <a:endParaRPr lang="en-US" dirty="0"/>
          </a:p>
        </p:txBody>
      </p:sp>
      <p:pic>
        <p:nvPicPr>
          <p:cNvPr id="5" name="Picture 4"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43676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59698" y="4751882"/>
            <a:ext cx="8229600" cy="1661993"/>
          </a:xfrm>
          <a:prstGeom prst="rect">
            <a:avLst/>
          </a:prstGeom>
          <a:noFill/>
        </p:spPr>
        <p:txBody>
          <a:bodyPr wrap="square" rtlCol="0">
            <a:spAutoFit/>
          </a:bodyPr>
          <a:lstStyle/>
          <a:p>
            <a:pPr algn="ctr"/>
            <a:r>
              <a:rPr lang="en-US" sz="5400" dirty="0" smtClean="0">
                <a:solidFill>
                  <a:srgbClr val="C00000"/>
                </a:solidFill>
              </a:rPr>
              <a:t>by PP George </a:t>
            </a:r>
            <a:r>
              <a:rPr lang="en-US" sz="5400" dirty="0" err="1" smtClean="0">
                <a:solidFill>
                  <a:srgbClr val="C00000"/>
                </a:solidFill>
              </a:rPr>
              <a:t>Beyrouti</a:t>
            </a:r>
            <a:endParaRPr lang="en-US" sz="5400" dirty="0" smtClean="0">
              <a:solidFill>
                <a:srgbClr val="C00000"/>
              </a:solidFill>
            </a:endParaRPr>
          </a:p>
          <a:p>
            <a:pPr algn="ctr"/>
            <a:r>
              <a:rPr lang="en-US" sz="4800" dirty="0" smtClean="0">
                <a:solidFill>
                  <a:srgbClr val="C00000"/>
                </a:solidFill>
              </a:rPr>
              <a:t>RPF-W.F District chair [10mns]</a:t>
            </a:r>
            <a:endParaRPr lang="en-US" sz="4800" dirty="0">
              <a:solidFill>
                <a:srgbClr val="C00000"/>
              </a:solidFill>
            </a:endParaRPr>
          </a:p>
        </p:txBody>
      </p:sp>
    </p:spTree>
    <p:extLst>
      <p:ext uri="{BB962C8B-B14F-4D97-AF65-F5344CB8AC3E}">
        <p14:creationId xmlns:p14="http://schemas.microsoft.com/office/powerpoint/2010/main" xmlns="" val="3209040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057"/>
            <a:ext cx="8229600" cy="1143000"/>
          </a:xfrm>
        </p:spPr>
        <p:txBody>
          <a:bodyPr>
            <a:noAutofit/>
          </a:bodyPr>
          <a:lstStyle/>
          <a:p>
            <a:pPr>
              <a:defRPr/>
            </a:pPr>
            <a:r>
              <a:rPr lang="en-US" sz="8000" b="1" dirty="0" smtClean="0">
                <a:solidFill>
                  <a:srgbClr val="000099"/>
                </a:solidFill>
              </a:rPr>
              <a:t>TRF Motto</a:t>
            </a:r>
            <a:endParaRPr lang="en-US" sz="8000" b="1" dirty="0">
              <a:solidFill>
                <a:srgbClr val="000099"/>
              </a:solidFill>
            </a:endParaRPr>
          </a:p>
        </p:txBody>
      </p:sp>
      <p:sp>
        <p:nvSpPr>
          <p:cNvPr id="5" name="Rectangle 2"/>
          <p:cNvSpPr>
            <a:spLocks noGrp="1" noChangeArrowheads="1"/>
          </p:cNvSpPr>
          <p:nvPr>
            <p:ph idx="1"/>
          </p:nvPr>
        </p:nvSpPr>
        <p:spPr>
          <a:xfrm>
            <a:off x="457200" y="1500187"/>
            <a:ext cx="8229600" cy="1108075"/>
          </a:xfrm>
        </p:spPr>
        <p:txBody>
          <a:bodyPr>
            <a:noAutofit/>
          </a:bodyPr>
          <a:lstStyle/>
          <a:p>
            <a:pPr algn="ctr">
              <a:buFontTx/>
              <a:buNone/>
              <a:defRPr/>
            </a:pPr>
            <a:r>
              <a:rPr lang="en-US" sz="6000" dirty="0">
                <a:solidFill>
                  <a:srgbClr val="C00000"/>
                </a:solidFill>
                <a:effectLst>
                  <a:outerShdw blurRad="38100" dist="38100" dir="2700000" algn="tl">
                    <a:srgbClr val="000000">
                      <a:alpha val="43137"/>
                    </a:srgbClr>
                  </a:outerShdw>
                </a:effectLst>
              </a:rPr>
              <a:t>Doing Good in the World</a:t>
            </a:r>
          </a:p>
        </p:txBody>
      </p:sp>
      <p:pic>
        <p:nvPicPr>
          <p:cNvPr id="11269" name="Picture 5" descr="Slide 59 poli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27467" y="2608262"/>
            <a:ext cx="6048294" cy="219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5181600"/>
            <a:ext cx="9144000" cy="923330"/>
          </a:xfrm>
          <a:prstGeom prst="rect">
            <a:avLst/>
          </a:prstGeom>
        </p:spPr>
        <p:txBody>
          <a:bodyPr wrap="square">
            <a:spAutoFit/>
          </a:bodyPr>
          <a:lstStyle/>
          <a:p>
            <a:pPr algn="ctr">
              <a:defRPr/>
            </a:pPr>
            <a:r>
              <a:rPr lang="en-US" sz="3600" b="1" dirty="0">
                <a:solidFill>
                  <a:srgbClr val="C00000"/>
                </a:solidFill>
                <a:effectLst>
                  <a:outerShdw blurRad="38100" dist="38100" dir="2700000" algn="tl">
                    <a:srgbClr val="000000">
                      <a:alpha val="43137"/>
                    </a:srgbClr>
                  </a:outerShdw>
                </a:effectLst>
              </a:rPr>
              <a:t>The Rotary Foundation is </a:t>
            </a:r>
            <a:r>
              <a:rPr lang="en-US" sz="5400" b="1" i="1" dirty="0" smtClean="0">
                <a:solidFill>
                  <a:srgbClr val="C00000"/>
                </a:solidFill>
                <a:effectLst>
                  <a:outerShdw blurRad="38100" dist="38100" dir="2700000" algn="tl">
                    <a:srgbClr val="000000">
                      <a:alpha val="43137"/>
                    </a:srgbClr>
                  </a:outerShdw>
                </a:effectLst>
              </a:rPr>
              <a:t>our</a:t>
            </a:r>
            <a:r>
              <a:rPr lang="en-US" sz="3600" b="1" i="1" dirty="0" smtClean="0">
                <a:solidFill>
                  <a:srgbClr val="C00000"/>
                </a:solidFill>
                <a:effectLst>
                  <a:outerShdw blurRad="38100" dist="38100" dir="2700000" algn="tl">
                    <a:srgbClr val="000000">
                      <a:alpha val="43137"/>
                    </a:srgbClr>
                  </a:outerShdw>
                </a:effectLst>
              </a:rPr>
              <a:t> </a:t>
            </a:r>
            <a:r>
              <a:rPr lang="en-US" sz="3600" b="1" dirty="0">
                <a:solidFill>
                  <a:srgbClr val="C00000"/>
                </a:solidFill>
                <a:effectLst>
                  <a:outerShdw blurRad="38100" dist="38100" dir="2700000" algn="tl">
                    <a:srgbClr val="000000">
                      <a:alpha val="43137"/>
                    </a:srgbClr>
                  </a:outerShdw>
                </a:effectLst>
              </a:rPr>
              <a:t>Foundation</a:t>
            </a:r>
          </a:p>
        </p:txBody>
      </p:sp>
    </p:spTree>
    <p:extLst>
      <p:ext uri="{BB962C8B-B14F-4D97-AF65-F5344CB8AC3E}">
        <p14:creationId xmlns:p14="http://schemas.microsoft.com/office/powerpoint/2010/main" xmlns="" val="22826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blinds(horizontal)">
                                      <p:cBhvr>
                                        <p:cTn id="10" dur="500"/>
                                        <p:tgtEl>
                                          <p:spTgt spid="1126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
                                        </p:tgtEl>
                                        <p:attrNameLst>
                                          <p:attrName>fillcolor</p:attrName>
                                        </p:attrNameLst>
                                      </p:cBhvr>
                                      <p:tavLst>
                                        <p:tav tm="0">
                                          <p:val>
                                            <p:clrVal>
                                              <a:schemeClr val="accent2"/>
                                            </p:clrVal>
                                          </p:val>
                                        </p:tav>
                                        <p:tav tm="50000">
                                          <p:val>
                                            <p:clrVal>
                                              <a:schemeClr val="hlink"/>
                                            </p:clrVal>
                                          </p:val>
                                        </p:tav>
                                      </p:tavLst>
                                    </p:anim>
                                    <p:set>
                                      <p:cBhvr>
                                        <p:cTn id="1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19654" cy="6858000"/>
          </a:xfrm>
          <a:prstGeom prst="rect">
            <a:avLst/>
          </a:prstGeom>
        </p:spPr>
      </p:pic>
    </p:spTree>
    <p:extLst>
      <p:ext uri="{BB962C8B-B14F-4D97-AF65-F5344CB8AC3E}">
        <p14:creationId xmlns:p14="http://schemas.microsoft.com/office/powerpoint/2010/main" xmlns="" val="22809706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26" y="34506"/>
            <a:ext cx="9291178" cy="6823494"/>
          </a:xfrm>
          <a:prstGeom prst="rect">
            <a:avLst/>
          </a:prstGeom>
        </p:spPr>
      </p:pic>
      <p:sp>
        <p:nvSpPr>
          <p:cNvPr id="3" name="TextBox 2"/>
          <p:cNvSpPr txBox="1"/>
          <p:nvPr/>
        </p:nvSpPr>
        <p:spPr>
          <a:xfrm>
            <a:off x="2470265" y="5669224"/>
            <a:ext cx="914400" cy="461665"/>
          </a:xfrm>
          <a:prstGeom prst="rect">
            <a:avLst/>
          </a:prstGeom>
          <a:noFill/>
        </p:spPr>
        <p:txBody>
          <a:bodyPr wrap="square" rtlCol="0">
            <a:spAutoFit/>
          </a:bodyPr>
          <a:lstStyle/>
          <a:p>
            <a:pPr algn="ctr"/>
            <a:r>
              <a:rPr lang="en-US" sz="2400" b="1" dirty="0" smtClean="0">
                <a:solidFill>
                  <a:srgbClr val="FF0000"/>
                </a:solidFill>
              </a:rPr>
              <a:t>AFE</a:t>
            </a:r>
            <a:endParaRPr lang="en-US" sz="2400" b="1" dirty="0">
              <a:solidFill>
                <a:srgbClr val="FF0000"/>
              </a:solidFill>
            </a:endParaRPr>
          </a:p>
        </p:txBody>
      </p:sp>
      <p:sp>
        <p:nvSpPr>
          <p:cNvPr id="4" name="TextBox 3"/>
          <p:cNvSpPr txBox="1"/>
          <p:nvPr/>
        </p:nvSpPr>
        <p:spPr>
          <a:xfrm>
            <a:off x="457200" y="5669224"/>
            <a:ext cx="1408570" cy="461665"/>
          </a:xfrm>
          <a:prstGeom prst="rect">
            <a:avLst/>
          </a:prstGeom>
          <a:noFill/>
        </p:spPr>
        <p:txBody>
          <a:bodyPr wrap="square" rtlCol="0">
            <a:spAutoFit/>
          </a:bodyPr>
          <a:lstStyle/>
          <a:p>
            <a:pPr algn="ctr"/>
            <a:r>
              <a:rPr lang="en-US" sz="2400" b="1" dirty="0" smtClean="0">
                <a:solidFill>
                  <a:srgbClr val="FF0000"/>
                </a:solidFill>
              </a:rPr>
              <a:t>Theories</a:t>
            </a:r>
            <a:endParaRPr lang="en-US" sz="2400" b="1" dirty="0">
              <a:solidFill>
                <a:srgbClr val="FF0000"/>
              </a:solidFill>
            </a:endParaRPr>
          </a:p>
        </p:txBody>
      </p:sp>
      <p:sp>
        <p:nvSpPr>
          <p:cNvPr id="5" name="TextBox 4"/>
          <p:cNvSpPr txBox="1"/>
          <p:nvPr/>
        </p:nvSpPr>
        <p:spPr>
          <a:xfrm>
            <a:off x="3757494" y="5669222"/>
            <a:ext cx="1732206" cy="461665"/>
          </a:xfrm>
          <a:prstGeom prst="rect">
            <a:avLst/>
          </a:prstGeom>
          <a:noFill/>
        </p:spPr>
        <p:txBody>
          <a:bodyPr wrap="square" rtlCol="0">
            <a:spAutoFit/>
          </a:bodyPr>
          <a:lstStyle/>
          <a:p>
            <a:pPr algn="ctr"/>
            <a:r>
              <a:rPr lang="en-US" sz="2400" b="1" dirty="0" smtClean="0">
                <a:solidFill>
                  <a:srgbClr val="FF0000"/>
                </a:solidFill>
              </a:rPr>
              <a:t>Networking</a:t>
            </a:r>
            <a:endParaRPr lang="en-US" sz="2400" b="1" dirty="0">
              <a:solidFill>
                <a:srgbClr val="FF0000"/>
              </a:solidFill>
            </a:endParaRPr>
          </a:p>
        </p:txBody>
      </p:sp>
      <p:sp>
        <p:nvSpPr>
          <p:cNvPr id="6" name="TextBox 5"/>
          <p:cNvSpPr txBox="1"/>
          <p:nvPr/>
        </p:nvSpPr>
        <p:spPr>
          <a:xfrm>
            <a:off x="5636409" y="5669222"/>
            <a:ext cx="1650199" cy="461665"/>
          </a:xfrm>
          <a:prstGeom prst="rect">
            <a:avLst/>
          </a:prstGeom>
          <a:noFill/>
        </p:spPr>
        <p:txBody>
          <a:bodyPr wrap="square" rtlCol="0">
            <a:spAutoFit/>
          </a:bodyPr>
          <a:lstStyle/>
          <a:p>
            <a:pPr algn="ctr"/>
            <a:r>
              <a:rPr lang="en-US" sz="2400" b="1" dirty="0" smtClean="0">
                <a:solidFill>
                  <a:srgbClr val="FF0000"/>
                </a:solidFill>
              </a:rPr>
              <a:t>Workshops</a:t>
            </a:r>
            <a:endParaRPr lang="en-US" sz="2400" b="1" dirty="0">
              <a:solidFill>
                <a:srgbClr val="FF0000"/>
              </a:solidFill>
            </a:endParaRPr>
          </a:p>
        </p:txBody>
      </p:sp>
      <p:sp>
        <p:nvSpPr>
          <p:cNvPr id="7" name="TextBox 6"/>
          <p:cNvSpPr txBox="1"/>
          <p:nvPr/>
        </p:nvSpPr>
        <p:spPr>
          <a:xfrm>
            <a:off x="7365199" y="5484555"/>
            <a:ext cx="1934605" cy="830997"/>
          </a:xfrm>
          <a:prstGeom prst="rect">
            <a:avLst/>
          </a:prstGeom>
          <a:noFill/>
        </p:spPr>
        <p:txBody>
          <a:bodyPr wrap="square" rtlCol="0">
            <a:spAutoFit/>
          </a:bodyPr>
          <a:lstStyle/>
          <a:p>
            <a:pPr algn="ctr"/>
            <a:r>
              <a:rPr lang="en-US" sz="2400" b="1" dirty="0" smtClean="0">
                <a:solidFill>
                  <a:srgbClr val="FF0000"/>
                </a:solidFill>
              </a:rPr>
              <a:t>Master presentation</a:t>
            </a:r>
            <a:endParaRPr lang="en-US" sz="2400" b="1" dirty="0">
              <a:solidFill>
                <a:srgbClr val="FF0000"/>
              </a:solidFill>
            </a:endParaRPr>
          </a:p>
        </p:txBody>
      </p:sp>
      <p:sp>
        <p:nvSpPr>
          <p:cNvPr id="8" name="TextBox 7"/>
          <p:cNvSpPr txBox="1"/>
          <p:nvPr/>
        </p:nvSpPr>
        <p:spPr>
          <a:xfrm>
            <a:off x="5489700" y="2590254"/>
            <a:ext cx="3501900" cy="523220"/>
          </a:xfrm>
          <a:prstGeom prst="rect">
            <a:avLst/>
          </a:prstGeom>
          <a:noFill/>
        </p:spPr>
        <p:txBody>
          <a:bodyPr wrap="square" rtlCol="0">
            <a:spAutoFit/>
          </a:bodyPr>
          <a:lstStyle/>
          <a:p>
            <a:pPr algn="ctr"/>
            <a:r>
              <a:rPr lang="en-US" sz="2800" b="1" dirty="0" smtClean="0">
                <a:solidFill>
                  <a:srgbClr val="FF0000"/>
                </a:solidFill>
              </a:rPr>
              <a:t>5 RPCs, 6 Universities</a:t>
            </a:r>
            <a:endParaRPr lang="en-US" sz="2800" b="1" dirty="0">
              <a:solidFill>
                <a:srgbClr val="FF0000"/>
              </a:solidFill>
            </a:endParaRPr>
          </a:p>
        </p:txBody>
      </p:sp>
    </p:spTree>
    <p:extLst>
      <p:ext uri="{BB962C8B-B14F-4D97-AF65-F5344CB8AC3E}">
        <p14:creationId xmlns:p14="http://schemas.microsoft.com/office/powerpoint/2010/main" xmlns="" val="34759753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50" y="0"/>
            <a:ext cx="9426837" cy="6858000"/>
          </a:xfrm>
          <a:prstGeom prst="rect">
            <a:avLst/>
          </a:prstGeom>
        </p:spPr>
      </p:pic>
      <p:sp>
        <p:nvSpPr>
          <p:cNvPr id="3" name="Oval 2"/>
          <p:cNvSpPr/>
          <p:nvPr/>
        </p:nvSpPr>
        <p:spPr>
          <a:xfrm>
            <a:off x="4495800" y="3886200"/>
            <a:ext cx="2667000" cy="1295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7200" y="2514600"/>
            <a:ext cx="2362200" cy="1200329"/>
          </a:xfrm>
          <a:prstGeom prst="rect">
            <a:avLst/>
          </a:prstGeom>
          <a:ln>
            <a:solidFill>
              <a:schemeClr val="bg1"/>
            </a:solidFill>
          </a:ln>
        </p:spPr>
        <p:txBody>
          <a:bodyPr wrap="square">
            <a:spAutoFit/>
          </a:bodyPr>
          <a:lstStyle/>
          <a:p>
            <a:pPr algn="ct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accepted in 2020 </a:t>
            </a:r>
            <a:endParaRPr lang="en-US"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endParaRPr>
          </a:p>
          <a:p>
            <a:pPr algn="ctr"/>
            <a:r>
              <a:rPr lang="en-US"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and </a:t>
            </a:r>
          </a:p>
          <a:p>
            <a:pPr algn="ctr"/>
            <a:r>
              <a:rPr lang="en-US"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the </a:t>
            </a: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first class </a:t>
            </a:r>
            <a:endParaRPr lang="en-US"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endParaRPr>
          </a:p>
          <a:p>
            <a:pPr algn="ctr"/>
            <a:r>
              <a:rPr lang="en-US"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will </a:t>
            </a: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start in 2021</a:t>
            </a:r>
            <a:endParaRPr lang="en-US" dirty="0">
              <a:solidFill>
                <a:schemeClr val="bg1"/>
              </a:solidFill>
            </a:endParaRPr>
          </a:p>
        </p:txBody>
      </p:sp>
      <p:sp>
        <p:nvSpPr>
          <p:cNvPr id="5" name="TextBox 4"/>
          <p:cNvSpPr txBox="1"/>
          <p:nvPr/>
        </p:nvSpPr>
        <p:spPr>
          <a:xfrm>
            <a:off x="6781800" y="381000"/>
            <a:ext cx="2057400" cy="830997"/>
          </a:xfrm>
          <a:prstGeom prst="rect">
            <a:avLst/>
          </a:prstGeom>
          <a:noFill/>
          <a:ln>
            <a:solidFill>
              <a:srgbClr val="00B0F0"/>
            </a:solidFill>
          </a:ln>
        </p:spPr>
        <p:txBody>
          <a:bodyPr wrap="square" rtlCol="0">
            <a:spAutoFit/>
          </a:bodyPr>
          <a:lstStyle/>
          <a:p>
            <a:pPr algn="ctr"/>
            <a:r>
              <a:rPr lang="en-US" sz="2400" b="1" dirty="0" smtClean="0">
                <a:solidFill>
                  <a:srgbClr val="00B0F0"/>
                </a:solidFill>
              </a:rPr>
              <a:t>New:</a:t>
            </a:r>
          </a:p>
          <a:p>
            <a:pPr algn="ctr"/>
            <a:r>
              <a:rPr lang="en-US" sz="2400" b="1" dirty="0" smtClean="0">
                <a:solidFill>
                  <a:srgbClr val="00B0F0"/>
                </a:solidFill>
              </a:rPr>
              <a:t>One year term</a:t>
            </a:r>
            <a:endParaRPr lang="en-US" sz="2400" b="1" dirty="0">
              <a:solidFill>
                <a:srgbClr val="00B0F0"/>
              </a:solidFill>
            </a:endParaRPr>
          </a:p>
        </p:txBody>
      </p:sp>
      <p:sp>
        <p:nvSpPr>
          <p:cNvPr id="6" name="TextBox 5"/>
          <p:cNvSpPr txBox="1"/>
          <p:nvPr/>
        </p:nvSpPr>
        <p:spPr>
          <a:xfrm>
            <a:off x="5029200" y="4648200"/>
            <a:ext cx="1752600" cy="400110"/>
          </a:xfrm>
          <a:prstGeom prst="rect">
            <a:avLst/>
          </a:prstGeom>
          <a:noFill/>
        </p:spPr>
        <p:txBody>
          <a:bodyPr wrap="square" rtlCol="0">
            <a:spAutoFit/>
          </a:bodyPr>
          <a:lstStyle/>
          <a:p>
            <a:r>
              <a:rPr lang="en-US" sz="2000" dirty="0" smtClean="0">
                <a:solidFill>
                  <a:schemeClr val="bg1"/>
                </a:solidFill>
              </a:rPr>
              <a:t>9 January 2020</a:t>
            </a:r>
            <a:endParaRPr lang="en-US" sz="2000" dirty="0">
              <a:solidFill>
                <a:schemeClr val="bg1"/>
              </a:solidFill>
            </a:endParaRPr>
          </a:p>
        </p:txBody>
      </p:sp>
      <p:pic>
        <p:nvPicPr>
          <p:cNvPr id="7" name="Picture 6"/>
          <p:cNvPicPr>
            <a:picLocks noChangeAspect="1"/>
          </p:cNvPicPr>
          <p:nvPr/>
        </p:nvPicPr>
        <p:blipFill>
          <a:blip r:embed="rId4"/>
          <a:stretch>
            <a:fillRect/>
          </a:stretch>
        </p:blipFill>
        <p:spPr>
          <a:xfrm>
            <a:off x="1148190" y="1790905"/>
            <a:ext cx="6847619" cy="3276190"/>
          </a:xfrm>
          <a:prstGeom prst="rect">
            <a:avLst/>
          </a:prstGeom>
        </p:spPr>
      </p:pic>
      <p:sp>
        <p:nvSpPr>
          <p:cNvPr id="8" name="Rectangle 7"/>
          <p:cNvSpPr/>
          <p:nvPr/>
        </p:nvSpPr>
        <p:spPr>
          <a:xfrm>
            <a:off x="195732" y="1695091"/>
            <a:ext cx="8948268" cy="3539430"/>
          </a:xfrm>
          <a:prstGeom prst="rect">
            <a:avLst/>
          </a:prstGeom>
          <a:solidFill>
            <a:schemeClr val="bg1"/>
          </a:solidFill>
        </p:spPr>
        <p:txBody>
          <a:bodyPr wrap="square">
            <a:spAutoFit/>
          </a:bodyPr>
          <a:lstStyle/>
          <a:p>
            <a:r>
              <a:rPr lang="en-US" sz="3200" dirty="0">
                <a:solidFill>
                  <a:srgbClr val="39424A"/>
                </a:solidFill>
                <a:latin typeface="Helvetica" panose="020B0604020202020204" pitchFamily="34" charset="0"/>
                <a:ea typeface="Calibri" panose="020F0502020204030204" pitchFamily="34" charset="0"/>
              </a:rPr>
              <a:t>The program will incorporate the </a:t>
            </a:r>
            <a:r>
              <a:rPr lang="en-US" sz="3200" b="1" dirty="0">
                <a:solidFill>
                  <a:srgbClr val="FF0000"/>
                </a:solidFill>
                <a:latin typeface="Helvetica" panose="020B0604020202020204" pitchFamily="34" charset="0"/>
                <a:ea typeface="Calibri" panose="020F0502020204030204" pitchFamily="34" charset="0"/>
              </a:rPr>
              <a:t>Positive Peace </a:t>
            </a:r>
            <a:r>
              <a:rPr lang="en-US" sz="3200" dirty="0">
                <a:solidFill>
                  <a:srgbClr val="39424A"/>
                </a:solidFill>
                <a:latin typeface="Helvetica" panose="020B0604020202020204" pitchFamily="34" charset="0"/>
                <a:ea typeface="Calibri" panose="020F0502020204030204" pitchFamily="34" charset="0"/>
              </a:rPr>
              <a:t>framework pioneered by the </a:t>
            </a:r>
            <a:r>
              <a:rPr lang="en-US" sz="3200" b="1" u="sng" dirty="0">
                <a:solidFill>
                  <a:srgbClr val="019FCB"/>
                </a:solidFill>
                <a:latin typeface="Helvetica" panose="020B0604020202020204" pitchFamily="34" charset="0"/>
                <a:ea typeface="Times New Roman" panose="02020603050405020304" pitchFamily="18" charset="0"/>
                <a:hlinkClick r:id="rId5"/>
              </a:rPr>
              <a:t>Institute for Economics and Peace (IEP)</a:t>
            </a:r>
            <a:r>
              <a:rPr lang="en-US" sz="3200" dirty="0">
                <a:solidFill>
                  <a:srgbClr val="39424A"/>
                </a:solidFill>
                <a:latin typeface="Helvetica" panose="020B0604020202020204" pitchFamily="34" charset="0"/>
                <a:ea typeface="Calibri" panose="020F0502020204030204" pitchFamily="34" charset="0"/>
              </a:rPr>
              <a:t> </a:t>
            </a:r>
            <a:r>
              <a:rPr lang="en-US" sz="3200" u="sng" dirty="0">
                <a:solidFill>
                  <a:srgbClr val="0000FF"/>
                </a:solidFill>
                <a:latin typeface="Helvetica" panose="020B0604020202020204" pitchFamily="34" charset="0"/>
                <a:ea typeface="Calibri" panose="020F0502020204030204" pitchFamily="34" charset="0"/>
                <a:hlinkClick r:id="rId5"/>
              </a:rPr>
              <a:t>http://economicsandpeace.org/</a:t>
            </a:r>
            <a:r>
              <a:rPr lang="en-US" sz="3200" dirty="0">
                <a:solidFill>
                  <a:srgbClr val="39424A"/>
                </a:solidFill>
                <a:latin typeface="Helvetica" panose="020B0604020202020204" pitchFamily="34" charset="0"/>
                <a:ea typeface="Calibri" panose="020F0502020204030204" pitchFamily="34" charset="0"/>
              </a:rPr>
              <a:t> as well as apply concepts grounded in </a:t>
            </a:r>
            <a:r>
              <a:rPr lang="en-US" sz="3200" b="1" dirty="0">
                <a:solidFill>
                  <a:srgbClr val="FF0000"/>
                </a:solidFill>
                <a:latin typeface="Helvetica" panose="020B0604020202020204" pitchFamily="34" charset="0"/>
                <a:ea typeface="Calibri" panose="020F0502020204030204" pitchFamily="34" charset="0"/>
              </a:rPr>
              <a:t>mediation and negotiation</a:t>
            </a:r>
            <a:r>
              <a:rPr lang="en-US" sz="3200" dirty="0">
                <a:solidFill>
                  <a:srgbClr val="39424A"/>
                </a:solidFill>
                <a:latin typeface="Helvetica" panose="020B0604020202020204" pitchFamily="34" charset="0"/>
                <a:ea typeface="Calibri" panose="020F0502020204030204" pitchFamily="34" charset="0"/>
              </a:rPr>
              <a:t>, </a:t>
            </a:r>
            <a:r>
              <a:rPr lang="en-US" sz="3200" b="1" dirty="0">
                <a:solidFill>
                  <a:srgbClr val="FF0000"/>
                </a:solidFill>
                <a:latin typeface="Helvetica" panose="020B0604020202020204" pitchFamily="34" charset="0"/>
                <a:ea typeface="Calibri" panose="020F0502020204030204" pitchFamily="34" charset="0"/>
              </a:rPr>
              <a:t>African philosophy</a:t>
            </a:r>
            <a:r>
              <a:rPr lang="en-US" sz="3200" dirty="0">
                <a:solidFill>
                  <a:srgbClr val="39424A"/>
                </a:solidFill>
                <a:latin typeface="Helvetica" panose="020B0604020202020204" pitchFamily="34" charset="0"/>
                <a:ea typeface="Calibri" panose="020F0502020204030204" pitchFamily="34" charset="0"/>
              </a:rPr>
              <a:t>, and indigenous mechanisms for conflict resolution. </a:t>
            </a:r>
            <a:endParaRPr lang="en-US" sz="3200" dirty="0"/>
          </a:p>
        </p:txBody>
      </p:sp>
      <p:sp>
        <p:nvSpPr>
          <p:cNvPr id="9" name="TextBox 8"/>
          <p:cNvSpPr txBox="1"/>
          <p:nvPr/>
        </p:nvSpPr>
        <p:spPr>
          <a:xfrm>
            <a:off x="228600" y="838200"/>
            <a:ext cx="3501900" cy="523220"/>
          </a:xfrm>
          <a:prstGeom prst="rect">
            <a:avLst/>
          </a:prstGeom>
          <a:noFill/>
        </p:spPr>
        <p:txBody>
          <a:bodyPr wrap="square" rtlCol="0">
            <a:spAutoFit/>
          </a:bodyPr>
          <a:lstStyle/>
          <a:p>
            <a:pPr algn="ctr"/>
            <a:r>
              <a:rPr lang="en-US" sz="2800" b="1" dirty="0" smtClean="0">
                <a:solidFill>
                  <a:srgbClr val="FF0000"/>
                </a:solidFill>
              </a:rPr>
              <a:t>2 RPCs, 2 Universities</a:t>
            </a:r>
            <a:endParaRPr lang="en-US" sz="2800" b="1" dirty="0">
              <a:solidFill>
                <a:srgbClr val="FF0000"/>
              </a:solidFill>
            </a:endParaRPr>
          </a:p>
        </p:txBody>
      </p:sp>
    </p:spTree>
    <p:extLst>
      <p:ext uri="{BB962C8B-B14F-4D97-AF65-F5344CB8AC3E}">
        <p14:creationId xmlns:p14="http://schemas.microsoft.com/office/powerpoint/2010/main" xmlns="" val="218431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228600"/>
            <a:ext cx="8209524" cy="2466667"/>
          </a:xfrm>
          <a:prstGeom prst="rect">
            <a:avLst/>
          </a:prstGeom>
          <a:ln>
            <a:solidFill>
              <a:srgbClr val="00B0F0"/>
            </a:solidFill>
          </a:ln>
        </p:spPr>
      </p:pic>
      <p:sp>
        <p:nvSpPr>
          <p:cNvPr id="3" name="Rectangle 2"/>
          <p:cNvSpPr/>
          <p:nvPr/>
        </p:nvSpPr>
        <p:spPr>
          <a:xfrm>
            <a:off x="0" y="4886980"/>
            <a:ext cx="9144000" cy="923330"/>
          </a:xfrm>
          <a:prstGeom prst="rect">
            <a:avLst/>
          </a:prstGeom>
          <a:ln>
            <a:solidFill>
              <a:srgbClr val="00B0F0"/>
            </a:solidFill>
          </a:ln>
        </p:spPr>
        <p:txBody>
          <a:bodyPr wrap="square">
            <a:spAutoFit/>
          </a:bodyPr>
          <a:lstStyle/>
          <a:p>
            <a:pPr algn="ctr"/>
            <a:r>
              <a:rPr lang="en-US" dirty="0">
                <a:hlinkClick r:id="rId4"/>
              </a:rPr>
              <a:t>https://www.un-ihe.org/sites/default/files/carousel_images_overlay/2020-2022_rotary_scholarship_for_water_and_sanitation_professionals_at_ihe_delft_-_application_form_va.pdf</a:t>
            </a:r>
            <a:endParaRPr lang="en-US" dirty="0"/>
          </a:p>
        </p:txBody>
      </p:sp>
      <p:sp>
        <p:nvSpPr>
          <p:cNvPr id="4" name="Rectangle 3"/>
          <p:cNvSpPr/>
          <p:nvPr/>
        </p:nvSpPr>
        <p:spPr>
          <a:xfrm>
            <a:off x="1223968" y="3490110"/>
            <a:ext cx="6696064" cy="584775"/>
          </a:xfrm>
          <a:prstGeom prst="rect">
            <a:avLst/>
          </a:prstGeom>
        </p:spPr>
        <p:txBody>
          <a:bodyPr wrap="none">
            <a:spAutoFit/>
          </a:bodyPr>
          <a:lstStyle/>
          <a:p>
            <a:r>
              <a:rPr lang="en-US" sz="3200" dirty="0">
                <a:solidFill>
                  <a:srgbClr val="FF0000"/>
                </a:solidFill>
                <a:latin typeface="Arial" panose="020B0604020202020204" pitchFamily="34" charset="0"/>
              </a:rPr>
              <a:t>18-month Master of Science degree</a:t>
            </a:r>
            <a:endParaRPr lang="en-US" sz="3200" dirty="0">
              <a:solidFill>
                <a:srgbClr val="FF0000"/>
              </a:solidFill>
            </a:endParaRPr>
          </a:p>
        </p:txBody>
      </p:sp>
    </p:spTree>
    <p:extLst>
      <p:ext uri="{BB962C8B-B14F-4D97-AF65-F5344CB8AC3E}">
        <p14:creationId xmlns:p14="http://schemas.microsoft.com/office/powerpoint/2010/main" xmlns="" val="20085893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0"/>
            <a:ext cx="8839200" cy="1938992"/>
          </a:xfrm>
          <a:prstGeom prst="rect">
            <a:avLst/>
          </a:prstGeom>
        </p:spPr>
        <p:txBody>
          <a:bodyPr wrap="square">
            <a:spAutoFit/>
          </a:bodyPr>
          <a:lstStyle/>
          <a:p>
            <a:pPr algn="ctr" fontAlgn="base"/>
            <a:r>
              <a:rPr lang="en-US" sz="4000" u="sng" dirty="0">
                <a:solidFill>
                  <a:srgbClr val="000099"/>
                </a:solidFill>
                <a:latin typeface="Cambria" panose="02040503050406030204" pitchFamily="18" charset="0"/>
                <a:ea typeface="Cambria" panose="02040503050406030204" pitchFamily="18" charset="0"/>
              </a:rPr>
              <a:t>Urban Water and Sanitation</a:t>
            </a:r>
            <a:r>
              <a:rPr lang="en-US" sz="4000" dirty="0">
                <a:solidFill>
                  <a:srgbClr val="000099"/>
                </a:solidFill>
                <a:latin typeface="Cambria" panose="02040503050406030204" pitchFamily="18" charset="0"/>
                <a:ea typeface="Cambria" panose="02040503050406030204" pitchFamily="18" charset="0"/>
              </a:rPr>
              <a:t>, </a:t>
            </a:r>
          </a:p>
          <a:p>
            <a:pPr algn="ctr" fontAlgn="base"/>
            <a:r>
              <a:rPr lang="en-US" sz="4000" u="sng" dirty="0">
                <a:solidFill>
                  <a:srgbClr val="000099"/>
                </a:solidFill>
                <a:latin typeface="Cambria" panose="02040503050406030204" pitchFamily="18" charset="0"/>
                <a:ea typeface="Cambria" panose="02040503050406030204" pitchFamily="18" charset="0"/>
              </a:rPr>
              <a:t>Water Management and Governance</a:t>
            </a:r>
            <a:r>
              <a:rPr lang="en-US" sz="4000" dirty="0">
                <a:solidFill>
                  <a:srgbClr val="000099"/>
                </a:solidFill>
                <a:latin typeface="Cambria" panose="02040503050406030204" pitchFamily="18" charset="0"/>
                <a:ea typeface="Cambria" panose="02040503050406030204" pitchFamily="18" charset="0"/>
              </a:rPr>
              <a:t>, </a:t>
            </a:r>
          </a:p>
          <a:p>
            <a:pPr algn="ctr" fontAlgn="base"/>
            <a:r>
              <a:rPr lang="en-US" sz="4000" u="sng" dirty="0">
                <a:solidFill>
                  <a:srgbClr val="000099"/>
                </a:solidFill>
                <a:latin typeface="Cambria" panose="02040503050406030204" pitchFamily="18" charset="0"/>
                <a:ea typeface="Cambria" panose="02040503050406030204" pitchFamily="18" charset="0"/>
              </a:rPr>
              <a:t>Water Science and Engineering</a:t>
            </a:r>
            <a:r>
              <a:rPr lang="en-US" sz="4000" dirty="0">
                <a:solidFill>
                  <a:srgbClr val="000099"/>
                </a:solidFill>
                <a:latin typeface="Cambria" panose="02040503050406030204" pitchFamily="18" charset="0"/>
                <a:ea typeface="Cambria" panose="02040503050406030204" pitchFamily="18" charset="0"/>
              </a:rPr>
              <a:t>. </a:t>
            </a:r>
          </a:p>
        </p:txBody>
      </p:sp>
      <p:sp>
        <p:nvSpPr>
          <p:cNvPr id="3" name="Rectangle 2"/>
          <p:cNvSpPr/>
          <p:nvPr/>
        </p:nvSpPr>
        <p:spPr>
          <a:xfrm>
            <a:off x="152400" y="685800"/>
            <a:ext cx="8839200" cy="707886"/>
          </a:xfrm>
          <a:prstGeom prst="rect">
            <a:avLst/>
          </a:prstGeom>
        </p:spPr>
        <p:txBody>
          <a:bodyPr wrap="square">
            <a:spAutoFit/>
          </a:bodyPr>
          <a:lstStyle/>
          <a:p>
            <a:pPr algn="ctr"/>
            <a:r>
              <a:rPr lang="en-US" sz="4000" dirty="0">
                <a:solidFill>
                  <a:srgbClr val="FF0000"/>
                </a:solidFill>
                <a:latin typeface="Arial" panose="020B0604020202020204" pitchFamily="34" charset="0"/>
              </a:rPr>
              <a:t>18-month Master of Science degree</a:t>
            </a:r>
            <a:endParaRPr lang="en-US" sz="4000" dirty="0">
              <a:solidFill>
                <a:srgbClr val="FF0000"/>
              </a:solidFill>
            </a:endParaRPr>
          </a:p>
        </p:txBody>
      </p:sp>
      <p:sp>
        <p:nvSpPr>
          <p:cNvPr id="4" name="Down Arrow 3"/>
          <p:cNvSpPr/>
          <p:nvPr/>
        </p:nvSpPr>
        <p:spPr>
          <a:xfrm>
            <a:off x="3924300" y="1549687"/>
            <a:ext cx="129540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153895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1" y="6339396"/>
            <a:ext cx="8610600" cy="400110"/>
          </a:xfrm>
          <a:prstGeom prst="rect">
            <a:avLst/>
          </a:prstGeom>
        </p:spPr>
        <p:txBody>
          <a:bodyPr wrap="square">
            <a:spAutoFit/>
          </a:bodyPr>
          <a:lstStyle/>
          <a:p>
            <a:pPr algn="ctr"/>
            <a:r>
              <a:rPr lang="en-US" sz="2000" dirty="0">
                <a:hlinkClick r:id="rId2"/>
              </a:rPr>
              <a:t>https://www.un-ihe.org/rotary-scholarships-water-and-sanitation-professionals</a:t>
            </a:r>
            <a:endParaRPr lang="en-US" sz="2000" dirty="0"/>
          </a:p>
        </p:txBody>
      </p:sp>
      <p:sp>
        <p:nvSpPr>
          <p:cNvPr id="3" name="Rectangle 2"/>
          <p:cNvSpPr/>
          <p:nvPr/>
        </p:nvSpPr>
        <p:spPr>
          <a:xfrm>
            <a:off x="0" y="5874798"/>
            <a:ext cx="8610600" cy="400110"/>
          </a:xfrm>
          <a:prstGeom prst="rect">
            <a:avLst/>
          </a:prstGeom>
        </p:spPr>
        <p:txBody>
          <a:bodyPr wrap="square">
            <a:spAutoFit/>
          </a:bodyPr>
          <a:lstStyle/>
          <a:p>
            <a:pPr algn="ctr"/>
            <a:r>
              <a:rPr lang="en-US" sz="2000" dirty="0">
                <a:hlinkClick r:id="rId3"/>
              </a:rPr>
              <a:t>https://www.un-ihe.org/sites/default/files/rotary_brochure_03092019.pdf</a:t>
            </a:r>
            <a:endParaRPr lang="en-US" sz="2000" dirty="0"/>
          </a:p>
        </p:txBody>
      </p:sp>
      <p:sp>
        <p:nvSpPr>
          <p:cNvPr id="4" name="Rectangle 3"/>
          <p:cNvSpPr/>
          <p:nvPr/>
        </p:nvSpPr>
        <p:spPr>
          <a:xfrm>
            <a:off x="457200" y="228600"/>
            <a:ext cx="7924800" cy="461665"/>
          </a:xfrm>
          <a:prstGeom prst="rect">
            <a:avLst/>
          </a:prstGeom>
        </p:spPr>
        <p:txBody>
          <a:bodyPr wrap="square">
            <a:spAutoFit/>
          </a:bodyPr>
          <a:lstStyle/>
          <a:p>
            <a:pPr algn="ctr" fontAlgn="base"/>
            <a:r>
              <a:rPr lang="en-US" sz="2400" dirty="0">
                <a:solidFill>
                  <a:srgbClr val="009FE3"/>
                </a:solidFill>
                <a:latin typeface="Times New Roman" panose="02020603050405020304" pitchFamily="18" charset="0"/>
              </a:rPr>
              <a:t>Application Process for </a:t>
            </a:r>
            <a:r>
              <a:rPr lang="en-US" sz="2400" dirty="0" smtClean="0">
                <a:solidFill>
                  <a:srgbClr val="009FE3"/>
                </a:solidFill>
                <a:latin typeface="Times New Roman" panose="02020603050405020304" pitchFamily="18" charset="0"/>
              </a:rPr>
              <a:t>2021-2023 </a:t>
            </a:r>
            <a:r>
              <a:rPr lang="en-US" sz="2400" dirty="0">
                <a:solidFill>
                  <a:srgbClr val="FF0000"/>
                </a:solidFill>
                <a:latin typeface="Times New Roman" panose="02020603050405020304" pitchFamily="18" charset="0"/>
              </a:rPr>
              <a:t>Rotary Scholarships</a:t>
            </a:r>
            <a:endParaRPr lang="en-US" sz="2400" b="0" i="0" dirty="0">
              <a:solidFill>
                <a:srgbClr val="FF0000"/>
              </a:solidFill>
              <a:effectLst/>
              <a:latin typeface="Times New Roman" panose="02020603050405020304" pitchFamily="18" charset="0"/>
            </a:endParaRPr>
          </a:p>
        </p:txBody>
      </p:sp>
      <p:sp>
        <p:nvSpPr>
          <p:cNvPr id="5" name="Rectangle 4"/>
          <p:cNvSpPr/>
          <p:nvPr/>
        </p:nvSpPr>
        <p:spPr>
          <a:xfrm>
            <a:off x="0" y="836075"/>
            <a:ext cx="9113808" cy="1938992"/>
          </a:xfrm>
          <a:prstGeom prst="rect">
            <a:avLst/>
          </a:prstGeom>
        </p:spPr>
        <p:txBody>
          <a:bodyPr wrap="square">
            <a:spAutoFit/>
          </a:bodyPr>
          <a:lstStyle/>
          <a:p>
            <a:r>
              <a:rPr lang="en-US" sz="2400" dirty="0">
                <a:solidFill>
                  <a:srgbClr val="000099"/>
                </a:solidFill>
                <a:latin typeface="Cambria" panose="02040503050406030204" pitchFamily="18" charset="0"/>
                <a:ea typeface="Cambria" panose="02040503050406030204" pitchFamily="18" charset="0"/>
              </a:rPr>
              <a:t>The deadline for applying for admission to one of the IHE eligible MSc programs is </a:t>
            </a:r>
            <a:r>
              <a:rPr lang="en-US" sz="2400" b="1" dirty="0">
                <a:solidFill>
                  <a:srgbClr val="000099"/>
                </a:solidFill>
                <a:latin typeface="Cambria" panose="02040503050406030204" pitchFamily="18" charset="0"/>
                <a:ea typeface="Cambria" panose="02040503050406030204" pitchFamily="18" charset="0"/>
              </a:rPr>
              <a:t>01 April </a:t>
            </a:r>
            <a:r>
              <a:rPr lang="en-US" sz="2400" b="1" dirty="0" smtClean="0">
                <a:solidFill>
                  <a:srgbClr val="000099"/>
                </a:solidFill>
                <a:latin typeface="Cambria" panose="02040503050406030204" pitchFamily="18" charset="0"/>
                <a:ea typeface="Cambria" panose="02040503050406030204" pitchFamily="18" charset="0"/>
              </a:rPr>
              <a:t>2021 [to Rotary clubs]</a:t>
            </a:r>
            <a:r>
              <a:rPr lang="en-US" sz="2400" dirty="0">
                <a:solidFill>
                  <a:srgbClr val="000099"/>
                </a:solidFill>
                <a:latin typeface="Cambria" panose="02040503050406030204" pitchFamily="18" charset="0"/>
                <a:ea typeface="Cambria" panose="02040503050406030204" pitchFamily="18" charset="0"/>
              </a:rPr>
              <a:t> </a:t>
            </a:r>
            <a:endParaRPr lang="en-US" sz="2400" dirty="0" smtClean="0">
              <a:solidFill>
                <a:srgbClr val="000099"/>
              </a:solidFill>
              <a:latin typeface="Cambria" panose="02040503050406030204" pitchFamily="18" charset="0"/>
              <a:ea typeface="Cambria" panose="02040503050406030204" pitchFamily="18" charset="0"/>
            </a:endParaRPr>
          </a:p>
          <a:p>
            <a:r>
              <a:rPr lang="en-US" sz="2400" dirty="0" smtClean="0">
                <a:solidFill>
                  <a:srgbClr val="000099"/>
                </a:solidFill>
                <a:latin typeface="Cambria" panose="02040503050406030204" pitchFamily="18" charset="0"/>
                <a:ea typeface="Cambria" panose="02040503050406030204" pitchFamily="18" charset="0"/>
              </a:rPr>
              <a:t>and </a:t>
            </a:r>
            <a:r>
              <a:rPr lang="en-US" sz="2400" dirty="0">
                <a:solidFill>
                  <a:srgbClr val="000099"/>
                </a:solidFill>
                <a:latin typeface="Cambria" panose="02040503050406030204" pitchFamily="18" charset="0"/>
                <a:ea typeface="Cambria" panose="02040503050406030204" pitchFamily="18" charset="0"/>
              </a:rPr>
              <a:t>for submitting Rotary-scholarship applications is </a:t>
            </a:r>
            <a:r>
              <a:rPr lang="en-US" sz="2400" b="1" dirty="0">
                <a:solidFill>
                  <a:srgbClr val="000099"/>
                </a:solidFill>
                <a:latin typeface="Cambria" panose="02040503050406030204" pitchFamily="18" charset="0"/>
                <a:ea typeface="Cambria" panose="02040503050406030204" pitchFamily="18" charset="0"/>
              </a:rPr>
              <a:t>15 April </a:t>
            </a:r>
            <a:r>
              <a:rPr lang="en-US" sz="2400" b="1" dirty="0" smtClean="0">
                <a:solidFill>
                  <a:srgbClr val="000099"/>
                </a:solidFill>
                <a:latin typeface="Cambria" panose="02040503050406030204" pitchFamily="18" charset="0"/>
                <a:ea typeface="Cambria" panose="02040503050406030204" pitchFamily="18" charset="0"/>
              </a:rPr>
              <a:t>2021</a:t>
            </a:r>
            <a:r>
              <a:rPr lang="en-US" sz="2400" dirty="0" smtClean="0">
                <a:solidFill>
                  <a:srgbClr val="000099"/>
                </a:solidFill>
                <a:latin typeface="Cambria" panose="02040503050406030204" pitchFamily="18" charset="0"/>
                <a:ea typeface="Cambria" panose="02040503050406030204" pitchFamily="18" charset="0"/>
              </a:rPr>
              <a:t>. </a:t>
            </a:r>
            <a:r>
              <a:rPr lang="en-US" sz="2400" dirty="0">
                <a:solidFill>
                  <a:srgbClr val="FF0000"/>
                </a:solidFill>
                <a:latin typeface="Cambria" panose="02040503050406030204" pitchFamily="18" charset="0"/>
                <a:ea typeface="Cambria" panose="02040503050406030204" pitchFamily="18" charset="0"/>
              </a:rPr>
              <a:t>The </a:t>
            </a:r>
            <a:r>
              <a:rPr lang="en-US" sz="2400" dirty="0" smtClean="0">
                <a:solidFill>
                  <a:srgbClr val="FF0000"/>
                </a:solidFill>
                <a:latin typeface="Cambria" panose="02040503050406030204" pitchFamily="18" charset="0"/>
                <a:ea typeface="Cambria" panose="02040503050406030204" pitchFamily="18" charset="0"/>
              </a:rPr>
              <a:t>AF has </a:t>
            </a:r>
            <a:r>
              <a:rPr lang="en-US" sz="2400" dirty="0">
                <a:solidFill>
                  <a:srgbClr val="FF0000"/>
                </a:solidFill>
                <a:latin typeface="Cambria" panose="02040503050406030204" pitchFamily="18" charset="0"/>
                <a:ea typeface="Cambria" panose="02040503050406030204" pitchFamily="18" charset="0"/>
              </a:rPr>
              <a:t>to be submitted by email to the Rotary/IHE Delft committee in the Netherlands: </a:t>
            </a:r>
            <a:r>
              <a:rPr lang="en-US" sz="2400" dirty="0">
                <a:solidFill>
                  <a:srgbClr val="000099"/>
                </a:solidFill>
                <a:latin typeface="Cambria" panose="02040503050406030204" pitchFamily="18" charset="0"/>
                <a:ea typeface="Cambria" panose="02040503050406030204" pitchFamily="18" charset="0"/>
              </a:rPr>
              <a:t>rotary.ihescholarship@gmail.com </a:t>
            </a:r>
          </a:p>
        </p:txBody>
      </p:sp>
      <p:sp>
        <p:nvSpPr>
          <p:cNvPr id="7" name="Rectangle 6"/>
          <p:cNvSpPr/>
          <p:nvPr/>
        </p:nvSpPr>
        <p:spPr>
          <a:xfrm>
            <a:off x="-5751" y="2934066"/>
            <a:ext cx="9113808" cy="2492990"/>
          </a:xfrm>
          <a:prstGeom prst="rect">
            <a:avLst/>
          </a:prstGeom>
        </p:spPr>
        <p:txBody>
          <a:bodyPr wrap="square">
            <a:spAutoFit/>
          </a:bodyPr>
          <a:lstStyle/>
          <a:p>
            <a:pPr fontAlgn="base"/>
            <a:r>
              <a:rPr lang="en-US" sz="2400" dirty="0">
                <a:solidFill>
                  <a:srgbClr val="000099"/>
                </a:solidFill>
                <a:latin typeface="Cambria" panose="02040503050406030204" pitchFamily="18" charset="0"/>
                <a:ea typeface="Cambria" panose="02040503050406030204" pitchFamily="18" charset="0"/>
              </a:rPr>
              <a:t>Only specializations of the following IHE Delft </a:t>
            </a:r>
            <a:r>
              <a:rPr lang="en-US" sz="2400" dirty="0">
                <a:solidFill>
                  <a:srgbClr val="FF0000"/>
                </a:solidFill>
                <a:latin typeface="Cambria" panose="02040503050406030204" pitchFamily="18" charset="0"/>
                <a:ea typeface="Cambria" panose="02040503050406030204" pitchFamily="18" charset="0"/>
              </a:rPr>
              <a:t>MSc programs </a:t>
            </a:r>
            <a:r>
              <a:rPr lang="en-US" sz="2400" dirty="0">
                <a:solidFill>
                  <a:srgbClr val="000099"/>
                </a:solidFill>
                <a:latin typeface="Cambria" panose="02040503050406030204" pitchFamily="18" charset="0"/>
                <a:ea typeface="Cambria" panose="02040503050406030204" pitchFamily="18" charset="0"/>
              </a:rPr>
              <a:t>are eligible for a </a:t>
            </a:r>
            <a:r>
              <a:rPr lang="en-US" sz="2400" dirty="0" smtClean="0">
                <a:solidFill>
                  <a:srgbClr val="000099"/>
                </a:solidFill>
                <a:latin typeface="Cambria" panose="02040503050406030204" pitchFamily="18" charset="0"/>
                <a:ea typeface="Cambria" panose="02040503050406030204" pitchFamily="18" charset="0"/>
              </a:rPr>
              <a:t>2021-2023 </a:t>
            </a:r>
            <a:r>
              <a:rPr lang="en-US" sz="2400" dirty="0">
                <a:solidFill>
                  <a:srgbClr val="000099"/>
                </a:solidFill>
                <a:latin typeface="Cambria" panose="02040503050406030204" pitchFamily="18" charset="0"/>
                <a:ea typeface="Cambria" panose="02040503050406030204" pitchFamily="18" charset="0"/>
              </a:rPr>
              <a:t>Rotary Scholarship: </a:t>
            </a:r>
            <a:endParaRPr lang="en-US" sz="2400" dirty="0" smtClean="0">
              <a:solidFill>
                <a:srgbClr val="000099"/>
              </a:solidFill>
              <a:latin typeface="Cambria" panose="02040503050406030204" pitchFamily="18" charset="0"/>
              <a:ea typeface="Cambria" panose="02040503050406030204" pitchFamily="18" charset="0"/>
            </a:endParaRPr>
          </a:p>
          <a:p>
            <a:pPr algn="ctr" fontAlgn="base"/>
            <a:r>
              <a:rPr lang="en-US" sz="2800" u="sng" dirty="0" smtClean="0">
                <a:solidFill>
                  <a:srgbClr val="000099"/>
                </a:solidFill>
                <a:latin typeface="Cambria" panose="02040503050406030204" pitchFamily="18" charset="0"/>
                <a:ea typeface="Cambria" panose="02040503050406030204" pitchFamily="18" charset="0"/>
              </a:rPr>
              <a:t>Urban </a:t>
            </a:r>
            <a:r>
              <a:rPr lang="en-US" sz="2800" u="sng" dirty="0">
                <a:solidFill>
                  <a:srgbClr val="000099"/>
                </a:solidFill>
                <a:latin typeface="Cambria" panose="02040503050406030204" pitchFamily="18" charset="0"/>
                <a:ea typeface="Cambria" panose="02040503050406030204" pitchFamily="18" charset="0"/>
              </a:rPr>
              <a:t>Water and Sanitation</a:t>
            </a:r>
            <a:r>
              <a:rPr lang="en-US" sz="2800" dirty="0">
                <a:solidFill>
                  <a:srgbClr val="000099"/>
                </a:solidFill>
                <a:latin typeface="Cambria" panose="02040503050406030204" pitchFamily="18" charset="0"/>
                <a:ea typeface="Cambria" panose="02040503050406030204" pitchFamily="18" charset="0"/>
              </a:rPr>
              <a:t>, </a:t>
            </a:r>
            <a:endParaRPr lang="en-US" sz="2800" dirty="0" smtClean="0">
              <a:solidFill>
                <a:srgbClr val="000099"/>
              </a:solidFill>
              <a:latin typeface="Cambria" panose="02040503050406030204" pitchFamily="18" charset="0"/>
              <a:ea typeface="Cambria" panose="02040503050406030204" pitchFamily="18" charset="0"/>
            </a:endParaRPr>
          </a:p>
          <a:p>
            <a:pPr algn="ctr" fontAlgn="base"/>
            <a:r>
              <a:rPr lang="en-US" sz="2800" u="sng" dirty="0" smtClean="0">
                <a:solidFill>
                  <a:srgbClr val="000099"/>
                </a:solidFill>
                <a:latin typeface="Cambria" panose="02040503050406030204" pitchFamily="18" charset="0"/>
                <a:ea typeface="Cambria" panose="02040503050406030204" pitchFamily="18" charset="0"/>
              </a:rPr>
              <a:t>Water </a:t>
            </a:r>
            <a:r>
              <a:rPr lang="en-US" sz="2800" u="sng" dirty="0">
                <a:solidFill>
                  <a:srgbClr val="000099"/>
                </a:solidFill>
                <a:latin typeface="Cambria" panose="02040503050406030204" pitchFamily="18" charset="0"/>
                <a:ea typeface="Cambria" panose="02040503050406030204" pitchFamily="18" charset="0"/>
              </a:rPr>
              <a:t>Management and Governance</a:t>
            </a:r>
            <a:r>
              <a:rPr lang="en-US" sz="2800" dirty="0">
                <a:solidFill>
                  <a:srgbClr val="000099"/>
                </a:solidFill>
                <a:latin typeface="Cambria" panose="02040503050406030204" pitchFamily="18" charset="0"/>
                <a:ea typeface="Cambria" panose="02040503050406030204" pitchFamily="18" charset="0"/>
              </a:rPr>
              <a:t>, </a:t>
            </a:r>
            <a:endParaRPr lang="en-US" sz="2800" dirty="0" smtClean="0">
              <a:solidFill>
                <a:srgbClr val="000099"/>
              </a:solidFill>
              <a:latin typeface="Cambria" panose="02040503050406030204" pitchFamily="18" charset="0"/>
              <a:ea typeface="Cambria" panose="02040503050406030204" pitchFamily="18" charset="0"/>
            </a:endParaRPr>
          </a:p>
          <a:p>
            <a:pPr algn="ctr" fontAlgn="base"/>
            <a:r>
              <a:rPr lang="en-US" sz="2800" u="sng" dirty="0" smtClean="0">
                <a:solidFill>
                  <a:srgbClr val="000099"/>
                </a:solidFill>
                <a:latin typeface="Cambria" panose="02040503050406030204" pitchFamily="18" charset="0"/>
                <a:ea typeface="Cambria" panose="02040503050406030204" pitchFamily="18" charset="0"/>
              </a:rPr>
              <a:t>Water </a:t>
            </a:r>
            <a:r>
              <a:rPr lang="en-US" sz="2800" u="sng" dirty="0">
                <a:solidFill>
                  <a:srgbClr val="000099"/>
                </a:solidFill>
                <a:latin typeface="Cambria" panose="02040503050406030204" pitchFamily="18" charset="0"/>
                <a:ea typeface="Cambria" panose="02040503050406030204" pitchFamily="18" charset="0"/>
              </a:rPr>
              <a:t>Science and Engineering</a:t>
            </a:r>
            <a:r>
              <a:rPr lang="en-US" sz="2800" dirty="0">
                <a:solidFill>
                  <a:srgbClr val="000099"/>
                </a:solidFill>
                <a:latin typeface="Cambria" panose="02040503050406030204" pitchFamily="18" charset="0"/>
                <a:ea typeface="Cambria" panose="02040503050406030204" pitchFamily="18" charset="0"/>
              </a:rPr>
              <a:t>. </a:t>
            </a:r>
            <a:endParaRPr lang="en-US" sz="2800" dirty="0" smtClean="0">
              <a:solidFill>
                <a:srgbClr val="000099"/>
              </a:solidFill>
              <a:latin typeface="Cambria" panose="02040503050406030204" pitchFamily="18" charset="0"/>
              <a:ea typeface="Cambria" panose="02040503050406030204" pitchFamily="18" charset="0"/>
            </a:endParaRPr>
          </a:p>
          <a:p>
            <a:pPr fontAlgn="base"/>
            <a:endParaRPr lang="en-US" sz="2400" dirty="0">
              <a:solidFill>
                <a:srgbClr val="000099"/>
              </a:solidFill>
              <a:latin typeface="Cambria" panose="02040503050406030204" pitchFamily="18" charset="0"/>
              <a:ea typeface="Cambria" panose="02040503050406030204" pitchFamily="18" charset="0"/>
            </a:endParaRPr>
          </a:p>
        </p:txBody>
      </p:sp>
      <p:sp>
        <p:nvSpPr>
          <p:cNvPr id="8" name="Rectangle 7"/>
          <p:cNvSpPr/>
          <p:nvPr/>
        </p:nvSpPr>
        <p:spPr>
          <a:xfrm>
            <a:off x="-40256" y="4852930"/>
            <a:ext cx="9149751" cy="461665"/>
          </a:xfrm>
          <a:prstGeom prst="rect">
            <a:avLst/>
          </a:prstGeom>
        </p:spPr>
        <p:txBody>
          <a:bodyPr wrap="square">
            <a:spAutoFit/>
          </a:bodyPr>
          <a:lstStyle/>
          <a:p>
            <a:r>
              <a:rPr lang="en-US" sz="2400" dirty="0">
                <a:solidFill>
                  <a:srgbClr val="FF0000"/>
                </a:solidFill>
                <a:latin typeface="Cambria" panose="02040503050406030204" pitchFamily="18" charset="0"/>
                <a:ea typeface="Cambria" panose="02040503050406030204" pitchFamily="18" charset="0"/>
              </a:rPr>
              <a:t>Candidates will be informed about the outcome (&lt; 01 July </a:t>
            </a:r>
            <a:r>
              <a:rPr lang="en-US" sz="2400" dirty="0" smtClean="0">
                <a:solidFill>
                  <a:srgbClr val="FF0000"/>
                </a:solidFill>
                <a:latin typeface="Cambria" panose="02040503050406030204" pitchFamily="18" charset="0"/>
                <a:ea typeface="Cambria" panose="02040503050406030204" pitchFamily="18" charset="0"/>
              </a:rPr>
              <a:t>2021).</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0883789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268" y="-79305"/>
            <a:ext cx="8229600" cy="1143000"/>
          </a:xfrm>
        </p:spPr>
        <p:txBody>
          <a:bodyPr>
            <a:normAutofit/>
          </a:bodyPr>
          <a:lstStyle/>
          <a:p>
            <a:r>
              <a:rPr lang="en-US" sz="5400" dirty="0" smtClean="0">
                <a:solidFill>
                  <a:srgbClr val="FF0000"/>
                </a:solidFill>
              </a:rPr>
              <a:t>Educational partners</a:t>
            </a:r>
            <a:endParaRPr lang="en-US" sz="5400" dirty="0">
              <a:solidFill>
                <a:srgbClr val="FF0000"/>
              </a:solidFill>
            </a:endParaRPr>
          </a:p>
        </p:txBody>
      </p:sp>
      <p:sp>
        <p:nvSpPr>
          <p:cNvPr id="5" name="Text Placeholder 4"/>
          <p:cNvSpPr>
            <a:spLocks noGrp="1"/>
          </p:cNvSpPr>
          <p:nvPr>
            <p:ph type="body" idx="1"/>
          </p:nvPr>
        </p:nvSpPr>
        <p:spPr>
          <a:xfrm>
            <a:off x="457200" y="3617019"/>
            <a:ext cx="4040188" cy="522287"/>
          </a:xfrm>
        </p:spPr>
        <p:txBody>
          <a:bodyPr/>
          <a:lstStyle/>
          <a:p>
            <a:pPr algn="ctr"/>
            <a:r>
              <a:rPr lang="en-US" dirty="0" smtClean="0">
                <a:solidFill>
                  <a:srgbClr val="C00000"/>
                </a:solidFill>
              </a:rPr>
              <a:t>~140 Peace Fellowships</a:t>
            </a:r>
            <a:endParaRPr lang="en-US" dirty="0">
              <a:solidFill>
                <a:srgbClr val="C00000"/>
              </a:solidFill>
            </a:endParaRPr>
          </a:p>
        </p:txBody>
      </p:sp>
      <p:sp>
        <p:nvSpPr>
          <p:cNvPr id="6" name="Content Placeholder 5"/>
          <p:cNvSpPr>
            <a:spLocks noGrp="1"/>
          </p:cNvSpPr>
          <p:nvPr>
            <p:ph sz="half" idx="2"/>
          </p:nvPr>
        </p:nvSpPr>
        <p:spPr>
          <a:xfrm>
            <a:off x="457200" y="4201259"/>
            <a:ext cx="4040188" cy="1024291"/>
          </a:xfrm>
          <a:ln>
            <a:solidFill>
              <a:srgbClr val="00B0F0"/>
            </a:solidFill>
          </a:ln>
        </p:spPr>
        <p:txBody>
          <a:bodyPr>
            <a:noAutofit/>
          </a:bodyPr>
          <a:lstStyle/>
          <a:p>
            <a:pPr marL="0" indent="0" algn="ctr">
              <a:buNone/>
            </a:pPr>
            <a:r>
              <a:rPr lang="en-US" sz="2800" dirty="0" err="1" smtClean="0">
                <a:solidFill>
                  <a:srgbClr val="000099"/>
                </a:solidFill>
              </a:rPr>
              <a:t>Ms</a:t>
            </a:r>
            <a:r>
              <a:rPr lang="en-US" sz="2800" dirty="0" smtClean="0">
                <a:solidFill>
                  <a:srgbClr val="000099"/>
                </a:solidFill>
              </a:rPr>
              <a:t>: 6 Universities</a:t>
            </a:r>
          </a:p>
          <a:p>
            <a:pPr marL="0" indent="0" algn="ctr">
              <a:buNone/>
            </a:pPr>
            <a:r>
              <a:rPr lang="en-US" sz="2800" dirty="0" smtClean="0">
                <a:solidFill>
                  <a:srgbClr val="000099"/>
                </a:solidFill>
              </a:rPr>
              <a:t>5 RPCs</a:t>
            </a:r>
            <a:endParaRPr lang="en-US" sz="2800" dirty="0">
              <a:solidFill>
                <a:srgbClr val="000099"/>
              </a:solidFill>
            </a:endParaRPr>
          </a:p>
        </p:txBody>
      </p:sp>
      <p:sp>
        <p:nvSpPr>
          <p:cNvPr id="7" name="Text Placeholder 6"/>
          <p:cNvSpPr>
            <a:spLocks noGrp="1"/>
          </p:cNvSpPr>
          <p:nvPr>
            <p:ph type="body" sz="quarter" idx="3"/>
          </p:nvPr>
        </p:nvSpPr>
        <p:spPr>
          <a:xfrm>
            <a:off x="4678093" y="3609202"/>
            <a:ext cx="4041775" cy="522287"/>
          </a:xfrm>
        </p:spPr>
        <p:txBody>
          <a:bodyPr/>
          <a:lstStyle/>
          <a:p>
            <a:pPr algn="ctr"/>
            <a:r>
              <a:rPr lang="en-US" dirty="0" smtClean="0">
                <a:solidFill>
                  <a:srgbClr val="00B0F0"/>
                </a:solidFill>
              </a:rPr>
              <a:t>6-10 Water Fellowships </a:t>
            </a:r>
            <a:endParaRPr lang="en-US" dirty="0">
              <a:solidFill>
                <a:srgbClr val="00B0F0"/>
              </a:solidFill>
            </a:endParaRPr>
          </a:p>
        </p:txBody>
      </p:sp>
      <p:sp>
        <p:nvSpPr>
          <p:cNvPr id="8" name="Content Placeholder 7"/>
          <p:cNvSpPr>
            <a:spLocks noGrp="1"/>
          </p:cNvSpPr>
          <p:nvPr>
            <p:ph sz="quarter" idx="4"/>
          </p:nvPr>
        </p:nvSpPr>
        <p:spPr>
          <a:xfrm>
            <a:off x="4701097" y="4201259"/>
            <a:ext cx="4041775" cy="809055"/>
          </a:xfrm>
          <a:ln>
            <a:solidFill>
              <a:srgbClr val="00B0F0"/>
            </a:solidFill>
          </a:ln>
        </p:spPr>
        <p:txBody>
          <a:bodyPr>
            <a:normAutofit/>
          </a:bodyPr>
          <a:lstStyle/>
          <a:p>
            <a:pPr marL="0" indent="0" algn="ctr">
              <a:buNone/>
            </a:pPr>
            <a:r>
              <a:rPr lang="en-US" sz="4000" dirty="0" err="1" smtClean="0">
                <a:solidFill>
                  <a:srgbClr val="00B0F0"/>
                </a:solidFill>
              </a:rPr>
              <a:t>Ms</a:t>
            </a:r>
            <a:r>
              <a:rPr lang="en-US" sz="4000" dirty="0" smtClean="0">
                <a:solidFill>
                  <a:srgbClr val="00B0F0"/>
                </a:solidFill>
              </a:rPr>
              <a:t>: 1 University</a:t>
            </a:r>
            <a:endParaRPr lang="en-US" sz="4000" dirty="0">
              <a:solidFill>
                <a:srgbClr val="00B0F0"/>
              </a:solidFill>
            </a:endParaRPr>
          </a:p>
        </p:txBody>
      </p:sp>
      <p:sp>
        <p:nvSpPr>
          <p:cNvPr id="9" name="Rectangle 8"/>
          <p:cNvSpPr/>
          <p:nvPr/>
        </p:nvSpPr>
        <p:spPr>
          <a:xfrm>
            <a:off x="372793" y="914400"/>
            <a:ext cx="3894407" cy="1477328"/>
          </a:xfrm>
          <a:prstGeom prst="rect">
            <a:avLst/>
          </a:prstGeom>
          <a:ln>
            <a:solidFill>
              <a:srgbClr val="000099"/>
            </a:solidFill>
          </a:ln>
        </p:spPr>
        <p:txBody>
          <a:bodyPr wrap="square">
            <a:spAutoFit/>
          </a:bodyPr>
          <a:lstStyle/>
          <a:p>
            <a:pPr algn="ctr"/>
            <a:r>
              <a:rPr lang="en-US" dirty="0">
                <a:solidFill>
                  <a:srgbClr val="000099"/>
                </a:solidFill>
                <a:latin typeface="Open Sans"/>
              </a:rPr>
              <a:t>Each year, </a:t>
            </a:r>
            <a:r>
              <a:rPr lang="en-US" b="1" dirty="0">
                <a:solidFill>
                  <a:srgbClr val="000099"/>
                </a:solidFill>
                <a:latin typeface="Open Sans"/>
              </a:rPr>
              <a:t>The Rotary Foundation</a:t>
            </a:r>
            <a:r>
              <a:rPr lang="en-US" dirty="0">
                <a:solidFill>
                  <a:srgbClr val="000099"/>
                </a:solidFill>
                <a:latin typeface="Open Sans"/>
              </a:rPr>
              <a:t> awards up to 50 fellowships for master’s degrees and 80 for certificate studies at premier universities.</a:t>
            </a:r>
            <a:endParaRPr lang="en-US" dirty="0">
              <a:solidFill>
                <a:srgbClr val="000099"/>
              </a:solidFill>
            </a:endParaRPr>
          </a:p>
        </p:txBody>
      </p:sp>
      <p:sp>
        <p:nvSpPr>
          <p:cNvPr id="10" name="Content Placeholder 5"/>
          <p:cNvSpPr txBox="1">
            <a:spLocks/>
          </p:cNvSpPr>
          <p:nvPr/>
        </p:nvSpPr>
        <p:spPr>
          <a:xfrm>
            <a:off x="490268" y="5440786"/>
            <a:ext cx="4040188" cy="1112414"/>
          </a:xfrm>
          <a:prstGeom prst="rect">
            <a:avLst/>
          </a:prstGeom>
          <a:ln>
            <a:solidFill>
              <a:srgbClr val="00B0F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sz="2800" dirty="0" smtClean="0">
                <a:solidFill>
                  <a:srgbClr val="000099"/>
                </a:solidFill>
              </a:rPr>
              <a:t>PDC: 2 Universities</a:t>
            </a:r>
          </a:p>
          <a:p>
            <a:pPr marL="0" indent="0" algn="ctr">
              <a:buFont typeface="Arial" pitchFamily="34" charset="0"/>
              <a:buNone/>
            </a:pPr>
            <a:r>
              <a:rPr lang="en-US" sz="2800" dirty="0" smtClean="0">
                <a:solidFill>
                  <a:srgbClr val="000099"/>
                </a:solidFill>
              </a:rPr>
              <a:t>2 RPCs</a:t>
            </a:r>
            <a:endParaRPr lang="en-US" sz="2800" dirty="0">
              <a:solidFill>
                <a:srgbClr val="000099"/>
              </a:solidFill>
            </a:endParaRPr>
          </a:p>
        </p:txBody>
      </p:sp>
      <p:sp>
        <p:nvSpPr>
          <p:cNvPr id="11" name="Rectangle 10"/>
          <p:cNvSpPr/>
          <p:nvPr/>
        </p:nvSpPr>
        <p:spPr>
          <a:xfrm>
            <a:off x="372793" y="2490014"/>
            <a:ext cx="8576094" cy="830997"/>
          </a:xfrm>
          <a:prstGeom prst="rect">
            <a:avLst/>
          </a:prstGeom>
          <a:ln>
            <a:solidFill>
              <a:srgbClr val="00B0F0"/>
            </a:solidFill>
          </a:ln>
        </p:spPr>
        <p:txBody>
          <a:bodyPr wrap="square">
            <a:spAutoFit/>
          </a:bodyPr>
          <a:lstStyle/>
          <a:p>
            <a:r>
              <a:rPr lang="en-US" sz="2400" dirty="0">
                <a:solidFill>
                  <a:srgbClr val="00B0F0"/>
                </a:solidFill>
                <a:latin typeface="Open Sans"/>
              </a:rPr>
              <a:t>Each year, </a:t>
            </a:r>
            <a:r>
              <a:rPr lang="en-US" sz="2400" b="1" dirty="0">
                <a:solidFill>
                  <a:srgbClr val="00B0F0"/>
                </a:solidFill>
                <a:latin typeface="Open Sans"/>
              </a:rPr>
              <a:t>The Rotary Foundation</a:t>
            </a:r>
            <a:r>
              <a:rPr lang="en-US" sz="2400" dirty="0">
                <a:solidFill>
                  <a:srgbClr val="00B0F0"/>
                </a:solidFill>
                <a:latin typeface="Open Sans"/>
              </a:rPr>
              <a:t> awards </a:t>
            </a:r>
            <a:r>
              <a:rPr lang="en-US" sz="2400" dirty="0" smtClean="0">
                <a:solidFill>
                  <a:srgbClr val="00B0F0"/>
                </a:solidFill>
                <a:latin typeface="Open Sans"/>
              </a:rPr>
              <a:t>between 6-10 </a:t>
            </a:r>
            <a:r>
              <a:rPr lang="en-US" sz="2400" dirty="0">
                <a:solidFill>
                  <a:srgbClr val="00B0F0"/>
                </a:solidFill>
                <a:latin typeface="Open Sans"/>
              </a:rPr>
              <a:t>fellowships for master’s degrees </a:t>
            </a:r>
            <a:r>
              <a:rPr lang="en-US" sz="2400" dirty="0" smtClean="0">
                <a:solidFill>
                  <a:srgbClr val="00B0F0"/>
                </a:solidFill>
                <a:latin typeface="Open Sans"/>
              </a:rPr>
              <a:t>for water management</a:t>
            </a:r>
            <a:endParaRPr lang="en-US" sz="2400" dirty="0">
              <a:solidFill>
                <a:srgbClr val="00B0F0"/>
              </a:solidFill>
            </a:endParaRPr>
          </a:p>
        </p:txBody>
      </p:sp>
      <p:sp>
        <p:nvSpPr>
          <p:cNvPr id="12" name="Content Placeholder 3"/>
          <p:cNvSpPr txBox="1">
            <a:spLocks/>
          </p:cNvSpPr>
          <p:nvPr/>
        </p:nvSpPr>
        <p:spPr>
          <a:xfrm>
            <a:off x="372792" y="2490014"/>
            <a:ext cx="4124595" cy="4063186"/>
          </a:xfrm>
          <a:prstGeom prst="rect">
            <a:avLst/>
          </a:prstGeom>
          <a:solidFill>
            <a:schemeClr val="bg1"/>
          </a:solidFill>
          <a:ln>
            <a:solidFill>
              <a:srgbClr val="00B0F0"/>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buFont typeface="Wingdings" panose="05000000000000000000" pitchFamily="2" charset="2"/>
              <a:buChar char="Ø"/>
            </a:pPr>
            <a:r>
              <a:rPr lang="en-US" dirty="0" smtClean="0">
                <a:solidFill>
                  <a:srgbClr val="FF0000"/>
                </a:solidFill>
              </a:rPr>
              <a:t>Master’s program university partners [+Eligibility]</a:t>
            </a:r>
          </a:p>
          <a:p>
            <a:pPr marL="457200" indent="-457200">
              <a:buFont typeface="+mj-lt"/>
              <a:buAutoNum type="arabicPeriod" startAt="2"/>
            </a:pPr>
            <a:r>
              <a:rPr lang="en-US" dirty="0" smtClean="0">
                <a:solidFill>
                  <a:srgbClr val="000099"/>
                </a:solidFill>
              </a:rPr>
              <a:t>Duke University </a:t>
            </a:r>
            <a:r>
              <a:rPr lang="en-US" u="sng" dirty="0" smtClean="0">
                <a:solidFill>
                  <a:srgbClr val="FF0000"/>
                </a:solidFill>
              </a:rPr>
              <a:t>and</a:t>
            </a:r>
            <a:r>
              <a:rPr lang="en-US" dirty="0" smtClean="0">
                <a:solidFill>
                  <a:srgbClr val="000099"/>
                </a:solidFill>
              </a:rPr>
              <a:t> University of North Carolina at Chapel Hill, USA [2 U and 1 RPC]</a:t>
            </a:r>
          </a:p>
          <a:p>
            <a:pPr marL="457200" indent="-457200">
              <a:buFont typeface="+mj-lt"/>
              <a:buAutoNum type="arabicPeriod" startAt="2"/>
            </a:pPr>
            <a:r>
              <a:rPr lang="en-US" dirty="0" smtClean="0">
                <a:solidFill>
                  <a:srgbClr val="000099"/>
                </a:solidFill>
              </a:rPr>
              <a:t>International Christian University, Tokyo, Japan</a:t>
            </a:r>
          </a:p>
          <a:p>
            <a:pPr marL="457200" indent="-457200">
              <a:buFont typeface="+mj-lt"/>
              <a:buAutoNum type="arabicPeriod" startAt="2"/>
            </a:pPr>
            <a:r>
              <a:rPr lang="en-US" dirty="0" smtClean="0">
                <a:solidFill>
                  <a:srgbClr val="000099"/>
                </a:solidFill>
              </a:rPr>
              <a:t>University of Bradford, Bradford, England </a:t>
            </a:r>
          </a:p>
          <a:p>
            <a:pPr marL="457200" indent="-457200">
              <a:buFont typeface="+mj-lt"/>
              <a:buAutoNum type="arabicPeriod" startAt="2"/>
            </a:pPr>
            <a:r>
              <a:rPr lang="en-US" dirty="0" smtClean="0">
                <a:solidFill>
                  <a:srgbClr val="000099"/>
                </a:solidFill>
              </a:rPr>
              <a:t>University of Queensland, Brisbane, Australia</a:t>
            </a:r>
          </a:p>
          <a:p>
            <a:pPr marL="457200" indent="-457200">
              <a:buFont typeface="+mj-lt"/>
              <a:buAutoNum type="arabicPeriod" startAt="2"/>
            </a:pPr>
            <a:r>
              <a:rPr lang="en-US" dirty="0" smtClean="0">
                <a:solidFill>
                  <a:srgbClr val="000099"/>
                </a:solidFill>
              </a:rPr>
              <a:t>Uppsala University, Uppsala, Sweden</a:t>
            </a:r>
            <a:endParaRPr lang="en-US" dirty="0">
              <a:solidFill>
                <a:srgbClr val="000099"/>
              </a:solidFill>
            </a:endParaRPr>
          </a:p>
        </p:txBody>
      </p:sp>
      <p:sp>
        <p:nvSpPr>
          <p:cNvPr id="13" name="Content Placeholder 5"/>
          <p:cNvSpPr txBox="1">
            <a:spLocks/>
          </p:cNvSpPr>
          <p:nvPr/>
        </p:nvSpPr>
        <p:spPr>
          <a:xfrm>
            <a:off x="421825" y="2514600"/>
            <a:ext cx="4150476" cy="4063186"/>
          </a:xfrm>
          <a:prstGeom prst="rect">
            <a:avLst/>
          </a:prstGeom>
          <a:solidFill>
            <a:schemeClr val="bg1"/>
          </a:solidFill>
          <a:ln>
            <a:solidFill>
              <a:srgbClr val="000099"/>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buFont typeface="Wingdings" panose="05000000000000000000" pitchFamily="2" charset="2"/>
              <a:buChar char="Ø"/>
            </a:pPr>
            <a:r>
              <a:rPr lang="en-US" smtClean="0">
                <a:solidFill>
                  <a:srgbClr val="FF0000"/>
                </a:solidFill>
              </a:rPr>
              <a:t>Certificate’s program university partners [+Eligibility]</a:t>
            </a:r>
          </a:p>
          <a:p>
            <a:endParaRPr lang="en-US" b="1" smtClean="0"/>
          </a:p>
          <a:p>
            <a:pPr marL="457200" indent="-457200">
              <a:buFont typeface="+mj-lt"/>
              <a:buAutoNum type="arabicPeriod"/>
            </a:pPr>
            <a:r>
              <a:rPr lang="en-US" smtClean="0">
                <a:solidFill>
                  <a:srgbClr val="000099"/>
                </a:solidFill>
              </a:rPr>
              <a:t>Chulalongkorn University, Bangkok, Thailand</a:t>
            </a:r>
          </a:p>
          <a:p>
            <a:pPr marL="457200" indent="-457200">
              <a:buFont typeface="+mj-lt"/>
              <a:buAutoNum type="arabicPeriod"/>
            </a:pPr>
            <a:r>
              <a:rPr lang="en-US" smtClean="0">
                <a:solidFill>
                  <a:srgbClr val="000099"/>
                </a:solidFill>
              </a:rPr>
              <a:t>Makerere University, Kampala, Uganda </a:t>
            </a:r>
            <a:endParaRPr lang="en-US" dirty="0">
              <a:solidFill>
                <a:srgbClr val="000099"/>
              </a:solidFill>
            </a:endParaRPr>
          </a:p>
        </p:txBody>
      </p:sp>
      <p:sp>
        <p:nvSpPr>
          <p:cNvPr id="14" name="Content Placeholder 7"/>
          <p:cNvSpPr txBox="1">
            <a:spLocks/>
          </p:cNvSpPr>
          <p:nvPr/>
        </p:nvSpPr>
        <p:spPr>
          <a:xfrm>
            <a:off x="4530456" y="2490014"/>
            <a:ext cx="4418431" cy="4063186"/>
          </a:xfrm>
          <a:prstGeom prst="rect">
            <a:avLst/>
          </a:prstGeom>
          <a:solidFill>
            <a:schemeClr val="bg1"/>
          </a:solidFill>
          <a:ln>
            <a:solidFill>
              <a:srgbClr val="00B0F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endParaRPr lang="en-US" dirty="0"/>
          </a:p>
        </p:txBody>
      </p:sp>
      <p:sp>
        <p:nvSpPr>
          <p:cNvPr id="15" name="Content Placeholder 3"/>
          <p:cNvSpPr txBox="1">
            <a:spLocks/>
          </p:cNvSpPr>
          <p:nvPr/>
        </p:nvSpPr>
        <p:spPr>
          <a:xfrm>
            <a:off x="4607675" y="2545963"/>
            <a:ext cx="4305838" cy="3951288"/>
          </a:xfrm>
          <a:prstGeom prst="rect">
            <a:avLst/>
          </a:prstGeom>
          <a:noFill/>
          <a:ln>
            <a:solidFill>
              <a:srgbClr val="00B0F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fontAlgn="base">
              <a:buFont typeface="Wingdings" panose="05000000000000000000" pitchFamily="2" charset="2"/>
              <a:buChar char="Ø"/>
            </a:pPr>
            <a:r>
              <a:rPr lang="en-US" dirty="0" smtClean="0">
                <a:solidFill>
                  <a:srgbClr val="FF0000"/>
                </a:solidFill>
              </a:rPr>
              <a:t>The specializations of the following IHE Delft MSc programs are eligible for a 2020-2022 Rotary Scholarship:</a:t>
            </a:r>
          </a:p>
          <a:p>
            <a:pPr marL="457200" indent="-457200" fontAlgn="base">
              <a:buFont typeface="+mj-lt"/>
              <a:buAutoNum type="arabicPeriod"/>
            </a:pPr>
            <a:r>
              <a:rPr lang="en-US" dirty="0" smtClean="0">
                <a:solidFill>
                  <a:srgbClr val="00B0F0"/>
                </a:solidFill>
              </a:rPr>
              <a:t>Water Management and Governance</a:t>
            </a:r>
          </a:p>
          <a:p>
            <a:pPr marL="457200" indent="-457200" fontAlgn="base">
              <a:buFont typeface="+mj-lt"/>
              <a:buAutoNum type="arabicPeriod"/>
            </a:pPr>
            <a:r>
              <a:rPr lang="en-US" dirty="0" smtClean="0">
                <a:solidFill>
                  <a:srgbClr val="00B0F0"/>
                </a:solidFill>
              </a:rPr>
              <a:t>Urban Water and Sanitation</a:t>
            </a:r>
          </a:p>
          <a:p>
            <a:pPr marL="457200" indent="-457200" fontAlgn="base">
              <a:buFont typeface="+mj-lt"/>
              <a:buAutoNum type="arabicPeriod"/>
            </a:pPr>
            <a:r>
              <a:rPr lang="en-US" dirty="0" smtClean="0">
                <a:solidFill>
                  <a:srgbClr val="00B0F0"/>
                </a:solidFill>
              </a:rPr>
              <a:t>Water Science and Engineering</a:t>
            </a:r>
          </a:p>
          <a:p>
            <a:endParaRPr lang="en-US" dirty="0">
              <a:solidFill>
                <a:srgbClr val="00B0F0"/>
              </a:solidFill>
            </a:endParaRPr>
          </a:p>
        </p:txBody>
      </p:sp>
      <p:sp>
        <p:nvSpPr>
          <p:cNvPr id="16" name="Rectangle 15"/>
          <p:cNvSpPr/>
          <p:nvPr/>
        </p:nvSpPr>
        <p:spPr>
          <a:xfrm>
            <a:off x="4627802" y="983411"/>
            <a:ext cx="4198039" cy="1323439"/>
          </a:xfrm>
          <a:prstGeom prst="rect">
            <a:avLst/>
          </a:prstGeom>
          <a:solidFill>
            <a:schemeClr val="bg1"/>
          </a:solidFill>
          <a:ln>
            <a:solidFill>
              <a:srgbClr val="00B0F0"/>
            </a:solidFill>
          </a:ln>
        </p:spPr>
        <p:txBody>
          <a:bodyPr wrap="square">
            <a:spAutoFit/>
          </a:bodyPr>
          <a:lstStyle/>
          <a:p>
            <a:pPr algn="ctr"/>
            <a:r>
              <a:rPr lang="en-US" sz="2000" dirty="0">
                <a:solidFill>
                  <a:srgbClr val="00B0F0"/>
                </a:solidFill>
                <a:latin typeface="Open Sans"/>
              </a:rPr>
              <a:t>Each year, </a:t>
            </a:r>
            <a:r>
              <a:rPr lang="en-US" sz="2000" b="1" dirty="0">
                <a:solidFill>
                  <a:srgbClr val="00B0F0"/>
                </a:solidFill>
                <a:latin typeface="Open Sans"/>
              </a:rPr>
              <a:t>The Rotary Foundation</a:t>
            </a:r>
            <a:r>
              <a:rPr lang="en-US" sz="2000" dirty="0">
                <a:solidFill>
                  <a:srgbClr val="00B0F0"/>
                </a:solidFill>
                <a:latin typeface="Open Sans"/>
              </a:rPr>
              <a:t> awards </a:t>
            </a:r>
            <a:r>
              <a:rPr lang="en-US" sz="2000" dirty="0" smtClean="0">
                <a:solidFill>
                  <a:srgbClr val="00B0F0"/>
                </a:solidFill>
                <a:latin typeface="Open Sans"/>
              </a:rPr>
              <a:t>between 6 and 10 fellowships water management </a:t>
            </a:r>
            <a:r>
              <a:rPr lang="en-US" sz="2000" dirty="0">
                <a:solidFill>
                  <a:srgbClr val="00B0F0"/>
                </a:solidFill>
                <a:latin typeface="Open Sans"/>
              </a:rPr>
              <a:t>for master’s </a:t>
            </a:r>
            <a:r>
              <a:rPr lang="en-US" sz="2000" dirty="0" smtClean="0">
                <a:solidFill>
                  <a:srgbClr val="00B0F0"/>
                </a:solidFill>
                <a:latin typeface="Open Sans"/>
              </a:rPr>
              <a:t>degrees</a:t>
            </a:r>
            <a:endParaRPr lang="en-US" sz="2000" dirty="0">
              <a:solidFill>
                <a:srgbClr val="00B0F0"/>
              </a:solidFill>
            </a:endParaRPr>
          </a:p>
        </p:txBody>
      </p:sp>
      <p:sp>
        <p:nvSpPr>
          <p:cNvPr id="2" name="Left Brace 1"/>
          <p:cNvSpPr/>
          <p:nvPr/>
        </p:nvSpPr>
        <p:spPr>
          <a:xfrm>
            <a:off x="685800" y="3124200"/>
            <a:ext cx="152400" cy="693847"/>
          </a:xfrm>
          <a:prstGeom prst="leftBrace">
            <a:avLst/>
          </a:prstGeom>
          <a:ln>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76602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52400" y="381000"/>
            <a:ext cx="88392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SzPct val="75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US" sz="5400" dirty="0">
                <a:solidFill>
                  <a:srgbClr val="FF0000"/>
                </a:solidFill>
                <a:latin typeface="Cambria" panose="02040503050406030204" pitchFamily="18" charset="0"/>
                <a:ea typeface="Cambria" panose="02040503050406030204" pitchFamily="18" charset="0"/>
              </a:rPr>
              <a:t>P</a:t>
            </a:r>
            <a:r>
              <a:rPr lang="en-US" sz="5400" dirty="0">
                <a:solidFill>
                  <a:srgbClr val="000099"/>
                </a:solidFill>
                <a:latin typeface="Cambria" panose="02040503050406030204" pitchFamily="18" charset="0"/>
                <a:ea typeface="Cambria" panose="02040503050406030204" pitchFamily="18" charset="0"/>
              </a:rPr>
              <a:t>olioPlus Grants Program</a:t>
            </a:r>
            <a:endParaRPr lang="en-CA" altLang="en-US" sz="5400" dirty="0">
              <a:solidFill>
                <a:srgbClr val="000099"/>
              </a:solidFill>
            </a:endParaRPr>
          </a:p>
        </p:txBody>
      </p:sp>
      <p:pic>
        <p:nvPicPr>
          <p:cNvPr id="41988" name="Picture 2" descr="E:\media project arabic countries\Polio Ar\endpolionow-ar-prin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1600" y="2073442"/>
            <a:ext cx="210862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ndPolioNow4.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676400" y="2057400"/>
            <a:ext cx="2081317" cy="2656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5029200"/>
            <a:ext cx="9144000" cy="1569660"/>
          </a:xfrm>
          <a:prstGeom prst="rect">
            <a:avLst/>
          </a:prstGeom>
          <a:noFill/>
        </p:spPr>
        <p:txBody>
          <a:bodyPr wrap="square" rtlCol="0">
            <a:spAutoFit/>
          </a:bodyPr>
          <a:lstStyle/>
          <a:p>
            <a:pPr algn="ctr"/>
            <a:r>
              <a:rPr lang="en-US" sz="4800" dirty="0" smtClean="0">
                <a:solidFill>
                  <a:srgbClr val="C00000"/>
                </a:solidFill>
              </a:rPr>
              <a:t>by PP Joseph </a:t>
            </a:r>
            <a:r>
              <a:rPr lang="en-US" sz="4800" dirty="0" err="1" smtClean="0">
                <a:solidFill>
                  <a:srgbClr val="C00000"/>
                </a:solidFill>
              </a:rPr>
              <a:t>Rachkidi</a:t>
            </a:r>
            <a:endParaRPr lang="en-US" sz="4800" dirty="0" smtClean="0">
              <a:solidFill>
                <a:srgbClr val="C00000"/>
              </a:solidFill>
            </a:endParaRPr>
          </a:p>
          <a:p>
            <a:pPr algn="ctr"/>
            <a:r>
              <a:rPr lang="en-US" sz="4800" dirty="0" smtClean="0">
                <a:solidFill>
                  <a:srgbClr val="000099"/>
                </a:solidFill>
              </a:rPr>
              <a:t>PolioPlus District chair [5mns]</a:t>
            </a:r>
            <a:endParaRPr lang="en-US" sz="4800" dirty="0">
              <a:solidFill>
                <a:srgbClr val="000099"/>
              </a:solidFill>
            </a:endParaRPr>
          </a:p>
        </p:txBody>
      </p:sp>
    </p:spTree>
    <p:extLst>
      <p:ext uri="{BB962C8B-B14F-4D97-AF65-F5344CB8AC3E}">
        <p14:creationId xmlns:p14="http://schemas.microsoft.com/office/powerpoint/2010/main" xmlns="" val="112839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08" y="152400"/>
            <a:ext cx="8229600" cy="1143000"/>
          </a:xfrm>
        </p:spPr>
        <p:txBody>
          <a:bodyPr>
            <a:normAutofit/>
          </a:bodyPr>
          <a:lstStyle/>
          <a:p>
            <a:r>
              <a:rPr lang="en-US" sz="3200" dirty="0" smtClean="0">
                <a:solidFill>
                  <a:srgbClr val="FF0000"/>
                </a:solidFill>
              </a:rPr>
              <a:t>Extend partnership with BMGF for +3 years</a:t>
            </a:r>
            <a:endParaRPr lang="en-US" sz="3200" dirty="0">
              <a:solidFill>
                <a:srgbClr val="FF0000"/>
              </a:solidFill>
            </a:endParaRPr>
          </a:p>
        </p:txBody>
      </p:sp>
      <p:sp>
        <p:nvSpPr>
          <p:cNvPr id="3" name="Content Placeholder 2"/>
          <p:cNvSpPr>
            <a:spLocks noGrp="1"/>
          </p:cNvSpPr>
          <p:nvPr>
            <p:ph idx="1"/>
          </p:nvPr>
        </p:nvSpPr>
        <p:spPr>
          <a:xfrm>
            <a:off x="533400" y="1676400"/>
            <a:ext cx="8229600" cy="4419600"/>
          </a:xfrm>
          <a:ln>
            <a:solidFill>
              <a:srgbClr val="FF0000"/>
            </a:solidFill>
          </a:ln>
        </p:spPr>
        <p:txBody>
          <a:bodyPr>
            <a:noAutofit/>
          </a:bodyPr>
          <a:lstStyle/>
          <a:p>
            <a:r>
              <a:rPr lang="en-US" dirty="0" smtClean="0">
                <a:solidFill>
                  <a:srgbClr val="000099"/>
                </a:solidFill>
                <a:latin typeface="Cambria" panose="02040503050406030204" pitchFamily="18" charset="0"/>
                <a:ea typeface="Cambria" panose="02040503050406030204" pitchFamily="18" charset="0"/>
              </a:rPr>
              <a:t>The Gates Foundation will continue matching donations to Rotary’s PolioPlus program 2-1, up to $50 million every year.  </a:t>
            </a:r>
          </a:p>
          <a:p>
            <a:r>
              <a:rPr lang="en-US" dirty="0" smtClean="0">
                <a:solidFill>
                  <a:srgbClr val="000099"/>
                </a:solidFill>
                <a:latin typeface="Cambria" panose="02040503050406030204" pitchFamily="18" charset="0"/>
                <a:ea typeface="Cambria" panose="02040503050406030204" pitchFamily="18" charset="0"/>
              </a:rPr>
              <a:t>Through the extension of the funding partnership forged more than a decade ago, the expanded agreement will translate into up to </a:t>
            </a:r>
            <a:r>
              <a:rPr lang="en-US" dirty="0" smtClean="0">
                <a:solidFill>
                  <a:srgbClr val="FF0000"/>
                </a:solidFill>
                <a:latin typeface="Cambria" panose="02040503050406030204" pitchFamily="18" charset="0"/>
                <a:ea typeface="Cambria" panose="02040503050406030204" pitchFamily="18" charset="0"/>
              </a:rPr>
              <a:t>$450 million </a:t>
            </a:r>
            <a:r>
              <a:rPr lang="en-US" dirty="0" smtClean="0">
                <a:solidFill>
                  <a:srgbClr val="000099"/>
                </a:solidFill>
                <a:latin typeface="Cambria" panose="02040503050406030204" pitchFamily="18" charset="0"/>
                <a:ea typeface="Cambria" panose="02040503050406030204" pitchFamily="18" charset="0"/>
              </a:rPr>
              <a:t>for additional polio eradication efforts. [3x (50+100)]</a:t>
            </a:r>
          </a:p>
          <a:p>
            <a:pPr algn="ctr">
              <a:buNone/>
            </a:pPr>
            <a:endParaRPr lang="en-US" u="sng" dirty="0" smtClean="0">
              <a:latin typeface="Cambria" panose="02040503050406030204" pitchFamily="18" charset="0"/>
              <a:ea typeface="Cambria" panose="02040503050406030204" pitchFamily="18" charset="0"/>
              <a:hlinkClick r:id=""/>
            </a:endParaRPr>
          </a:p>
          <a:p>
            <a:pPr algn="ctr">
              <a:buNone/>
            </a:pPr>
            <a:endParaRPr lang="en-US" sz="2800" u="sng" dirty="0" smtClean="0">
              <a:latin typeface="Cambria" panose="02040503050406030204" pitchFamily="18" charset="0"/>
              <a:ea typeface="Cambria" panose="02040503050406030204" pitchFamily="18" charset="0"/>
              <a:hlinkClick r:id=""/>
            </a:endParaRPr>
          </a:p>
          <a:p>
            <a:pPr algn="ctr">
              <a:buNone/>
            </a:pPr>
            <a:endParaRPr lang="en-US" sz="2800" u="sng" dirty="0">
              <a:latin typeface="Cambria" panose="02040503050406030204" pitchFamily="18" charset="0"/>
              <a:ea typeface="Cambria" panose="02040503050406030204" pitchFamily="18" charset="0"/>
              <a:hlinkClick r:id=""/>
            </a:endParaRPr>
          </a:p>
          <a:p>
            <a:pPr algn="ctr">
              <a:buNone/>
            </a:pPr>
            <a:endParaRPr lang="en-US" sz="2800" u="sng" dirty="0" smtClean="0">
              <a:latin typeface="Cambria" panose="02040503050406030204" pitchFamily="18" charset="0"/>
              <a:ea typeface="Cambria" panose="02040503050406030204" pitchFamily="18" charset="0"/>
              <a:hlinkClick r:id=""/>
            </a:endParaRPr>
          </a:p>
          <a:p>
            <a:pPr algn="ctr">
              <a:buNone/>
            </a:pPr>
            <a:endParaRPr lang="en-US" sz="2800" u="sng" dirty="0">
              <a:latin typeface="Cambria" panose="02040503050406030204" pitchFamily="18" charset="0"/>
              <a:ea typeface="Cambria" panose="02040503050406030204" pitchFamily="18" charset="0"/>
              <a:hlinkClick r:id=""/>
            </a:endParaRPr>
          </a:p>
          <a:p>
            <a:pPr algn="ctr">
              <a:buNone/>
            </a:pPr>
            <a:endParaRPr lang="en-US" sz="2800" u="sng" dirty="0" smtClean="0">
              <a:latin typeface="Cambria" panose="02040503050406030204" pitchFamily="18" charset="0"/>
              <a:ea typeface="Cambria" panose="02040503050406030204" pitchFamily="18" charset="0"/>
              <a:hlinkClick r:id=""/>
            </a:endParaRPr>
          </a:p>
        </p:txBody>
      </p:sp>
      <p:sp>
        <p:nvSpPr>
          <p:cNvPr id="6" name="Rectangle 5"/>
          <p:cNvSpPr/>
          <p:nvPr/>
        </p:nvSpPr>
        <p:spPr>
          <a:xfrm>
            <a:off x="6705600" y="381000"/>
            <a:ext cx="1600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757624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02"/>
            <a:ext cx="8229600" cy="1143000"/>
          </a:xfrm>
        </p:spPr>
        <p:txBody>
          <a:bodyPr>
            <a:normAutofit/>
          </a:bodyPr>
          <a:lstStyle/>
          <a:p>
            <a:r>
              <a:rPr lang="en-US" sz="6000" dirty="0" smtClean="0">
                <a:solidFill>
                  <a:srgbClr val="FF0000"/>
                </a:solidFill>
              </a:rPr>
              <a:t>PLUS </a:t>
            </a:r>
            <a:r>
              <a:rPr lang="en-US" sz="6000" dirty="0" smtClean="0">
                <a:solidFill>
                  <a:srgbClr val="000099"/>
                </a:solidFill>
              </a:rPr>
              <a:t>is….</a:t>
            </a:r>
            <a:endParaRPr lang="en-US" sz="6000" dirty="0">
              <a:solidFill>
                <a:srgbClr val="000099"/>
              </a:solidFill>
            </a:endParaRPr>
          </a:p>
        </p:txBody>
      </p:sp>
      <p:sp>
        <p:nvSpPr>
          <p:cNvPr id="3" name="Content Placeholder 2"/>
          <p:cNvSpPr>
            <a:spLocks noGrp="1"/>
          </p:cNvSpPr>
          <p:nvPr>
            <p:ph idx="1"/>
          </p:nvPr>
        </p:nvSpPr>
        <p:spPr>
          <a:xfrm>
            <a:off x="228600" y="1524000"/>
            <a:ext cx="8686800" cy="4953000"/>
          </a:xfrm>
        </p:spPr>
        <p:txBody>
          <a:bodyPr>
            <a:noAutofit/>
          </a:bodyPr>
          <a:lstStyle/>
          <a:p>
            <a:r>
              <a:rPr lang="en-US" sz="3600" dirty="0" smtClean="0">
                <a:solidFill>
                  <a:srgbClr val="000099"/>
                </a:solidFill>
              </a:rPr>
              <a:t>When we talk about PolioPlus, we know we are eradicating Polio, but do we </a:t>
            </a:r>
            <a:r>
              <a:rPr lang="en-US" sz="3600" dirty="0" smtClean="0">
                <a:solidFill>
                  <a:srgbClr val="FF0000"/>
                </a:solidFill>
              </a:rPr>
              <a:t>realize how many benefits the program brings</a:t>
            </a:r>
            <a:r>
              <a:rPr lang="en-US" sz="3600" dirty="0" smtClean="0">
                <a:solidFill>
                  <a:srgbClr val="000099"/>
                </a:solidFill>
              </a:rPr>
              <a:t>? </a:t>
            </a:r>
          </a:p>
          <a:p>
            <a:pPr marL="0" indent="0">
              <a:buNone/>
            </a:pPr>
            <a:r>
              <a:rPr lang="en-US" sz="3600" dirty="0">
                <a:solidFill>
                  <a:srgbClr val="000099"/>
                </a:solidFill>
              </a:rPr>
              <a:t> </a:t>
            </a:r>
            <a:r>
              <a:rPr lang="en-US" sz="3600" dirty="0" smtClean="0">
                <a:solidFill>
                  <a:srgbClr val="000099"/>
                </a:solidFill>
              </a:rPr>
              <a:t>   </a:t>
            </a:r>
            <a:r>
              <a:rPr lang="en-US" sz="4400" u="sng" dirty="0" smtClean="0">
                <a:solidFill>
                  <a:srgbClr val="FF0000"/>
                </a:solidFill>
              </a:rPr>
              <a:t>It is Prevention</a:t>
            </a:r>
          </a:p>
          <a:p>
            <a:r>
              <a:rPr lang="en-US" sz="3600" dirty="0" smtClean="0">
                <a:solidFill>
                  <a:srgbClr val="000099"/>
                </a:solidFill>
              </a:rPr>
              <a:t>The “</a:t>
            </a:r>
            <a:r>
              <a:rPr lang="en-US" sz="3600" dirty="0" smtClean="0">
                <a:solidFill>
                  <a:srgbClr val="FF0000"/>
                </a:solidFill>
              </a:rPr>
              <a:t>PLUS</a:t>
            </a:r>
            <a:r>
              <a:rPr lang="en-US" sz="3600" dirty="0" smtClean="0">
                <a:solidFill>
                  <a:srgbClr val="000099"/>
                </a:solidFill>
              </a:rPr>
              <a:t>” </a:t>
            </a:r>
            <a:r>
              <a:rPr lang="en-US" sz="3600" u="sng" dirty="0" smtClean="0">
                <a:solidFill>
                  <a:srgbClr val="000099"/>
                </a:solidFill>
              </a:rPr>
              <a:t>is something else </a:t>
            </a:r>
            <a:r>
              <a:rPr lang="en-US" sz="3600" dirty="0" smtClean="0">
                <a:solidFill>
                  <a:srgbClr val="000099"/>
                </a:solidFill>
              </a:rPr>
              <a:t>that is provided as a part of the polio eradication campaign that</a:t>
            </a:r>
            <a:r>
              <a:rPr lang="en-US" sz="4800" dirty="0" smtClean="0">
                <a:solidFill>
                  <a:srgbClr val="FF0000"/>
                </a:solidFill>
              </a:rPr>
              <a:t> is </a:t>
            </a:r>
            <a:r>
              <a:rPr lang="en-US" sz="4800" u="sng" dirty="0" smtClean="0">
                <a:solidFill>
                  <a:srgbClr val="FF0000"/>
                </a:solidFill>
              </a:rPr>
              <a:t>improving lives</a:t>
            </a:r>
            <a:r>
              <a:rPr lang="en-US" sz="3600" dirty="0" smtClean="0">
                <a:solidFill>
                  <a:srgbClr val="000099"/>
                </a:solidFill>
              </a:rPr>
              <a:t>.</a:t>
            </a:r>
            <a:endParaRPr lang="en-US" sz="3600" dirty="0">
              <a:solidFill>
                <a:srgbClr val="000099"/>
              </a:solidFill>
            </a:endParaRPr>
          </a:p>
        </p:txBody>
      </p:sp>
    </p:spTree>
    <p:extLst>
      <p:ext uri="{BB962C8B-B14F-4D97-AF65-F5344CB8AC3E}">
        <p14:creationId xmlns:p14="http://schemas.microsoft.com/office/powerpoint/2010/main" xmlns="" val="1435583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990600"/>
            <a:ext cx="8229600" cy="495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noAutofit/>
          </a:bodyPr>
          <a:lstStyle/>
          <a:p>
            <a:r>
              <a:rPr lang="en-US" altLang="en-US" sz="7200" dirty="0" smtClean="0">
                <a:solidFill>
                  <a:srgbClr val="000099"/>
                </a:solidFill>
                <a:latin typeface="Arial Narrow" panose="020B0606020202030204" pitchFamily="34" charset="0"/>
              </a:rPr>
              <a:t>This GMS will cover the following</a:t>
            </a:r>
            <a:endParaRPr lang="en-US" altLang="en-US" sz="7200" dirty="0" smtClean="0">
              <a:solidFill>
                <a:srgbClr val="FF0000"/>
              </a:solidFill>
              <a:latin typeface="Arial Narrow" panose="020B0606020202030204" pitchFamily="34" charset="0"/>
            </a:endParaRPr>
          </a:p>
        </p:txBody>
      </p:sp>
      <p:pic>
        <p:nvPicPr>
          <p:cNvPr id="3"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5" name="Picture 4"/>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11724657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solidFill>
                  <a:srgbClr val="FF0000"/>
                </a:solidFill>
              </a:rPr>
              <a:t>What might be the “PLUS”?</a:t>
            </a:r>
            <a:endParaRPr lang="en-US" dirty="0">
              <a:solidFill>
                <a:srgbClr val="FF0000"/>
              </a:solidFill>
            </a:endParaRPr>
          </a:p>
        </p:txBody>
      </p:sp>
      <p:sp>
        <p:nvSpPr>
          <p:cNvPr id="3" name="Content Placeholder 2"/>
          <p:cNvSpPr>
            <a:spLocks noGrp="1"/>
          </p:cNvSpPr>
          <p:nvPr>
            <p:ph idx="1"/>
          </p:nvPr>
        </p:nvSpPr>
        <p:spPr>
          <a:xfrm>
            <a:off x="152400" y="1457632"/>
            <a:ext cx="8839200" cy="5257800"/>
          </a:xfrm>
        </p:spPr>
        <p:txBody>
          <a:bodyPr>
            <a:noAutofit/>
          </a:bodyPr>
          <a:lstStyle/>
          <a:p>
            <a:pPr>
              <a:buNone/>
            </a:pPr>
            <a:r>
              <a:rPr lang="en-US" sz="2800" u="sng" dirty="0" smtClean="0">
                <a:solidFill>
                  <a:srgbClr val="000099"/>
                </a:solidFill>
              </a:rPr>
              <a:t>It might be:</a:t>
            </a:r>
          </a:p>
          <a:p>
            <a:r>
              <a:rPr lang="en-US" sz="2800" dirty="0" smtClean="0">
                <a:solidFill>
                  <a:srgbClr val="000099"/>
                </a:solidFill>
              </a:rPr>
              <a:t>Hand-operated </a:t>
            </a:r>
            <a:r>
              <a:rPr lang="en-US" sz="2800" dirty="0" smtClean="0">
                <a:solidFill>
                  <a:srgbClr val="FF0000"/>
                </a:solidFill>
              </a:rPr>
              <a:t>tricycle</a:t>
            </a:r>
            <a:r>
              <a:rPr lang="en-US" sz="2800" dirty="0" smtClean="0">
                <a:solidFill>
                  <a:srgbClr val="000099"/>
                </a:solidFill>
              </a:rPr>
              <a:t> [local product]</a:t>
            </a:r>
          </a:p>
          <a:p>
            <a:r>
              <a:rPr lang="en-US" sz="2800" dirty="0" smtClean="0">
                <a:solidFill>
                  <a:srgbClr val="000099"/>
                </a:solidFill>
              </a:rPr>
              <a:t>Access to clean </a:t>
            </a:r>
            <a:r>
              <a:rPr lang="en-US" sz="2800" dirty="0" err="1" smtClean="0">
                <a:solidFill>
                  <a:srgbClr val="000099"/>
                </a:solidFill>
              </a:rPr>
              <a:t>water_cw</a:t>
            </a:r>
            <a:endParaRPr lang="en-US" sz="2800" dirty="0" smtClean="0">
              <a:solidFill>
                <a:srgbClr val="000099"/>
              </a:solidFill>
            </a:endParaRPr>
          </a:p>
          <a:p>
            <a:r>
              <a:rPr lang="en-US" sz="2800" dirty="0" smtClean="0">
                <a:solidFill>
                  <a:srgbClr val="000099"/>
                </a:solidFill>
              </a:rPr>
              <a:t>Funding </a:t>
            </a:r>
            <a:r>
              <a:rPr lang="en-US" sz="2800" dirty="0" smtClean="0">
                <a:solidFill>
                  <a:srgbClr val="FF0000"/>
                </a:solidFill>
              </a:rPr>
              <a:t>solar-powered boreholes </a:t>
            </a:r>
            <a:r>
              <a:rPr lang="en-US" sz="2800" dirty="0" smtClean="0">
                <a:solidFill>
                  <a:srgbClr val="000099"/>
                </a:solidFill>
              </a:rPr>
              <a:t>for </a:t>
            </a:r>
            <a:r>
              <a:rPr lang="en-US" sz="2800" dirty="0" err="1" smtClean="0">
                <a:solidFill>
                  <a:srgbClr val="000099"/>
                </a:solidFill>
              </a:rPr>
              <a:t>cw</a:t>
            </a:r>
            <a:endParaRPr lang="en-US" sz="2800" dirty="0" smtClean="0">
              <a:solidFill>
                <a:srgbClr val="000099"/>
              </a:solidFill>
            </a:endParaRPr>
          </a:p>
          <a:p>
            <a:r>
              <a:rPr lang="en-US" sz="2800" dirty="0" smtClean="0">
                <a:solidFill>
                  <a:srgbClr val="000099"/>
                </a:solidFill>
              </a:rPr>
              <a:t>Additional medical treatment : </a:t>
            </a:r>
            <a:r>
              <a:rPr lang="en-US" sz="2800" dirty="0" smtClean="0">
                <a:solidFill>
                  <a:srgbClr val="FF0000"/>
                </a:solidFill>
              </a:rPr>
              <a:t>Vitamin A</a:t>
            </a:r>
          </a:p>
          <a:p>
            <a:r>
              <a:rPr lang="en-US" sz="2800" dirty="0" smtClean="0">
                <a:solidFill>
                  <a:srgbClr val="FF0000"/>
                </a:solidFill>
              </a:rPr>
              <a:t>Bed nets </a:t>
            </a:r>
            <a:r>
              <a:rPr lang="en-US" sz="2800" dirty="0" smtClean="0">
                <a:solidFill>
                  <a:srgbClr val="000099"/>
                </a:solidFill>
              </a:rPr>
              <a:t>[malaria]</a:t>
            </a:r>
          </a:p>
          <a:p>
            <a:r>
              <a:rPr lang="en-US" sz="2800" dirty="0" smtClean="0">
                <a:solidFill>
                  <a:srgbClr val="FF0000"/>
                </a:solidFill>
              </a:rPr>
              <a:t>Soap , hygiene , sanitation and health camps</a:t>
            </a:r>
          </a:p>
          <a:p>
            <a:r>
              <a:rPr lang="en-US" sz="2800" dirty="0" smtClean="0">
                <a:solidFill>
                  <a:srgbClr val="FF0000"/>
                </a:solidFill>
              </a:rPr>
              <a:t>Nutrition.</a:t>
            </a:r>
          </a:p>
          <a:p>
            <a:r>
              <a:rPr lang="en-US" sz="2800" dirty="0" smtClean="0">
                <a:solidFill>
                  <a:srgbClr val="FF0000"/>
                </a:solidFill>
              </a:rPr>
              <a:t>Jobs</a:t>
            </a:r>
            <a:r>
              <a:rPr lang="en-US" sz="2800" dirty="0" smtClean="0">
                <a:solidFill>
                  <a:srgbClr val="000099"/>
                </a:solidFill>
              </a:rPr>
              <a:t> like educating others by door-to-door, earning money to have a </a:t>
            </a:r>
            <a:r>
              <a:rPr lang="en-US" sz="2800" dirty="0" smtClean="0">
                <a:solidFill>
                  <a:srgbClr val="FF0000"/>
                </a:solidFill>
              </a:rPr>
              <a:t>small business </a:t>
            </a:r>
            <a:r>
              <a:rPr lang="en-US" sz="2800" dirty="0" smtClean="0">
                <a:solidFill>
                  <a:srgbClr val="000099"/>
                </a:solidFill>
              </a:rPr>
              <a:t>[e.g. store]. </a:t>
            </a:r>
          </a:p>
          <a:p>
            <a:endParaRPr lang="en-US" sz="2800" dirty="0">
              <a:solidFill>
                <a:srgbClr val="000099"/>
              </a:solidFill>
            </a:endParaRPr>
          </a:p>
        </p:txBody>
      </p:sp>
      <p:sp>
        <p:nvSpPr>
          <p:cNvPr id="4" name="TextBox 3"/>
          <p:cNvSpPr txBox="1"/>
          <p:nvPr/>
        </p:nvSpPr>
        <p:spPr>
          <a:xfrm>
            <a:off x="838200" y="914400"/>
            <a:ext cx="7772400" cy="523220"/>
          </a:xfrm>
          <a:prstGeom prst="rect">
            <a:avLst/>
          </a:prstGeom>
          <a:noFill/>
        </p:spPr>
        <p:txBody>
          <a:bodyPr wrap="square" rtlCol="0">
            <a:spAutoFit/>
          </a:bodyPr>
          <a:lstStyle/>
          <a:p>
            <a:pPr algn="ctr"/>
            <a:r>
              <a:rPr lang="en-US" sz="2800" dirty="0" smtClean="0">
                <a:solidFill>
                  <a:srgbClr val="FF0000"/>
                </a:solidFill>
              </a:rPr>
              <a:t>Aspects of the GPEI’s endgame strategy: 2019-2023</a:t>
            </a:r>
            <a:endParaRPr lang="en-US" sz="2800" dirty="0">
              <a:solidFill>
                <a:srgbClr val="FF0000"/>
              </a:solidFill>
            </a:endParaRPr>
          </a:p>
        </p:txBody>
      </p:sp>
      <p:sp>
        <p:nvSpPr>
          <p:cNvPr id="5" name="Bent Arrow 4"/>
          <p:cNvSpPr/>
          <p:nvPr/>
        </p:nvSpPr>
        <p:spPr>
          <a:xfrm flipH="1">
            <a:off x="4495800" y="2667000"/>
            <a:ext cx="1828800" cy="457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1982360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5400" dirty="0" smtClean="0">
                <a:solidFill>
                  <a:srgbClr val="FF0000"/>
                </a:solidFill>
              </a:rPr>
              <a:t>Our contributions go to:</a:t>
            </a:r>
            <a:endParaRPr lang="en-US" sz="5400" dirty="0">
              <a:solidFill>
                <a:srgbClr val="FF0000"/>
              </a:solidFill>
            </a:endParaRPr>
          </a:p>
        </p:txBody>
      </p:sp>
      <p:sp>
        <p:nvSpPr>
          <p:cNvPr id="3" name="Content Placeholder 2"/>
          <p:cNvSpPr>
            <a:spLocks noGrp="1"/>
          </p:cNvSpPr>
          <p:nvPr>
            <p:ph idx="1"/>
          </p:nvPr>
        </p:nvSpPr>
        <p:spPr>
          <a:xfrm>
            <a:off x="609600" y="3048000"/>
            <a:ext cx="3657600" cy="1447800"/>
          </a:xfrm>
          <a:ln>
            <a:solidFill>
              <a:srgbClr val="FF0000"/>
            </a:solidFill>
          </a:ln>
        </p:spPr>
        <p:txBody>
          <a:bodyPr>
            <a:noAutofit/>
          </a:bodyPr>
          <a:lstStyle/>
          <a:p>
            <a:pPr marL="0" indent="0" algn="ctr">
              <a:buNone/>
            </a:pPr>
            <a:r>
              <a:rPr lang="en-US" sz="4000" b="1" dirty="0" smtClean="0">
                <a:solidFill>
                  <a:srgbClr val="000099"/>
                </a:solidFill>
              </a:rPr>
              <a:t>Prevention from Poliomyelitis</a:t>
            </a:r>
            <a:endParaRPr lang="en-US" sz="4000" b="1" dirty="0">
              <a:solidFill>
                <a:srgbClr val="000099"/>
              </a:solidFill>
            </a:endParaRPr>
          </a:p>
        </p:txBody>
      </p:sp>
      <p:sp>
        <p:nvSpPr>
          <p:cNvPr id="4" name="Content Placeholder 2"/>
          <p:cNvSpPr txBox="1">
            <a:spLocks/>
          </p:cNvSpPr>
          <p:nvPr/>
        </p:nvSpPr>
        <p:spPr>
          <a:xfrm>
            <a:off x="5029200" y="3047999"/>
            <a:ext cx="3429000" cy="1447801"/>
          </a:xfrm>
          <a:prstGeom prst="rect">
            <a:avLst/>
          </a:prstGeom>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smtClean="0">
                <a:solidFill>
                  <a:srgbClr val="000099"/>
                </a:solidFill>
              </a:rPr>
              <a:t>Improving </a:t>
            </a:r>
            <a:r>
              <a:rPr lang="en-US" sz="4000" b="1" smtClean="0">
                <a:solidFill>
                  <a:srgbClr val="000099"/>
                </a:solidFill>
              </a:rPr>
              <a:t>lives  (&gt;&lt; </a:t>
            </a:r>
            <a:r>
              <a:rPr lang="en-US" sz="4000" b="1" dirty="0" smtClean="0">
                <a:solidFill>
                  <a:srgbClr val="000099"/>
                </a:solidFill>
              </a:rPr>
              <a:t>Polio)</a:t>
            </a:r>
            <a:endParaRPr lang="en-US" sz="4000" b="1" dirty="0">
              <a:solidFill>
                <a:srgbClr val="000099"/>
              </a:solidFill>
            </a:endParaRPr>
          </a:p>
        </p:txBody>
      </p:sp>
      <p:sp>
        <p:nvSpPr>
          <p:cNvPr id="5" name="Down Arrow 4"/>
          <p:cNvSpPr/>
          <p:nvPr/>
        </p:nvSpPr>
        <p:spPr>
          <a:xfrm>
            <a:off x="3886200" y="1524000"/>
            <a:ext cx="1524000" cy="1672086"/>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530021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noAutofit/>
          </a:bodyPr>
          <a:lstStyle/>
          <a:p>
            <a:r>
              <a:rPr lang="en-US" sz="8000" b="1" dirty="0" smtClean="0">
                <a:solidFill>
                  <a:srgbClr val="C00000"/>
                </a:solidFill>
              </a:rPr>
              <a:t>Miscellaneous </a:t>
            </a:r>
            <a:endParaRPr lang="en-US" sz="8000" b="1" dirty="0">
              <a:solidFill>
                <a:srgbClr val="C00000"/>
              </a:solidFill>
            </a:endParaRPr>
          </a:p>
        </p:txBody>
      </p:sp>
      <p:sp>
        <p:nvSpPr>
          <p:cNvPr id="3" name="TextBox 2"/>
          <p:cNvSpPr txBox="1"/>
          <p:nvPr/>
        </p:nvSpPr>
        <p:spPr>
          <a:xfrm>
            <a:off x="0" y="3962400"/>
            <a:ext cx="9144000" cy="1600438"/>
          </a:xfrm>
          <a:prstGeom prst="rect">
            <a:avLst/>
          </a:prstGeom>
          <a:noFill/>
        </p:spPr>
        <p:txBody>
          <a:bodyPr wrap="square" rtlCol="0">
            <a:spAutoFit/>
          </a:bodyPr>
          <a:lstStyle/>
          <a:p>
            <a:pPr algn="ctr"/>
            <a:r>
              <a:rPr lang="en-US" sz="5400" b="1" dirty="0" smtClean="0">
                <a:solidFill>
                  <a:srgbClr val="000099"/>
                </a:solidFill>
              </a:rPr>
              <a:t>by PP </a:t>
            </a:r>
            <a:r>
              <a:rPr lang="en-US" sz="5400" b="1" dirty="0" err="1" smtClean="0">
                <a:solidFill>
                  <a:srgbClr val="000099"/>
                </a:solidFill>
              </a:rPr>
              <a:t>Jiries</a:t>
            </a:r>
            <a:r>
              <a:rPr lang="en-US" sz="5400" b="1" dirty="0" smtClean="0">
                <a:solidFill>
                  <a:srgbClr val="000099"/>
                </a:solidFill>
              </a:rPr>
              <a:t> </a:t>
            </a:r>
            <a:r>
              <a:rPr lang="en-US" sz="5400" b="1" dirty="0" err="1" smtClean="0">
                <a:solidFill>
                  <a:srgbClr val="000099"/>
                </a:solidFill>
              </a:rPr>
              <a:t>Shahine</a:t>
            </a:r>
            <a:endParaRPr lang="en-US" sz="5400" b="1" dirty="0" smtClean="0">
              <a:solidFill>
                <a:srgbClr val="000099"/>
              </a:solidFill>
            </a:endParaRPr>
          </a:p>
          <a:p>
            <a:pPr algn="ctr"/>
            <a:r>
              <a:rPr lang="en-US" sz="4400" b="1" dirty="0" smtClean="0">
                <a:solidFill>
                  <a:srgbClr val="C00000"/>
                </a:solidFill>
              </a:rPr>
              <a:t>TRF Country chair – Jordan [5 </a:t>
            </a:r>
            <a:r>
              <a:rPr lang="en-US" sz="4400" b="1" dirty="0" err="1" smtClean="0">
                <a:solidFill>
                  <a:srgbClr val="C00000"/>
                </a:solidFill>
              </a:rPr>
              <a:t>mns</a:t>
            </a:r>
            <a:r>
              <a:rPr lang="en-US" sz="4400" b="1" dirty="0" smtClean="0">
                <a:solidFill>
                  <a:srgbClr val="C00000"/>
                </a:solidFill>
              </a:rPr>
              <a:t>] </a:t>
            </a:r>
            <a:endParaRPr lang="en-US" sz="4400" b="1" dirty="0">
              <a:solidFill>
                <a:srgbClr val="C00000"/>
              </a:solidFill>
            </a:endParaRPr>
          </a:p>
        </p:txBody>
      </p:sp>
      <p:pic>
        <p:nvPicPr>
          <p:cNvPr id="4" name="Picture 6" descr="C:\Documents and Settings\User\My Documents\My Pictures\My Pictures\Rotary\Logos\TRF\trf logo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019" y="280005"/>
            <a:ext cx="2971800" cy="112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922"/>
            <a:ext cx="1402457" cy="1233355"/>
          </a:xfrm>
          <a:prstGeom prst="rect">
            <a:avLst/>
          </a:prstGeom>
        </p:spPr>
      </p:pic>
      <p:pic>
        <p:nvPicPr>
          <p:cNvPr id="6" name="Picture 5"/>
          <p:cNvPicPr>
            <a:picLocks noChangeAspect="1"/>
          </p:cNvPicPr>
          <p:nvPr/>
        </p:nvPicPr>
        <p:blipFill>
          <a:blip r:embed="rId4"/>
          <a:stretch>
            <a:fillRect/>
          </a:stretch>
        </p:blipFill>
        <p:spPr>
          <a:xfrm>
            <a:off x="6923781" y="274562"/>
            <a:ext cx="1661755" cy="1282075"/>
          </a:xfrm>
          <a:prstGeom prst="rect">
            <a:avLst/>
          </a:prstGeom>
        </p:spPr>
      </p:pic>
    </p:spTree>
    <p:extLst>
      <p:ext uri="{BB962C8B-B14F-4D97-AF65-F5344CB8AC3E}">
        <p14:creationId xmlns:p14="http://schemas.microsoft.com/office/powerpoint/2010/main" xmlns="" val="13148703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24063"/>
            <a:ext cx="8229600" cy="1143000"/>
          </a:xfrm>
        </p:spPr>
        <p:txBody>
          <a:bodyPr>
            <a:normAutofit/>
          </a:bodyPr>
          <a:lstStyle/>
          <a:p>
            <a:r>
              <a:rPr lang="en-US" sz="5400" b="1" dirty="0" smtClean="0">
                <a:solidFill>
                  <a:srgbClr val="FF0000"/>
                </a:solidFill>
              </a:rPr>
              <a:t>Hints for grant’s description</a:t>
            </a:r>
            <a:endParaRPr lang="en-US" sz="5400" b="1" dirty="0">
              <a:solidFill>
                <a:srgbClr val="FF0000"/>
              </a:solidFill>
            </a:endParaRPr>
          </a:p>
        </p:txBody>
      </p:sp>
      <p:sp>
        <p:nvSpPr>
          <p:cNvPr id="3" name="Content Placeholder 2"/>
          <p:cNvSpPr>
            <a:spLocks noGrp="1"/>
          </p:cNvSpPr>
          <p:nvPr>
            <p:ph idx="1"/>
          </p:nvPr>
        </p:nvSpPr>
        <p:spPr>
          <a:xfrm>
            <a:off x="489284" y="990600"/>
            <a:ext cx="8229600" cy="5715000"/>
          </a:xfrm>
        </p:spPr>
        <p:txBody>
          <a:bodyPr>
            <a:noAutofit/>
          </a:bodyPr>
          <a:lstStyle/>
          <a:p>
            <a:pPr marL="514350" indent="-514350" algn="ctr">
              <a:buFont typeface="+mj-lt"/>
              <a:buAutoNum type="arabicPeriod"/>
            </a:pPr>
            <a:r>
              <a:rPr lang="en-US" dirty="0" smtClean="0">
                <a:solidFill>
                  <a:srgbClr val="000099"/>
                </a:solidFill>
                <a:latin typeface="Cambria" pitchFamily="18" charset="0"/>
              </a:rPr>
              <a:t>Humanitarian</a:t>
            </a:r>
          </a:p>
          <a:p>
            <a:pPr marL="514350" indent="-514350" algn="ctr">
              <a:buFont typeface="+mj-lt"/>
              <a:buAutoNum type="arabicPeriod"/>
            </a:pPr>
            <a:r>
              <a:rPr lang="en-US" dirty="0">
                <a:solidFill>
                  <a:srgbClr val="000099"/>
                </a:solidFill>
                <a:latin typeface="Cambria" pitchFamily="18" charset="0"/>
              </a:rPr>
              <a:t>Aligned to 1 or more </a:t>
            </a:r>
            <a:r>
              <a:rPr lang="en-US" dirty="0" smtClean="0">
                <a:solidFill>
                  <a:srgbClr val="000099"/>
                </a:solidFill>
                <a:latin typeface="Cambria" pitchFamily="18" charset="0"/>
              </a:rPr>
              <a:t>of the 6AOF</a:t>
            </a:r>
            <a:endParaRPr lang="en-US" dirty="0">
              <a:solidFill>
                <a:srgbClr val="000099"/>
              </a:solidFill>
              <a:latin typeface="Cambria" pitchFamily="18" charset="0"/>
            </a:endParaRPr>
          </a:p>
          <a:p>
            <a:pPr marL="514350" indent="-514350" algn="ctr">
              <a:buFont typeface="+mj-lt"/>
              <a:buAutoNum type="arabicPeriod"/>
            </a:pPr>
            <a:r>
              <a:rPr lang="en-US" dirty="0">
                <a:solidFill>
                  <a:srgbClr val="000099"/>
                </a:solidFill>
                <a:latin typeface="Cambria" pitchFamily="18" charset="0"/>
              </a:rPr>
              <a:t>Community </a:t>
            </a:r>
            <a:r>
              <a:rPr lang="en-US" dirty="0" smtClean="0">
                <a:solidFill>
                  <a:srgbClr val="000099"/>
                </a:solidFill>
                <a:latin typeface="Cambria" pitchFamily="18" charset="0"/>
              </a:rPr>
              <a:t>needs</a:t>
            </a:r>
          </a:p>
          <a:p>
            <a:pPr marL="514350" indent="-514350" algn="ctr">
              <a:buFont typeface="+mj-lt"/>
              <a:buAutoNum type="arabicPeriod"/>
            </a:pPr>
            <a:r>
              <a:rPr lang="en-US" dirty="0" smtClean="0">
                <a:solidFill>
                  <a:srgbClr val="000099"/>
                </a:solidFill>
                <a:latin typeface="Cambria" pitchFamily="18" charset="0"/>
              </a:rPr>
              <a:t>People empowerment </a:t>
            </a:r>
            <a:endParaRPr lang="en-US" dirty="0">
              <a:solidFill>
                <a:srgbClr val="000099"/>
              </a:solidFill>
              <a:latin typeface="Cambria" pitchFamily="18" charset="0"/>
            </a:endParaRPr>
          </a:p>
          <a:p>
            <a:pPr marL="514350" indent="-514350" algn="ctr">
              <a:buFont typeface="+mj-lt"/>
              <a:buAutoNum type="arabicPeriod"/>
            </a:pPr>
            <a:r>
              <a:rPr lang="en-US" dirty="0" smtClean="0">
                <a:solidFill>
                  <a:srgbClr val="000099"/>
                </a:solidFill>
                <a:latin typeface="Cambria" pitchFamily="18" charset="0"/>
              </a:rPr>
              <a:t>Sustainability </a:t>
            </a:r>
          </a:p>
          <a:p>
            <a:pPr marL="514350" indent="-514350" algn="ctr">
              <a:buFont typeface="+mj-lt"/>
              <a:buAutoNum type="arabicPeriod"/>
            </a:pPr>
            <a:r>
              <a:rPr lang="en-US" dirty="0">
                <a:solidFill>
                  <a:srgbClr val="000099"/>
                </a:solidFill>
                <a:latin typeface="Cambria" pitchFamily="18" charset="0"/>
              </a:rPr>
              <a:t>International </a:t>
            </a:r>
            <a:r>
              <a:rPr lang="en-US" dirty="0" smtClean="0">
                <a:solidFill>
                  <a:srgbClr val="000099"/>
                </a:solidFill>
                <a:latin typeface="Cambria" pitchFamily="18" charset="0"/>
              </a:rPr>
              <a:t>partner/s: </a:t>
            </a:r>
            <a:r>
              <a:rPr lang="en-US" dirty="0">
                <a:solidFill>
                  <a:srgbClr val="000099"/>
                </a:solidFill>
                <a:latin typeface="Cambria" pitchFamily="18" charset="0"/>
              </a:rPr>
              <a:t>fund </a:t>
            </a:r>
            <a:r>
              <a:rPr lang="en-US" dirty="0" smtClean="0">
                <a:solidFill>
                  <a:srgbClr val="000099"/>
                </a:solidFill>
                <a:latin typeface="Cambria" pitchFamily="18" charset="0"/>
              </a:rPr>
              <a:t>[30%]</a:t>
            </a:r>
            <a:r>
              <a:rPr lang="en-US" dirty="0" smtClean="0">
                <a:solidFill>
                  <a:srgbClr val="FF0000"/>
                </a:solidFill>
                <a:latin typeface="Cambria" pitchFamily="18" charset="0"/>
              </a:rPr>
              <a:t>+</a:t>
            </a:r>
            <a:r>
              <a:rPr lang="en-US" dirty="0" smtClean="0">
                <a:solidFill>
                  <a:srgbClr val="000099"/>
                </a:solidFill>
                <a:latin typeface="Cambria" pitchFamily="18" charset="0"/>
              </a:rPr>
              <a:t> </a:t>
            </a:r>
            <a:r>
              <a:rPr lang="en-US" dirty="0">
                <a:solidFill>
                  <a:srgbClr val="000099"/>
                </a:solidFill>
                <a:latin typeface="Cambria" pitchFamily="18" charset="0"/>
              </a:rPr>
              <a:t>relation/club to club/between </a:t>
            </a:r>
            <a:r>
              <a:rPr lang="en-US" dirty="0" smtClean="0">
                <a:solidFill>
                  <a:srgbClr val="000099"/>
                </a:solidFill>
                <a:latin typeface="Cambria" pitchFamily="18" charset="0"/>
              </a:rPr>
              <a:t>members</a:t>
            </a:r>
          </a:p>
          <a:p>
            <a:pPr marL="514350" indent="-514350" algn="ctr">
              <a:buFont typeface="+mj-lt"/>
              <a:buAutoNum type="arabicPeriod"/>
            </a:pPr>
            <a:r>
              <a:rPr lang="en-US" dirty="0" smtClean="0">
                <a:solidFill>
                  <a:srgbClr val="000099"/>
                </a:solidFill>
              </a:rPr>
              <a:t>It </a:t>
            </a:r>
            <a:r>
              <a:rPr lang="en-US" dirty="0">
                <a:solidFill>
                  <a:srgbClr val="000099"/>
                </a:solidFill>
              </a:rPr>
              <a:t>gives </a:t>
            </a:r>
            <a:r>
              <a:rPr lang="en-US" dirty="0" smtClean="0">
                <a:solidFill>
                  <a:srgbClr val="000099"/>
                </a:solidFill>
              </a:rPr>
              <a:t>substance to your RC Membership</a:t>
            </a:r>
            <a:r>
              <a:rPr lang="en-US" dirty="0" smtClean="0">
                <a:solidFill>
                  <a:srgbClr val="000099"/>
                </a:solidFill>
                <a:sym typeface="Wingdings" panose="05000000000000000000" pitchFamily="2" charset="2"/>
              </a:rPr>
              <a:t> </a:t>
            </a:r>
            <a:r>
              <a:rPr lang="en-US" dirty="0" smtClean="0">
                <a:solidFill>
                  <a:srgbClr val="000099"/>
                </a:solidFill>
                <a:latin typeface="Cambria" pitchFamily="18" charset="0"/>
              </a:rPr>
              <a:t>Engagement</a:t>
            </a:r>
            <a:endParaRPr lang="en-US" dirty="0">
              <a:solidFill>
                <a:srgbClr val="000099"/>
              </a:solidFill>
              <a:latin typeface="Cambria" pitchFamily="18" charset="0"/>
            </a:endParaRPr>
          </a:p>
          <a:p>
            <a:pPr marL="514350" indent="-514350" algn="ctr">
              <a:buFont typeface="+mj-lt"/>
              <a:buAutoNum type="arabicPeriod"/>
            </a:pPr>
            <a:r>
              <a:rPr lang="en-US" dirty="0" smtClean="0">
                <a:solidFill>
                  <a:srgbClr val="000099"/>
                </a:solidFill>
                <a:latin typeface="Cambria" pitchFamily="18" charset="0"/>
              </a:rPr>
              <a:t>Members Change lives for better </a:t>
            </a:r>
            <a:r>
              <a:rPr lang="en-US" dirty="0" smtClean="0">
                <a:solidFill>
                  <a:srgbClr val="000099"/>
                </a:solidFill>
                <a:latin typeface="Cambria" pitchFamily="18" charset="0"/>
                <a:sym typeface="Wingdings" panose="05000000000000000000" pitchFamily="2" charset="2"/>
              </a:rPr>
              <a:t> Image</a:t>
            </a:r>
            <a:endParaRPr lang="en-US" dirty="0" smtClean="0">
              <a:solidFill>
                <a:srgbClr val="000099"/>
              </a:solidFill>
              <a:latin typeface="Cambria"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48"/>
            <a:ext cx="8229600" cy="1143000"/>
          </a:xfrm>
        </p:spPr>
        <p:txBody>
          <a:bodyPr>
            <a:normAutofit/>
          </a:bodyPr>
          <a:lstStyle/>
          <a:p>
            <a:r>
              <a:rPr lang="en-US" sz="5400" b="1" dirty="0">
                <a:solidFill>
                  <a:srgbClr val="FF0000"/>
                </a:solidFill>
              </a:rPr>
              <a:t>Hints for grant’s description</a:t>
            </a:r>
            <a:endParaRPr lang="en-US" sz="5400" dirty="0"/>
          </a:p>
        </p:txBody>
      </p:sp>
      <p:pic>
        <p:nvPicPr>
          <p:cNvPr id="4" name="Picture 3"/>
          <p:cNvPicPr>
            <a:picLocks noChangeAspect="1"/>
          </p:cNvPicPr>
          <p:nvPr/>
        </p:nvPicPr>
        <p:blipFill>
          <a:blip r:embed="rId2"/>
          <a:stretch>
            <a:fillRect/>
          </a:stretch>
        </p:blipFill>
        <p:spPr>
          <a:xfrm>
            <a:off x="457200" y="1458896"/>
            <a:ext cx="8305800" cy="5442752"/>
          </a:xfrm>
          <a:prstGeom prst="rect">
            <a:avLst/>
          </a:prstGeom>
        </p:spPr>
      </p:pic>
    </p:spTree>
    <p:extLst>
      <p:ext uri="{BB962C8B-B14F-4D97-AF65-F5344CB8AC3E}">
        <p14:creationId xmlns:p14="http://schemas.microsoft.com/office/powerpoint/2010/main" xmlns="" val="187035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215EC1D1-1F6F-4E02-88E0-68EC7FDF2D7D}"/>
              </a:ext>
            </a:extLst>
          </p:cNvPr>
          <p:cNvSpPr>
            <a:spLocks noGrp="1"/>
          </p:cNvSpPr>
          <p:nvPr>
            <p:ph type="title"/>
          </p:nvPr>
        </p:nvSpPr>
        <p:spPr>
          <a:xfrm>
            <a:off x="533400" y="2362200"/>
            <a:ext cx="8229600" cy="1752600"/>
          </a:xfrm>
        </p:spPr>
        <p:txBody>
          <a:bodyPr>
            <a:normAutofit/>
          </a:bodyPr>
          <a:lstStyle/>
          <a:p>
            <a:r>
              <a:rPr lang="fr-FR" b="1" dirty="0" smtClean="0">
                <a:solidFill>
                  <a:srgbClr val="FF0000"/>
                </a:solidFill>
              </a:rPr>
              <a:t>How to use the Excel </a:t>
            </a:r>
            <a:r>
              <a:rPr lang="fr-FR" b="1" dirty="0" err="1" smtClean="0">
                <a:solidFill>
                  <a:srgbClr val="FF0000"/>
                </a:solidFill>
              </a:rPr>
              <a:t>sheet</a:t>
            </a:r>
            <a:r>
              <a:rPr lang="fr-FR" b="1" dirty="0" smtClean="0">
                <a:solidFill>
                  <a:srgbClr val="FF0000"/>
                </a:solidFill>
              </a:rPr>
              <a:t> to </a:t>
            </a:r>
            <a:r>
              <a:rPr lang="fr-FR" b="1" dirty="0" err="1" smtClean="0">
                <a:solidFill>
                  <a:srgbClr val="FF0000"/>
                </a:solidFill>
              </a:rPr>
              <a:t>calculate</a:t>
            </a:r>
            <a:r>
              <a:rPr lang="fr-FR" b="1" dirty="0" smtClean="0">
                <a:solidFill>
                  <a:srgbClr val="FF0000"/>
                </a:solidFill>
              </a:rPr>
              <a:t> the GG budget?</a:t>
            </a:r>
            <a:endParaRPr lang="en-US" dirty="0">
              <a:solidFill>
                <a:srgbClr val="FF0000"/>
              </a:solidFill>
            </a:endParaRPr>
          </a:p>
        </p:txBody>
      </p:sp>
    </p:spTree>
    <p:extLst>
      <p:ext uri="{BB962C8B-B14F-4D97-AF65-F5344CB8AC3E}">
        <p14:creationId xmlns:p14="http://schemas.microsoft.com/office/powerpoint/2010/main" xmlns="" val="36482694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752600" y="228600"/>
            <a:ext cx="5257800" cy="3546648"/>
          </a:xfrm>
          <a:prstGeom prst="rect">
            <a:avLst/>
          </a:prstGeom>
          <a:noFill/>
          <a:ln w="9525">
            <a:solidFill>
              <a:schemeClr val="tx1"/>
            </a:solid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752600" y="3809999"/>
            <a:ext cx="5334000" cy="2551043"/>
          </a:xfrm>
          <a:prstGeom prst="rect">
            <a:avLst/>
          </a:prstGeom>
          <a:noFill/>
          <a:ln w="9525">
            <a:solidFill>
              <a:schemeClr val="tx1"/>
            </a:solidFill>
            <a:miter lim="800000"/>
            <a:headEnd/>
            <a:tailEnd/>
          </a:ln>
          <a:effectLst/>
        </p:spPr>
      </p:pic>
      <p:sp>
        <p:nvSpPr>
          <p:cNvPr id="6" name="Rectangle 5"/>
          <p:cNvSpPr/>
          <p:nvPr/>
        </p:nvSpPr>
        <p:spPr>
          <a:xfrm>
            <a:off x="6781800" y="1219200"/>
            <a:ext cx="2286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295400" y="2741612"/>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95400" y="2362200"/>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828800" y="2971800"/>
            <a:ext cx="20574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828800" y="1676400"/>
            <a:ext cx="9144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6781800" y="2362200"/>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00" y="2133600"/>
            <a:ext cx="1295400" cy="400110"/>
          </a:xfrm>
          <a:prstGeom prst="rect">
            <a:avLst/>
          </a:prstGeom>
          <a:noFill/>
          <a:ln>
            <a:solidFill>
              <a:srgbClr val="FF0000"/>
            </a:solidFill>
          </a:ln>
        </p:spPr>
        <p:txBody>
          <a:bodyPr wrap="square" rtlCol="0">
            <a:spAutoFit/>
          </a:bodyPr>
          <a:lstStyle/>
          <a:p>
            <a:pPr algn="ctr"/>
            <a:r>
              <a:rPr lang="en-US" sz="2000" b="1" dirty="0" smtClean="0">
                <a:solidFill>
                  <a:srgbClr val="FF0000"/>
                </a:solidFill>
              </a:rPr>
              <a:t>RCs</a:t>
            </a:r>
            <a:endParaRPr lang="en-US" sz="2000" b="1" dirty="0">
              <a:solidFill>
                <a:srgbClr val="FF0000"/>
              </a:solidFill>
            </a:endParaRPr>
          </a:p>
        </p:txBody>
      </p:sp>
      <p:sp>
        <p:nvSpPr>
          <p:cNvPr id="15" name="TextBox 14"/>
          <p:cNvSpPr txBox="1"/>
          <p:nvPr/>
        </p:nvSpPr>
        <p:spPr>
          <a:xfrm>
            <a:off x="7620000" y="2667000"/>
            <a:ext cx="1295400" cy="400110"/>
          </a:xfrm>
          <a:prstGeom prst="rect">
            <a:avLst/>
          </a:prstGeom>
          <a:noFill/>
          <a:ln>
            <a:solidFill>
              <a:srgbClr val="FF0000"/>
            </a:solidFill>
          </a:ln>
        </p:spPr>
        <p:txBody>
          <a:bodyPr wrap="square" rtlCol="0">
            <a:spAutoFit/>
          </a:bodyPr>
          <a:lstStyle/>
          <a:p>
            <a:pPr algn="ctr"/>
            <a:r>
              <a:rPr lang="en-US" sz="2000" b="1" dirty="0" smtClean="0">
                <a:solidFill>
                  <a:srgbClr val="FF0000"/>
                </a:solidFill>
              </a:rPr>
              <a:t>DGs</a:t>
            </a:r>
            <a:endParaRPr lang="en-US" sz="2000" b="1" dirty="0">
              <a:solidFill>
                <a:srgbClr val="FF0000"/>
              </a:solidFill>
            </a:endParaRPr>
          </a:p>
        </p:txBody>
      </p:sp>
      <p:cxnSp>
        <p:nvCxnSpPr>
          <p:cNvPr id="16" name="Straight Arrow Connector 15"/>
          <p:cNvCxnSpPr/>
          <p:nvPr/>
        </p:nvCxnSpPr>
        <p:spPr>
          <a:xfrm>
            <a:off x="6781800" y="2819400"/>
            <a:ext cx="76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4200" y="4648200"/>
            <a:ext cx="838200" cy="600164"/>
          </a:xfrm>
          <a:prstGeom prst="rect">
            <a:avLst/>
          </a:prstGeom>
          <a:noFill/>
          <a:ln>
            <a:solidFill>
              <a:srgbClr val="FF0000"/>
            </a:solidFill>
          </a:ln>
        </p:spPr>
        <p:txBody>
          <a:bodyPr wrap="square" rtlCol="0">
            <a:spAutoFit/>
          </a:bodyPr>
          <a:lstStyle/>
          <a:p>
            <a:pPr algn="ctr"/>
            <a:r>
              <a:rPr lang="en-US" sz="1100" b="1" dirty="0" smtClean="0">
                <a:solidFill>
                  <a:srgbClr val="000099"/>
                </a:solidFill>
              </a:rPr>
              <a:t>Officers clubs and Districts</a:t>
            </a:r>
            <a:endParaRPr lang="en-US" sz="1100" b="1" dirty="0">
              <a:solidFill>
                <a:srgbClr val="000099"/>
              </a:solidFill>
            </a:endParaRPr>
          </a:p>
        </p:txBody>
      </p:sp>
      <p:sp>
        <p:nvSpPr>
          <p:cNvPr id="18" name="TextBox 17"/>
          <p:cNvSpPr txBox="1"/>
          <p:nvPr/>
        </p:nvSpPr>
        <p:spPr>
          <a:xfrm>
            <a:off x="4114800" y="4648200"/>
            <a:ext cx="838200" cy="600164"/>
          </a:xfrm>
          <a:prstGeom prst="rect">
            <a:avLst/>
          </a:prstGeom>
          <a:noFill/>
          <a:ln>
            <a:solidFill>
              <a:srgbClr val="FF0000"/>
            </a:solidFill>
          </a:ln>
        </p:spPr>
        <p:txBody>
          <a:bodyPr wrap="square" rtlCol="0">
            <a:spAutoFit/>
          </a:bodyPr>
          <a:lstStyle/>
          <a:p>
            <a:pPr algn="ctr"/>
            <a:r>
              <a:rPr lang="en-US" sz="1100" b="1" dirty="0" smtClean="0">
                <a:solidFill>
                  <a:srgbClr val="000099"/>
                </a:solidFill>
              </a:rPr>
              <a:t>Lock your application online</a:t>
            </a:r>
            <a:endParaRPr lang="en-US" sz="1100" b="1" dirty="0">
              <a:solidFill>
                <a:srgbClr val="000099"/>
              </a:solidFill>
            </a:endParaRPr>
          </a:p>
        </p:txBody>
      </p:sp>
      <p:sp>
        <p:nvSpPr>
          <p:cNvPr id="19" name="TextBox 18"/>
          <p:cNvSpPr txBox="1"/>
          <p:nvPr/>
        </p:nvSpPr>
        <p:spPr>
          <a:xfrm>
            <a:off x="5105400" y="4648200"/>
            <a:ext cx="914400" cy="600164"/>
          </a:xfrm>
          <a:prstGeom prst="rect">
            <a:avLst/>
          </a:prstGeom>
          <a:noFill/>
          <a:ln>
            <a:solidFill>
              <a:srgbClr val="FF0000"/>
            </a:solidFill>
          </a:ln>
        </p:spPr>
        <p:txBody>
          <a:bodyPr wrap="square" rtlCol="0">
            <a:spAutoFit/>
          </a:bodyPr>
          <a:lstStyle/>
          <a:p>
            <a:pPr algn="ctr"/>
            <a:r>
              <a:rPr lang="en-US" sz="1100" b="1" dirty="0" smtClean="0">
                <a:solidFill>
                  <a:srgbClr val="000099"/>
                </a:solidFill>
              </a:rPr>
              <a:t>Approved by TRF</a:t>
            </a:r>
          </a:p>
          <a:p>
            <a:pPr algn="ctr"/>
            <a:r>
              <a:rPr lang="en-US" sz="1100" b="1" dirty="0" smtClean="0">
                <a:solidFill>
                  <a:srgbClr val="000099"/>
                </a:solidFill>
              </a:rPr>
              <a:t>TRF STAFF </a:t>
            </a:r>
            <a:endParaRPr lang="en-US" sz="1100" b="1" dirty="0">
              <a:solidFill>
                <a:srgbClr val="000099"/>
              </a:solidFill>
            </a:endParaRPr>
          </a:p>
        </p:txBody>
      </p:sp>
      <p:sp>
        <p:nvSpPr>
          <p:cNvPr id="20" name="TextBox 19"/>
          <p:cNvSpPr txBox="1"/>
          <p:nvPr/>
        </p:nvSpPr>
        <p:spPr>
          <a:xfrm>
            <a:off x="2133600" y="4724400"/>
            <a:ext cx="838200" cy="415498"/>
          </a:xfrm>
          <a:prstGeom prst="rect">
            <a:avLst/>
          </a:prstGeom>
          <a:noFill/>
          <a:ln>
            <a:solidFill>
              <a:srgbClr val="FF0000"/>
            </a:solidFill>
          </a:ln>
        </p:spPr>
        <p:txBody>
          <a:bodyPr wrap="square" rtlCol="0">
            <a:spAutoFit/>
          </a:bodyPr>
          <a:lstStyle/>
          <a:p>
            <a:pPr algn="ctr"/>
            <a:r>
              <a:rPr lang="en-US" sz="1050" b="1" dirty="0" smtClean="0">
                <a:solidFill>
                  <a:srgbClr val="0000CC"/>
                </a:solidFill>
              </a:rPr>
              <a:t>TRF Committee</a:t>
            </a:r>
            <a:endParaRPr lang="en-US" sz="1050" b="1" dirty="0">
              <a:solidFill>
                <a:srgbClr val="0000CC"/>
              </a:solidFill>
            </a:endParaRPr>
          </a:p>
        </p:txBody>
      </p:sp>
      <p:cxnSp>
        <p:nvCxnSpPr>
          <p:cNvPr id="22" name="Straight Arrow Connector 21"/>
          <p:cNvCxnSpPr>
            <a:stCxn id="20" idx="1"/>
          </p:cNvCxnSpPr>
          <p:nvPr/>
        </p:nvCxnSpPr>
        <p:spPr>
          <a:xfrm rot="10800000" flipV="1">
            <a:off x="1219200" y="4932148"/>
            <a:ext cx="914400" cy="208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4495800"/>
            <a:ext cx="1219200" cy="923330"/>
          </a:xfrm>
          <a:prstGeom prst="rect">
            <a:avLst/>
          </a:prstGeom>
          <a:noFill/>
          <a:ln>
            <a:solidFill>
              <a:srgbClr val="FF0000"/>
            </a:solidFill>
          </a:ln>
        </p:spPr>
        <p:txBody>
          <a:bodyPr wrap="square" rtlCol="0">
            <a:spAutoFit/>
          </a:bodyPr>
          <a:lstStyle/>
          <a:p>
            <a:pPr algn="ctr"/>
            <a:r>
              <a:rPr lang="en-US" b="1" dirty="0" smtClean="0">
                <a:solidFill>
                  <a:srgbClr val="0000CC"/>
                </a:solidFill>
              </a:rPr>
              <a:t>Where do you find it?</a:t>
            </a:r>
            <a:endParaRPr lang="en-US" b="1" dirty="0">
              <a:solidFill>
                <a:srgbClr val="0000CC"/>
              </a:solidFill>
            </a:endParaRPr>
          </a:p>
        </p:txBody>
      </p:sp>
      <p:pic>
        <p:nvPicPr>
          <p:cNvPr id="2050" name="Picture 2"/>
          <p:cNvPicPr>
            <a:picLocks noChangeAspect="1" noChangeArrowheads="1"/>
          </p:cNvPicPr>
          <p:nvPr/>
        </p:nvPicPr>
        <p:blipFill>
          <a:blip r:embed="rId4"/>
          <a:srcRect/>
          <a:stretch>
            <a:fillRect/>
          </a:stretch>
        </p:blipFill>
        <p:spPr bwMode="auto">
          <a:xfrm>
            <a:off x="0" y="1371600"/>
            <a:ext cx="9144000" cy="4076700"/>
          </a:xfrm>
          <a:prstGeom prst="rect">
            <a:avLst/>
          </a:prstGeom>
          <a:noFill/>
          <a:ln w="9525">
            <a:noFill/>
            <a:miter lim="800000"/>
            <a:headEnd/>
            <a:tailEnd/>
          </a:ln>
          <a:effectLst/>
        </p:spPr>
      </p:pic>
      <p:sp>
        <p:nvSpPr>
          <p:cNvPr id="24" name="Rectangle 23"/>
          <p:cNvSpPr/>
          <p:nvPr/>
        </p:nvSpPr>
        <p:spPr>
          <a:xfrm>
            <a:off x="7010400" y="5029200"/>
            <a:ext cx="2133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Arrow 26"/>
          <p:cNvSpPr/>
          <p:nvPr/>
        </p:nvSpPr>
        <p:spPr>
          <a:xfrm>
            <a:off x="5715000" y="4953000"/>
            <a:ext cx="1219200" cy="53340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133600" y="5791200"/>
            <a:ext cx="1371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Elbow Connector 29"/>
          <p:cNvCxnSpPr>
            <a:stCxn id="28" idx="3"/>
          </p:cNvCxnSpPr>
          <p:nvPr/>
        </p:nvCxnSpPr>
        <p:spPr>
          <a:xfrm>
            <a:off x="3505200" y="6019800"/>
            <a:ext cx="990600" cy="609600"/>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95800" y="6400800"/>
            <a:ext cx="4114800" cy="369332"/>
          </a:xfrm>
          <a:prstGeom prst="rect">
            <a:avLst/>
          </a:prstGeom>
          <a:noFill/>
          <a:ln>
            <a:solidFill>
              <a:srgbClr val="FF0000"/>
            </a:solidFill>
          </a:ln>
        </p:spPr>
        <p:txBody>
          <a:bodyPr wrap="square" rtlCol="0">
            <a:spAutoFit/>
          </a:bodyPr>
          <a:lstStyle/>
          <a:p>
            <a:pPr algn="ctr"/>
            <a:r>
              <a:rPr lang="en-US" b="1" dirty="0" smtClean="0">
                <a:solidFill>
                  <a:srgbClr val="0000CC"/>
                </a:solidFill>
              </a:rPr>
              <a:t>Download the newest copy – Sept 2019</a:t>
            </a:r>
            <a:endParaRPr lang="en-US" b="1" dirty="0">
              <a:solidFill>
                <a:srgbClr val="0000CC"/>
              </a:solidFill>
            </a:endParaRPr>
          </a:p>
        </p:txBody>
      </p:sp>
      <p:pic>
        <p:nvPicPr>
          <p:cNvPr id="6146" name="Picture 2"/>
          <p:cNvPicPr>
            <a:picLocks noChangeAspect="1" noChangeArrowheads="1"/>
          </p:cNvPicPr>
          <p:nvPr/>
        </p:nvPicPr>
        <p:blipFill>
          <a:blip r:embed="rId5"/>
          <a:srcRect/>
          <a:stretch>
            <a:fillRect/>
          </a:stretch>
        </p:blipFill>
        <p:spPr bwMode="auto">
          <a:xfrm>
            <a:off x="1828800" y="1066800"/>
            <a:ext cx="3795128" cy="46481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blinds(horizontal)">
                                      <p:cBhvr>
                                        <p:cTn id="33" dur="500"/>
                                        <p:tgtEl>
                                          <p:spTgt spid="614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linds(horizont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7" grpId="0" animBg="1"/>
      <p:bldP spid="28" grpId="0" animBg="1"/>
      <p:bldP spid="3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a:srcRect/>
          <a:stretch>
            <a:fillRect/>
          </a:stretch>
        </p:blipFill>
        <p:spPr bwMode="auto">
          <a:xfrm>
            <a:off x="4089374" y="192166"/>
            <a:ext cx="4899397" cy="6387655"/>
          </a:xfrm>
          <a:prstGeom prst="rect">
            <a:avLst/>
          </a:prstGeom>
          <a:noFill/>
          <a:ln w="9525">
            <a:solidFill>
              <a:srgbClr val="0000CC"/>
            </a:solidFill>
            <a:miter lim="800000"/>
            <a:headEnd/>
            <a:tailEnd/>
          </a:ln>
          <a:effectLst/>
        </p:spPr>
      </p:pic>
      <p:sp>
        <p:nvSpPr>
          <p:cNvPr id="10" name="TextBox 9"/>
          <p:cNvSpPr txBox="1"/>
          <p:nvPr/>
        </p:nvSpPr>
        <p:spPr>
          <a:xfrm rot="19084809">
            <a:off x="427655" y="1335785"/>
            <a:ext cx="2819400" cy="1015663"/>
          </a:xfrm>
          <a:prstGeom prst="rect">
            <a:avLst/>
          </a:prstGeom>
          <a:solidFill>
            <a:schemeClr val="bg1"/>
          </a:solidFill>
          <a:ln>
            <a:solidFill>
              <a:srgbClr val="FF0000"/>
            </a:solidFill>
          </a:ln>
        </p:spPr>
        <p:txBody>
          <a:bodyPr wrap="square" rtlCol="0">
            <a:spAutoFit/>
          </a:bodyPr>
          <a:lstStyle/>
          <a:p>
            <a:pPr algn="ctr"/>
            <a:r>
              <a:rPr lang="en-US" sz="2000" b="1" dirty="0" smtClean="0">
                <a:solidFill>
                  <a:srgbClr val="0000CC"/>
                </a:solidFill>
              </a:rPr>
              <a:t>Global Grant Calculator</a:t>
            </a:r>
          </a:p>
          <a:p>
            <a:pPr algn="ctr"/>
            <a:r>
              <a:rPr lang="en-US" sz="2000" b="1" dirty="0" smtClean="0">
                <a:solidFill>
                  <a:srgbClr val="FF0000"/>
                </a:solidFill>
              </a:rPr>
              <a:t>New excel sheet starting 1</a:t>
            </a:r>
            <a:r>
              <a:rPr lang="en-US" sz="2000" b="1" baseline="30000" dirty="0" smtClean="0">
                <a:solidFill>
                  <a:srgbClr val="FF0000"/>
                </a:solidFill>
              </a:rPr>
              <a:t>st</a:t>
            </a:r>
            <a:r>
              <a:rPr lang="en-US" sz="2000" b="1" dirty="0" smtClean="0">
                <a:solidFill>
                  <a:srgbClr val="FF0000"/>
                </a:solidFill>
              </a:rPr>
              <a:t> July 2020</a:t>
            </a:r>
            <a:endParaRPr lang="en-US" sz="2000" b="1" dirty="0">
              <a:solidFill>
                <a:srgbClr val="FF0000"/>
              </a:solidFill>
            </a:endParaRPr>
          </a:p>
        </p:txBody>
      </p:sp>
      <p:sp>
        <p:nvSpPr>
          <p:cNvPr id="2" name="TextBox 1"/>
          <p:cNvSpPr txBox="1"/>
          <p:nvPr/>
        </p:nvSpPr>
        <p:spPr>
          <a:xfrm rot="19153264">
            <a:off x="182460" y="3204437"/>
            <a:ext cx="3200400" cy="707886"/>
          </a:xfrm>
          <a:prstGeom prst="rect">
            <a:avLst/>
          </a:prstGeom>
          <a:noFill/>
          <a:ln>
            <a:solidFill>
              <a:srgbClr val="000099"/>
            </a:solidFill>
          </a:ln>
        </p:spPr>
        <p:txBody>
          <a:bodyPr wrap="square" rtlCol="0">
            <a:spAutoFit/>
          </a:bodyPr>
          <a:lstStyle/>
          <a:p>
            <a:pPr algn="ctr"/>
            <a:r>
              <a:rPr lang="en-US" sz="2000" b="1" dirty="0" smtClean="0">
                <a:solidFill>
                  <a:srgbClr val="C00000"/>
                </a:solidFill>
              </a:rPr>
              <a:t>No World Fund matching for cash money</a:t>
            </a:r>
            <a:endParaRPr lang="en-US" sz="2000" b="1" dirty="0">
              <a:solidFill>
                <a:srgbClr val="C00000"/>
              </a:solidFill>
            </a:endParaRPr>
          </a:p>
        </p:txBody>
      </p:sp>
      <p:pic>
        <p:nvPicPr>
          <p:cNvPr id="6" name="Picture 2" descr="Label en coin NEW PNG transparents - Stick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2554" y="-210082"/>
            <a:ext cx="2867025" cy="2828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rot="19154614">
            <a:off x="-292429" y="4276045"/>
            <a:ext cx="4572000" cy="923330"/>
          </a:xfrm>
          <a:prstGeom prst="rect">
            <a:avLst/>
          </a:prstGeom>
          <a:ln>
            <a:solidFill>
              <a:srgbClr val="C00000"/>
            </a:solidFill>
          </a:ln>
        </p:spPr>
        <p:txBody>
          <a:bodyPr>
            <a:spAutoFit/>
          </a:bodyPr>
          <a:lstStyle/>
          <a:p>
            <a:r>
              <a:rPr lang="en-US" b="1" dirty="0">
                <a:solidFill>
                  <a:srgbClr val="000099"/>
                </a:solidFill>
                <a:latin typeface="Arial" panose="020B0604020202020204" pitchFamily="34" charset="0"/>
              </a:rPr>
              <a:t>If cash contributions are sent to TRF to process (and receive Paul Harris Credit), the </a:t>
            </a:r>
            <a:r>
              <a:rPr lang="en-US" b="1" dirty="0">
                <a:solidFill>
                  <a:srgbClr val="FF0000"/>
                </a:solidFill>
                <a:latin typeface="Arial" panose="020B0604020202020204" pitchFamily="34" charset="0"/>
              </a:rPr>
              <a:t>5%</a:t>
            </a:r>
            <a:r>
              <a:rPr lang="en-US" b="1" dirty="0">
                <a:solidFill>
                  <a:srgbClr val="000099"/>
                </a:solidFill>
                <a:latin typeface="Arial" panose="020B0604020202020204" pitchFamily="34" charset="0"/>
              </a:rPr>
              <a:t> would still be required.</a:t>
            </a:r>
            <a:endParaRPr lang="en-US" b="1" dirty="0">
              <a:solidFill>
                <a:srgbClr val="000099"/>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438400"/>
            <a:ext cx="8229600" cy="1752600"/>
          </a:xfrm>
        </p:spPr>
        <p:txBody>
          <a:bodyPr>
            <a:noAutofit/>
          </a:bodyPr>
          <a:lstStyle/>
          <a:p>
            <a:r>
              <a:rPr lang="en-US" sz="6000" dirty="0" smtClean="0">
                <a:solidFill>
                  <a:srgbClr val="000099"/>
                </a:solidFill>
              </a:rPr>
              <a:t>Rotary Areas of Focus:</a:t>
            </a:r>
            <a:br>
              <a:rPr lang="en-US" sz="6000" dirty="0" smtClean="0">
                <a:solidFill>
                  <a:srgbClr val="000099"/>
                </a:solidFill>
              </a:rPr>
            </a:br>
            <a:r>
              <a:rPr lang="en-US" sz="6000" dirty="0" smtClean="0">
                <a:solidFill>
                  <a:srgbClr val="C00000"/>
                </a:solidFill>
              </a:rPr>
              <a:t>Our causes</a:t>
            </a:r>
            <a:endParaRPr lang="en-US" sz="6000" dirty="0">
              <a:solidFill>
                <a:srgbClr val="C00000"/>
              </a:solidFill>
            </a:endParaRPr>
          </a:p>
        </p:txBody>
      </p:sp>
      <p:pic>
        <p:nvPicPr>
          <p:cNvPr id="3" name="Picture 2" descr="D:\rotary\6 AoF-Areas of Focus\6AOF-A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4773" y="228600"/>
            <a:ext cx="6634453" cy="1905000"/>
          </a:xfrm>
          <a:prstGeom prst="rect">
            <a:avLst/>
          </a:prstGeom>
          <a:solidFill>
            <a:srgbClr val="000099"/>
          </a:solidFill>
          <a:ln w="57150">
            <a:noFill/>
            <a:prstDash val="dash"/>
            <a:miter lim="800000"/>
            <a:headEnd/>
            <a:tailEnd/>
          </a:ln>
        </p:spPr>
      </p:pic>
      <p:pic>
        <p:nvPicPr>
          <p:cNvPr id="2" name="Picture 1"/>
          <p:cNvPicPr>
            <a:picLocks noChangeAspect="1"/>
          </p:cNvPicPr>
          <p:nvPr/>
        </p:nvPicPr>
        <p:blipFill>
          <a:blip r:embed="rId3"/>
          <a:stretch>
            <a:fillRect/>
          </a:stretch>
        </p:blipFill>
        <p:spPr>
          <a:xfrm>
            <a:off x="1066801" y="4272950"/>
            <a:ext cx="7010400" cy="2356449"/>
          </a:xfrm>
          <a:prstGeom prst="rect">
            <a:avLst/>
          </a:prstGeom>
        </p:spPr>
      </p:pic>
      <p:sp>
        <p:nvSpPr>
          <p:cNvPr id="5" name="Rounded Rectangle 4"/>
          <p:cNvSpPr/>
          <p:nvPr/>
        </p:nvSpPr>
        <p:spPr>
          <a:xfrm>
            <a:off x="1066800" y="152400"/>
            <a:ext cx="70104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061511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9019"/>
            <a:ext cx="8229600" cy="944562"/>
          </a:xfrm>
        </p:spPr>
        <p:txBody>
          <a:bodyPr>
            <a:normAutofit/>
          </a:bodyPr>
          <a:lstStyle/>
          <a:p>
            <a:r>
              <a:rPr lang="en-US" sz="5400" b="1" dirty="0" smtClean="0">
                <a:solidFill>
                  <a:srgbClr val="FF0000"/>
                </a:solidFill>
              </a:rPr>
              <a:t>Areas of Focus</a:t>
            </a:r>
            <a:endParaRPr lang="en-US" sz="5400" b="1" dirty="0">
              <a:solidFill>
                <a:srgbClr val="FF0000"/>
              </a:solidFill>
            </a:endParaRPr>
          </a:p>
        </p:txBody>
      </p:sp>
      <p:sp>
        <p:nvSpPr>
          <p:cNvPr id="4" name="Rectangle 13"/>
          <p:cNvSpPr txBox="1">
            <a:spLocks noGrp="1" noChangeArrowheads="1"/>
          </p:cNvSpPr>
          <p:nvPr>
            <p:ph idx="1"/>
          </p:nvPr>
        </p:nvSpPr>
        <p:spPr bwMode="auto">
          <a:xfrm>
            <a:off x="304800" y="1828800"/>
            <a:ext cx="8305800" cy="4419600"/>
          </a:xfrm>
          <a:prstGeom prst="rect">
            <a:avLst/>
          </a:prstGeom>
          <a:noFill/>
          <a:ln w="9525">
            <a:noFill/>
            <a:miter lim="800000"/>
            <a:headEnd/>
            <a:tailEnd/>
          </a:ln>
        </p:spPr>
        <p:txBody>
          <a:bodyPr lIns="0" tIns="0" rIns="0" bIns="0">
            <a:noAutofit/>
          </a:bodyPr>
          <a:lstStyle/>
          <a:p>
            <a:pPr marL="742950" indent="-742950" defTabSz="914400">
              <a:spcBef>
                <a:spcPts val="1350"/>
              </a:spcBef>
              <a:buNone/>
              <a:defRPr/>
            </a:pPr>
            <a:endParaRPr lang="en-US" sz="4800" b="1" kern="0" baseline="30000" dirty="0" smtClean="0">
              <a:solidFill>
                <a:srgbClr val="003F82"/>
              </a:solidFill>
            </a:endParaRPr>
          </a:p>
          <a:p>
            <a:pPr marL="742950" indent="-742950" defTabSz="914400">
              <a:spcBef>
                <a:spcPts val="1350"/>
              </a:spcBef>
              <a:buFont typeface="+mj-lt"/>
              <a:buAutoNum type="arabicPeriod"/>
              <a:defRPr/>
            </a:pPr>
            <a:r>
              <a:rPr lang="en-US" sz="4800" b="1" kern="0" baseline="30000" dirty="0" smtClean="0">
                <a:solidFill>
                  <a:srgbClr val="000099"/>
                </a:solidFill>
              </a:rPr>
              <a:t>Basic </a:t>
            </a:r>
            <a:r>
              <a:rPr lang="en-US" sz="4800" b="1" kern="0" baseline="30000" dirty="0">
                <a:solidFill>
                  <a:srgbClr val="000099"/>
                </a:solidFill>
              </a:rPr>
              <a:t>education and literacy</a:t>
            </a:r>
          </a:p>
          <a:p>
            <a:pPr marL="742950" indent="-742950" defTabSz="914400">
              <a:spcBef>
                <a:spcPts val="1350"/>
              </a:spcBef>
              <a:buFont typeface="+mj-lt"/>
              <a:buAutoNum type="arabicPeriod"/>
              <a:defRPr/>
            </a:pPr>
            <a:r>
              <a:rPr lang="en-US" sz="4800" b="1" kern="0" baseline="30000" dirty="0" smtClean="0">
                <a:solidFill>
                  <a:srgbClr val="000099"/>
                </a:solidFill>
              </a:rPr>
              <a:t>Disease </a:t>
            </a:r>
            <a:r>
              <a:rPr lang="en-US" sz="4800" b="1" kern="0" baseline="30000" dirty="0">
                <a:solidFill>
                  <a:srgbClr val="000099"/>
                </a:solidFill>
              </a:rPr>
              <a:t>prevention and treatment</a:t>
            </a:r>
          </a:p>
          <a:p>
            <a:pPr marL="742950" indent="-742950" defTabSz="914400">
              <a:spcBef>
                <a:spcPts val="1350"/>
              </a:spcBef>
              <a:buFont typeface="+mj-lt"/>
              <a:buAutoNum type="arabicPeriod"/>
              <a:defRPr/>
            </a:pPr>
            <a:r>
              <a:rPr lang="en-US" sz="4800" b="1" kern="0" baseline="30000" dirty="0" smtClean="0">
                <a:solidFill>
                  <a:srgbClr val="000099"/>
                </a:solidFill>
              </a:rPr>
              <a:t>Maternal </a:t>
            </a:r>
            <a:r>
              <a:rPr lang="en-US" sz="4800" b="1" kern="0" baseline="30000" dirty="0">
                <a:solidFill>
                  <a:srgbClr val="000099"/>
                </a:solidFill>
              </a:rPr>
              <a:t>and child health</a:t>
            </a:r>
          </a:p>
          <a:p>
            <a:pPr marL="742950" indent="-742950" defTabSz="914400">
              <a:spcBef>
                <a:spcPts val="1350"/>
              </a:spcBef>
              <a:buFont typeface="+mj-lt"/>
              <a:buAutoNum type="arabicPeriod"/>
              <a:defRPr/>
            </a:pPr>
            <a:r>
              <a:rPr lang="en-US" sz="4800" b="1" kern="0" baseline="30000" dirty="0" smtClean="0">
                <a:solidFill>
                  <a:srgbClr val="000099"/>
                </a:solidFill>
              </a:rPr>
              <a:t>Water, sanitation and hygiene*</a:t>
            </a:r>
            <a:endParaRPr lang="en-US" sz="4800" b="1" kern="0" baseline="30000" dirty="0">
              <a:solidFill>
                <a:srgbClr val="000099"/>
              </a:solidFill>
            </a:endParaRPr>
          </a:p>
          <a:p>
            <a:pPr marL="742950" indent="-742950">
              <a:spcBef>
                <a:spcPts val="1350"/>
              </a:spcBef>
              <a:buFont typeface="+mj-lt"/>
              <a:buAutoNum type="arabicPeriod"/>
              <a:defRPr/>
            </a:pPr>
            <a:r>
              <a:rPr lang="en-US" sz="4800" b="1" kern="0" baseline="30000" dirty="0" smtClean="0">
                <a:solidFill>
                  <a:srgbClr val="000099"/>
                </a:solidFill>
              </a:rPr>
              <a:t>Community economic development*</a:t>
            </a:r>
            <a:endParaRPr lang="en-US" sz="4800" b="1" kern="0" baseline="30000" dirty="0">
              <a:solidFill>
                <a:srgbClr val="000099"/>
              </a:solidFill>
            </a:endParaRPr>
          </a:p>
          <a:p>
            <a:pPr marL="742950" indent="-742950" defTabSz="914400">
              <a:spcBef>
                <a:spcPts val="1350"/>
              </a:spcBef>
              <a:buFont typeface="+mj-lt"/>
              <a:buAutoNum type="arabicPeriod"/>
              <a:defRPr/>
            </a:pPr>
            <a:r>
              <a:rPr lang="en-US" sz="4800" b="1" kern="0" baseline="30000" dirty="0" smtClean="0">
                <a:solidFill>
                  <a:srgbClr val="000099"/>
                </a:solidFill>
              </a:rPr>
              <a:t>Peacebuilding and conflict resolution*</a:t>
            </a:r>
          </a:p>
        </p:txBody>
      </p:sp>
      <p:sp>
        <p:nvSpPr>
          <p:cNvPr id="5" name="Rectangle 4"/>
          <p:cNvSpPr/>
          <p:nvPr/>
        </p:nvSpPr>
        <p:spPr>
          <a:xfrm>
            <a:off x="1371600" y="1146192"/>
            <a:ext cx="7772400" cy="923330"/>
          </a:xfrm>
          <a:prstGeom prst="rect">
            <a:avLst/>
          </a:prstGeom>
        </p:spPr>
        <p:txBody>
          <a:bodyPr wrap="square">
            <a:spAutoFit/>
          </a:bodyPr>
          <a:lstStyle/>
          <a:p>
            <a:r>
              <a:rPr lang="en-US" dirty="0">
                <a:solidFill>
                  <a:srgbClr val="000099"/>
                </a:solidFill>
              </a:rPr>
              <a:t>Rotary is dedicated to </a:t>
            </a:r>
            <a:r>
              <a:rPr lang="en-US" dirty="0" smtClean="0">
                <a:solidFill>
                  <a:srgbClr val="FF0000"/>
                </a:solidFill>
              </a:rPr>
              <a:t>six</a:t>
            </a:r>
            <a:r>
              <a:rPr lang="en-US" dirty="0" smtClean="0">
                <a:solidFill>
                  <a:srgbClr val="000099"/>
                </a:solidFill>
              </a:rPr>
              <a:t> </a:t>
            </a:r>
            <a:r>
              <a:rPr lang="en-US" dirty="0">
                <a:solidFill>
                  <a:srgbClr val="000099"/>
                </a:solidFill>
              </a:rPr>
              <a:t>areas of focus to build international relationships, improve lives, and create a better world to support our peace efforts and end polio forever.</a:t>
            </a:r>
          </a:p>
        </p:txBody>
      </p:sp>
      <p:pic>
        <p:nvPicPr>
          <p:cNvPr id="4098" name="Picture 2" descr="Label en coin NEW PNG transparents - Stick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152400"/>
            <a:ext cx="2867025" cy="2828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4756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2632</TotalTime>
  <Words>6910</Words>
  <Application>Microsoft Office PowerPoint</Application>
  <PresentationFormat>On-screen Show (4:3)</PresentationFormat>
  <Paragraphs>1045</Paragraphs>
  <Slides>138</Slides>
  <Notes>63</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Slide 1</vt:lpstr>
      <vt:lpstr>Slide 2</vt:lpstr>
      <vt:lpstr>Welcome addresses.</vt:lpstr>
      <vt:lpstr>Slide 4</vt:lpstr>
      <vt:lpstr>Why do we have a GMS? DRFCC Michel Jazzar [5 Minutes]</vt:lpstr>
      <vt:lpstr>Why do we have a GMS?</vt:lpstr>
      <vt:lpstr>Slide 7</vt:lpstr>
      <vt:lpstr>TRF Motto</vt:lpstr>
      <vt:lpstr>This GMS will cover the following</vt:lpstr>
      <vt:lpstr>Slide 10</vt:lpstr>
      <vt:lpstr>What is the Mission  and What are the Foundation programs</vt:lpstr>
      <vt:lpstr>The Mission  of The Rotary Foundation </vt:lpstr>
      <vt:lpstr>Grants purpose</vt:lpstr>
      <vt:lpstr>What are  TRF Grants Programs</vt:lpstr>
      <vt:lpstr>TRF Grants Programs:</vt:lpstr>
      <vt:lpstr>2018-19 GRANT STATISTICS Worldwide and D.2452</vt:lpstr>
      <vt:lpstr>2018-19 GRANT STATISTICS</vt:lpstr>
      <vt:lpstr>2018-19 GRANT D. 2452 STATISTICS</vt:lpstr>
      <vt:lpstr>2018-2019: 20 GGs and 12 DGs* </vt:lpstr>
      <vt:lpstr>by Rotarian Khaled Al Atawi</vt:lpstr>
      <vt:lpstr>APF and recognition opportunities</vt:lpstr>
      <vt:lpstr>AF and EREY</vt:lpstr>
      <vt:lpstr>Slide 23</vt:lpstr>
      <vt:lpstr>Rotary Foundation Funding</vt:lpstr>
      <vt:lpstr>DDF 2020-2021 [as 16 May 2020]</vt:lpstr>
      <vt:lpstr>Slide 26</vt:lpstr>
      <vt:lpstr>Permanent Fund Earnings</vt:lpstr>
      <vt:lpstr>Carry forward RY 2019-20</vt:lpstr>
      <vt:lpstr>SHARE System</vt:lpstr>
      <vt:lpstr>Slide 30</vt:lpstr>
      <vt:lpstr>Slide 31</vt:lpstr>
      <vt:lpstr>Who was involved in planning?</vt:lpstr>
      <vt:lpstr>To what Grants are related ?</vt:lpstr>
      <vt:lpstr>What are the  Foundation Grants?</vt:lpstr>
      <vt:lpstr>GLOBAL GRANTS</vt:lpstr>
      <vt:lpstr>Global Grants new  options:  1-to respond to outbreak 2-in Partnership</vt:lpstr>
      <vt:lpstr>GG to respond to outbreak: COVID-19</vt:lpstr>
      <vt:lpstr>Hearts of Europe Global Grants*</vt:lpstr>
      <vt:lpstr>Hearts of Europe Global Grants*</vt:lpstr>
      <vt:lpstr>Hearts of Europe Global Grants*</vt:lpstr>
      <vt:lpstr>DISTRICT GRANTS</vt:lpstr>
      <vt:lpstr>Reminder: The Mission of TRF</vt:lpstr>
      <vt:lpstr>DGrants to respond to COVID-19</vt:lpstr>
      <vt:lpstr>PROGRAMS OF SCALE GRANTS</vt:lpstr>
      <vt:lpstr>DISASTER RESPONSE GRANTS</vt:lpstr>
      <vt:lpstr>Disaster Response Grants &amp;  Rotary’s Disaster Response Fund</vt:lpstr>
      <vt:lpstr>DGr 2020  C19P</vt:lpstr>
      <vt:lpstr>Apply for grants</vt:lpstr>
      <vt:lpstr>Slide 49</vt:lpstr>
      <vt:lpstr>Slide 50</vt:lpstr>
      <vt:lpstr>Click on  “Take Action”</vt:lpstr>
      <vt:lpstr>Resources</vt:lpstr>
      <vt:lpstr>Resources:</vt:lpstr>
      <vt:lpstr>https://my.rotary.org/en/take-action/apply-grants</vt:lpstr>
      <vt:lpstr>Webpage to Apply for Grants_2</vt:lpstr>
      <vt:lpstr>Apply for GGrs?</vt:lpstr>
      <vt:lpstr>Slide 57</vt:lpstr>
      <vt:lpstr>Slide 58</vt:lpstr>
      <vt:lpstr>How to fill a GGr Application Form for RY 2020-2021 and use the GGs calculator?</vt:lpstr>
      <vt:lpstr>Apply for District Grants</vt:lpstr>
      <vt:lpstr>Slide 61</vt:lpstr>
      <vt:lpstr>Where &amp; How to apply for DGrs?</vt:lpstr>
      <vt:lpstr>Slide 63</vt:lpstr>
      <vt:lpstr>District 2452 Grant Application</vt:lpstr>
      <vt:lpstr>Scale Grants program</vt:lpstr>
      <vt:lpstr>Slide 66</vt:lpstr>
      <vt:lpstr>Programs of Scale Grants</vt:lpstr>
      <vt:lpstr>Apply for SGs</vt:lpstr>
      <vt:lpstr>Slide 69</vt:lpstr>
      <vt:lpstr>Slide 70</vt:lpstr>
      <vt:lpstr>Where to apply for Grant Travel?</vt:lpstr>
      <vt:lpstr>TRAVEL BAN LIST [1 Dec. 2019] </vt:lpstr>
      <vt:lpstr>TRAVEL BAN LIST [2020] </vt:lpstr>
      <vt:lpstr>Apply for  Disaster Response Grants</vt:lpstr>
      <vt:lpstr>Disaster Response Grants</vt:lpstr>
      <vt:lpstr>How to apply for Rotary Disaster Response Grants_DRG?</vt:lpstr>
      <vt:lpstr>Slide 77</vt:lpstr>
      <vt:lpstr>Slide 78</vt:lpstr>
      <vt:lpstr>Educational Grants TRF Partnership : 2 examples Peace and Water Fellowships</vt:lpstr>
      <vt:lpstr>Slide 80</vt:lpstr>
      <vt:lpstr>Slide 81</vt:lpstr>
      <vt:lpstr>Slide 82</vt:lpstr>
      <vt:lpstr>Slide 83</vt:lpstr>
      <vt:lpstr>Slide 84</vt:lpstr>
      <vt:lpstr>Slide 85</vt:lpstr>
      <vt:lpstr>Educational partners</vt:lpstr>
      <vt:lpstr>Slide 87</vt:lpstr>
      <vt:lpstr>Extend partnership with BMGF for +3 years</vt:lpstr>
      <vt:lpstr>PLUS is….</vt:lpstr>
      <vt:lpstr>What might be the “PLUS”?</vt:lpstr>
      <vt:lpstr>Our contributions go to:</vt:lpstr>
      <vt:lpstr>Miscellaneous </vt:lpstr>
      <vt:lpstr>Hints for grant’s description</vt:lpstr>
      <vt:lpstr>Hints for grant’s description</vt:lpstr>
      <vt:lpstr>How to use the Excel sheet to calculate the GG budget?</vt:lpstr>
      <vt:lpstr>Slide 96</vt:lpstr>
      <vt:lpstr>Slide 97</vt:lpstr>
      <vt:lpstr>Rotary Areas of Focus: Our causes</vt:lpstr>
      <vt:lpstr>Areas of Focus</vt:lpstr>
      <vt:lpstr>Sustainability</vt:lpstr>
      <vt:lpstr>Qualification</vt:lpstr>
      <vt:lpstr>Slide 102</vt:lpstr>
      <vt:lpstr>Qualification</vt:lpstr>
      <vt:lpstr>Slide 104</vt:lpstr>
      <vt:lpstr> D2452 additional requirements RY 2020-2021</vt:lpstr>
      <vt:lpstr>Additional requirements</vt:lpstr>
      <vt:lpstr>Slide 107</vt:lpstr>
      <vt:lpstr>Slide 108</vt:lpstr>
      <vt:lpstr>Slide 109</vt:lpstr>
      <vt:lpstr>Foundation trustee chair goals RIPP K. R. (Ravi) Ravindran </vt:lpstr>
      <vt:lpstr>TRF DG Goals for 2020-2021</vt:lpstr>
      <vt:lpstr>District 2452  - TRF Strategy </vt:lpstr>
      <vt:lpstr>District 2452  - TRF Strategy </vt:lpstr>
      <vt:lpstr>Slide 114</vt:lpstr>
      <vt:lpstr>Slide 115</vt:lpstr>
      <vt:lpstr>Updates on Grants</vt:lpstr>
      <vt:lpstr>PP Jiries Shahine [5 mns]</vt:lpstr>
      <vt:lpstr>WF matching, new regulations</vt:lpstr>
      <vt:lpstr>WF matching  new regulations</vt:lpstr>
      <vt:lpstr>Slide 120</vt:lpstr>
      <vt:lpstr>UPDATES – AREAS OF FOCUS</vt:lpstr>
      <vt:lpstr>UPDATES – AREAS OF FOCUS</vt:lpstr>
      <vt:lpstr>Updates - data privacy</vt:lpstr>
      <vt:lpstr>RESOURCES FOR FINDING PARTNERS</vt:lpstr>
      <vt:lpstr>RESOURCES FOR FINDING PARTNERS</vt:lpstr>
      <vt:lpstr>RESOURCES</vt:lpstr>
      <vt:lpstr>What's New in the Learning Center</vt:lpstr>
      <vt:lpstr>General resources</vt:lpstr>
      <vt:lpstr>Where to find resources on RI website?</vt:lpstr>
      <vt:lpstr>Slide 130</vt:lpstr>
      <vt:lpstr>Useful web links</vt:lpstr>
      <vt:lpstr>RFCC PDG Michel Jazzar</vt:lpstr>
      <vt:lpstr>Slide 133</vt:lpstr>
      <vt:lpstr>Connect for more opportunities</vt:lpstr>
      <vt:lpstr>Slide 135</vt:lpstr>
      <vt:lpstr>Slide 136</vt:lpstr>
      <vt:lpstr>Questions?</vt:lpstr>
      <vt:lpstr>Slide 138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 for Grants</dc:title>
  <dc:creator>Dr</dc:creator>
  <cp:lastModifiedBy>Dr</cp:lastModifiedBy>
  <cp:revision>325</cp:revision>
  <dcterms:created xsi:type="dcterms:W3CDTF">2020-01-22T09:59:11Z</dcterms:created>
  <dcterms:modified xsi:type="dcterms:W3CDTF">2020-06-11T14:35:56Z</dcterms:modified>
</cp:coreProperties>
</file>